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0"/>
  </p:notesMasterIdLst>
  <p:sldIdLst>
    <p:sldId id="676" r:id="rId3"/>
    <p:sldId id="677" r:id="rId4"/>
    <p:sldId id="636" r:id="rId5"/>
    <p:sldId id="705" r:id="rId6"/>
    <p:sldId id="706" r:id="rId7"/>
    <p:sldId id="717" r:id="rId8"/>
    <p:sldId id="718" r:id="rId9"/>
    <p:sldId id="707" r:id="rId10"/>
    <p:sldId id="674" r:id="rId11"/>
    <p:sldId id="281" r:id="rId12"/>
    <p:sldId id="378" r:id="rId13"/>
    <p:sldId id="382" r:id="rId14"/>
    <p:sldId id="383" r:id="rId15"/>
    <p:sldId id="380" r:id="rId16"/>
    <p:sldId id="704" r:id="rId17"/>
    <p:sldId id="702" r:id="rId18"/>
    <p:sldId id="703" r:id="rId19"/>
    <p:sldId id="678" r:id="rId20"/>
    <p:sldId id="457" r:id="rId21"/>
    <p:sldId id="716" r:id="rId22"/>
    <p:sldId id="699" r:id="rId23"/>
    <p:sldId id="700" r:id="rId24"/>
    <p:sldId id="485" r:id="rId25"/>
    <p:sldId id="714" r:id="rId26"/>
    <p:sldId id="708" r:id="rId27"/>
    <p:sldId id="715" r:id="rId28"/>
    <p:sldId id="709" r:id="rId29"/>
    <p:sldId id="393" r:id="rId30"/>
    <p:sldId id="710" r:id="rId31"/>
    <p:sldId id="711" r:id="rId32"/>
    <p:sldId id="395" r:id="rId33"/>
    <p:sldId id="375" r:id="rId34"/>
    <p:sldId id="398" r:id="rId35"/>
    <p:sldId id="367" r:id="rId36"/>
    <p:sldId id="405" r:id="rId37"/>
    <p:sldId id="406" r:id="rId38"/>
    <p:sldId id="397" r:id="rId39"/>
    <p:sldId id="427" r:id="rId40"/>
    <p:sldId id="687" r:id="rId41"/>
    <p:sldId id="734" r:id="rId42"/>
    <p:sldId id="690" r:id="rId43"/>
    <p:sldId id="723" r:id="rId44"/>
    <p:sldId id="722" r:id="rId45"/>
    <p:sldId id="724" r:id="rId46"/>
    <p:sldId id="721" r:id="rId47"/>
    <p:sldId id="725" r:id="rId48"/>
    <p:sldId id="720" r:id="rId49"/>
    <p:sldId id="730" r:id="rId50"/>
    <p:sldId id="420" r:id="rId51"/>
    <p:sldId id="727" r:id="rId52"/>
    <p:sldId id="719" r:id="rId53"/>
    <p:sldId id="653" r:id="rId54"/>
    <p:sldId id="726" r:id="rId55"/>
    <p:sldId id="688" r:id="rId56"/>
    <p:sldId id="675" r:id="rId57"/>
    <p:sldId id="733" r:id="rId58"/>
    <p:sldId id="728" r:id="rId5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CC"/>
    <a:srgbClr val="CCFFFF"/>
    <a:srgbClr val="FFFF99"/>
    <a:srgbClr val="FFCCFF"/>
    <a:srgbClr val="CCECFF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1" autoAdjust="0"/>
    <p:restoredTop sz="95126" autoAdjust="0"/>
  </p:normalViewPr>
  <p:slideViewPr>
    <p:cSldViewPr>
      <p:cViewPr varScale="1">
        <p:scale>
          <a:sx n="62" d="100"/>
          <a:sy n="62" d="100"/>
        </p:scale>
        <p:origin x="4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7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f607d443-29db-4a24-b3b8-45e063a3a487" providerId="ADAL" clId="{57D44BF7-A64D-4903-AC15-9548E569E907}"/>
    <pc:docChg chg="delSld">
      <pc:chgData name="Jinchang Chen" userId="f607d443-29db-4a24-b3b8-45e063a3a487" providerId="ADAL" clId="{57D44BF7-A64D-4903-AC15-9548E569E907}" dt="2021-02-19T19:29:00.231" v="0" actId="2696"/>
      <pc:docMkLst>
        <pc:docMk/>
      </pc:docMkLst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79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85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86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87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88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89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392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410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428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429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469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575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648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662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731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735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736"/>
        </pc:sldMkLst>
      </pc:sldChg>
      <pc:sldChg chg="del">
        <pc:chgData name="Jinchang Chen" userId="f607d443-29db-4a24-b3b8-45e063a3a487" providerId="ADAL" clId="{57D44BF7-A64D-4903-AC15-9548E569E907}" dt="2021-02-19T19:29:00.231" v="0" actId="2696"/>
        <pc:sldMkLst>
          <pc:docMk/>
          <pc:sldMk cId="0" sldId="7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4508B0-18E6-4F96-B798-3AB333F19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9A1D0-6D65-44C7-AB46-28C3C3880F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5849C0-7736-43CE-9A66-4740A8A3C4A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8591E7-7719-42C2-964D-14B1AF29D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ACC008-5DA2-49F5-A574-2DF14B365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0253F-7C40-4D34-9B66-446FC155A4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CB1EB-8378-4ED6-9359-19B55DFF1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3A47AD-4F59-440A-92F7-F4F5896A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390FBD9-89BB-460C-A0BD-CC5A17552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CA4E33-FF26-4BD2-8220-413F4038E56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6673DF8-014D-41EF-BF2F-BB0488F34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A5BAAB7-89CD-4180-96AC-271FBCBF7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Look like it came from some movie, or some museum of fossils?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A9C403E-6AC1-4CEF-972A-5D393C8D1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DC692-2E30-4601-83E4-15603E9F42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7DFEB-6322-4556-801C-8173A870B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D98DC19-5363-4FC7-9639-3C5255B16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Mention brontosaurus not a real dinosaur.  Missing head.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176B3D-34BC-4F95-997C-E991FE0D1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D83CC-6566-4D50-8F46-477B9497E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1CDFC6-7B2D-46F1-A5AA-8BC39CA59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564A2-F47B-4951-A6CB-C3A175D6D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2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E4901A-1B81-4AC1-A907-091DA58B2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FBB4F-1B08-4D01-9275-F38DD7268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8ECD1-A100-4B19-827E-6486441CB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7CF7-31DA-45F8-AE76-37D82C9F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0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C2808-28EA-4616-8028-13CA541C3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CBEDE2-BB31-4767-9400-46016F58A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83CB8F-C0A3-4AA0-A85E-E8F16CD5E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24F2-3521-49B3-836F-2F3C6E6D9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4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A8ED9-E77E-41A1-B418-53133871C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5E30D-0154-45F1-9FE6-916A253E1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E3169-B4FF-4BF9-ABFD-56CA21211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3564-0A5E-4540-AF5E-BED778E7E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64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1BC24D6-CFD0-4D8C-B5D9-71494B81B4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940BB4F-99BF-41D3-BA49-73F3FD0D8E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D79429-06EB-42EA-9BD0-AF4F576DE7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9890E6C-E94A-4E62-8171-D9E48AA245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59F9447-1390-4128-A2FC-77EB2CBB3D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4 w 1722"/>
                <a:gd name="T1" fmla="*/ 33 h 66"/>
                <a:gd name="T2" fmla="*/ 1654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4 w 1722"/>
                <a:gd name="T9" fmla="*/ 33 h 66"/>
                <a:gd name="T10" fmla="*/ 1654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54044D8-6FD7-4284-A33B-E302E35FE2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EFBFE67-1641-4499-8F23-61945C4B8D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1 w 975"/>
                <a:gd name="T1" fmla="*/ 48 h 101"/>
                <a:gd name="T2" fmla="*/ 94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1 w 975"/>
                <a:gd name="T9" fmla="*/ 48 h 101"/>
                <a:gd name="T10" fmla="*/ 94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80C7E11-37E8-4940-A2AF-2EC25B81C9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3 w 2141"/>
                <a:gd name="T7" fmla="*/ 0 h 198"/>
                <a:gd name="T8" fmla="*/ 207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D2751A6-27BD-4F1C-A8F6-5B5B10859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7DF9CBF-F941-4D57-8FC8-EB311D6769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5 w 2517"/>
                <a:gd name="T1" fmla="*/ 276 h 276"/>
                <a:gd name="T2" fmla="*/ 2415 w 2517"/>
                <a:gd name="T3" fmla="*/ 204 h 276"/>
                <a:gd name="T4" fmla="*/ 2158 w 2517"/>
                <a:gd name="T5" fmla="*/ 0 h 276"/>
                <a:gd name="T6" fmla="*/ 0 w 2517"/>
                <a:gd name="T7" fmla="*/ 276 h 276"/>
                <a:gd name="T8" fmla="*/ 2085 w 2517"/>
                <a:gd name="T9" fmla="*/ 276 h 276"/>
                <a:gd name="T10" fmla="*/ 2085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25BCE4B-4E2A-4E94-8D99-399C04B7CD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DC94576-44A9-4879-8979-9E3FC3A6F1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5 w 729"/>
                <a:gd name="T7" fmla="*/ 240 h 240"/>
                <a:gd name="T8" fmla="*/ 69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FAFA8EC-C8DA-4F6A-B2D2-28BACB9047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61B9B98-A5B8-4012-B6C0-70BE38395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5 w 729"/>
                <a:gd name="T1" fmla="*/ 318 h 318"/>
                <a:gd name="T2" fmla="*/ 69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5 w 729"/>
                <a:gd name="T9" fmla="*/ 318 h 318"/>
                <a:gd name="T10" fmla="*/ 69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44D165B-4CA1-4802-94DA-8E0DD29F6A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A1B8D3E-F2B3-4361-A48E-FE9A5E1B9C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445B54B-2989-4E71-9CB0-4C65BFB0A2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D3EDA0-1F8D-4090-B550-CCFFFA32AD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4730C21-0CC2-46C4-8BD8-AC3CD4C2AD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689F8AA-D9EB-4B72-B137-499E466CFF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879B376-DB20-43A3-B534-5FADADDE1B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C8B7844-9533-48DD-8AA9-BDAC33DD05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D5E998B-1C98-4279-A405-7346CEE251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0018EB1-03F6-4FF9-B0B0-6B9526B75D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DD3395E-B6A9-4B14-BF4C-5A657FF5CE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76673D5-692C-46A5-965A-B1717DB64D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811DEA0-7B71-422C-B0A6-235FC10CE5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DAF4A93-DA4C-47C5-A3CF-CB6783770A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C6DA03D-4B8D-4488-975F-1C84BDB47E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90DAAFB-47F0-4CE1-A714-341C0A9F89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A498440-DC4B-46F1-AEB8-663FD392B4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F151633-7BFC-475A-8DF6-AF9818EAFB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F09B8074-EF4C-46CE-B9EB-32D4F55273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BB4CE2F-3084-473C-8F85-0A87E89EF1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F8FE2E0-76CE-4F7F-B4D1-C300E2E953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660C0361-FF1B-4F7D-9B4C-EE7B942EFA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6C64615-B773-4E5A-BF82-AE0D5EBA06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B8553DD-D039-4F9C-ADA1-A0CA95E7963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18DE7EC8-1719-46F0-993C-B77901066B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5F3A329B-E3C1-4D5B-A2D1-F547522BD6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88B3E45A-6688-45AA-B2FD-05DBBF32A8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B9DFB6AB-7C86-4EC5-814A-8CF584951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603F4570-78C3-4036-AD1F-638ADFA7B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E48F-65B9-4E26-AA04-72D68689E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71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8A4EDA8-25AD-41C0-AFDB-479CE37BB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DF40684-82C1-40D7-BBE7-9D81D13F1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70FAE8B-E2F9-43DB-99A9-0ABA9B133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BF43-10E4-49E8-A8C8-D7C30B93B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97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3CE0E1C-219F-4551-8A34-E1B6683D6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E0AF681C-DB08-4A54-A9FC-5FF2B5443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8C5F3CE-603D-4628-B6A5-12EE7DE72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471B-9F97-43F2-BAB7-6C27F09D1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72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CE2C8FB-C431-4E0D-877C-27B6308A3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326D24B-1CE0-4054-928C-4120FD934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FF5F3F23-6BAF-4F27-A1F0-A3A36738E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C993-4730-432D-8333-581A868BE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E13FD5D-69D1-4CF7-8D5E-E7A5DECF5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93312A57-53E8-496A-A4C1-AF3EBB4D7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A3C1A447-6E79-4F15-8EB5-821BA87C2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97FE-A83E-454D-90D5-B38E0CE30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6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32FA573D-0EEF-4DE0-954F-E14FC7FB7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3D1CB0AB-AD67-4574-8126-CFDB70E9B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4E60C0F6-4752-4E57-B962-11F518394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5E9-7185-4BE9-956F-84C564102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7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7C16E4DF-B7DE-41D9-A5BD-1598C24D6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77F8F34B-52B9-40DB-850F-0589F343A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6FDDB404-1532-4D95-9010-A481CE0F8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2D1F-049A-47A8-A57E-AFC587B0B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58020-F34F-4CB8-BA59-0C2DA9634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50C967-E9B9-497A-BFC2-C82BB3ECB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1E8C9-4EE3-4FC7-99C3-BB3EFF8D1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8458-9276-4504-B4FE-D0EFFFC7B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64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2FDC899-EED1-43EE-9BCC-C5EBBE208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56A577A-E7E4-486B-B15F-369AB0AB0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40AAD87-9334-4DA9-887E-C9141B2FA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C366-A997-424E-A16F-7F42125E1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99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286E7D1-1D72-4677-B4E9-AC058F514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9CCB59F-7AEC-4BC9-98D9-1419E5190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46A979F-2C2C-4E8B-9646-251863E05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6845-3A7C-4762-B9C5-F1BD78A0D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2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4061D16-A8D8-48D6-872A-922EF2ABB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DD77EF0-7DD8-4AC5-A4AC-D570C0FF4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1EB7CB3-1C97-4E54-A26F-CFBD82C66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42B6-6261-44BD-951A-72455491B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63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586FDD2-F196-458E-87F9-934E522A7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4E4A859-C92F-4C17-BEBF-4B1C88F85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AAABF8E-11E1-4382-A8CB-ECF283CA9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DE7C-953C-4C07-8E02-EE7521A3B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546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60EB221-3BD3-4A97-8A1B-B538A3198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512829C-DD2F-44A0-BB33-FB3B47528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876F4BC-61FA-4E25-A387-5F141CE24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5955-15AA-44E1-816E-E2D218DBA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4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4E93-D9D5-483F-ACCE-2A9E4130F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3DE64-2001-4AD0-8A58-BAFB4F37F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BA524-E05D-4C36-98A4-55FF2406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B324-7DAF-45E3-A2C5-BEA2CCA9E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0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FD2BF-116C-4F32-8137-7CD9D17D1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1F272-6F8C-4A16-B03B-FBA6A69C7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93C92-C698-4452-A8EC-96665AF09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60DE-A5B1-4926-9AB6-E92204A17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8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EB3DCD-D4E4-4F51-A579-B08F1077F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ECB5C4-17E9-43F9-ADCC-967799B7F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831611-B9F9-497B-B69D-51E8E45E6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AC47-52B7-4B5D-8CB5-332B6E359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29746C-32B7-432F-BBBD-2947FBE79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EBE17F-8344-4311-803F-A7D16FC77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4E8156-178B-47FF-993F-34265BAAE6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384F-62F7-46D2-BADA-30E2A49C2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3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970C27-80FE-493A-8F6E-14E1D5670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196283-1355-4B4E-891D-F52430634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53C1F4-65EA-4907-B26F-005D24E44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02C5-DD86-4F28-8C3C-3FC96A24C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2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1D0B1-CE99-4EB9-AFDD-490747590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DDE9B-72B5-49CC-B8A5-E1D3441EC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ECD39-CEBC-4B71-ACDD-9A8E0EF0E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A9C5-80D0-42D2-9E2E-61B4115D7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324F7-6335-47D3-A856-1961096E4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F3471-5C96-4B07-BF96-959BB2AC6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95626-A24A-45C3-AA84-4933BD89E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0BC8-2571-4BD9-8359-0EE78DF5B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D51468-28C5-4323-9058-0EEF406EA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E7DD63-99F6-43CD-8EC1-95AE9659F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1BCBC5-7003-47DD-B551-8E1942F4D6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FED589-6314-4E1F-8161-E44B7B8FC0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59DD5-459B-4A2E-93CC-75D70D5250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DBA725-731E-40D4-B3B1-3451EE33B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6" r:id="rId1"/>
    <p:sldLayoutId id="2147486017" r:id="rId2"/>
    <p:sldLayoutId id="2147486018" r:id="rId3"/>
    <p:sldLayoutId id="2147486019" r:id="rId4"/>
    <p:sldLayoutId id="2147486020" r:id="rId5"/>
    <p:sldLayoutId id="2147486021" r:id="rId6"/>
    <p:sldLayoutId id="2147486022" r:id="rId7"/>
    <p:sldLayoutId id="2147486023" r:id="rId8"/>
    <p:sldLayoutId id="2147486024" r:id="rId9"/>
    <p:sldLayoutId id="2147486025" r:id="rId10"/>
    <p:sldLayoutId id="2147486026" r:id="rId11"/>
    <p:sldLayoutId id="21474860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CB0CA854-24FC-4390-B20B-D426289804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30D01872-7050-49DB-8500-2582B17326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C53138D9-EFC3-44B6-8F67-59C0EF40FB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3671862F-9AC3-4577-9A5B-2ED9C943E7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191EB61E-61DE-4829-93FD-5D222750AD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4 w 1722"/>
                <a:gd name="T1" fmla="*/ 33 h 66"/>
                <a:gd name="T2" fmla="*/ 1654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4 w 1722"/>
                <a:gd name="T9" fmla="*/ 33 h 66"/>
                <a:gd name="T10" fmla="*/ 1654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12754AF5-F2CD-4575-BDA7-24A99A0C29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0281497A-D3B6-4F5B-8179-9499E12E9F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1 w 975"/>
                <a:gd name="T1" fmla="*/ 48 h 101"/>
                <a:gd name="T2" fmla="*/ 94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1 w 975"/>
                <a:gd name="T9" fmla="*/ 48 h 101"/>
                <a:gd name="T10" fmla="*/ 94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A70BFE80-93C4-489B-8565-A4875C0BFA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3 w 2141"/>
                <a:gd name="T7" fmla="*/ 0 h 198"/>
                <a:gd name="T8" fmla="*/ 207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39B64FD9-3537-4BBB-BB7C-5BECD608D3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C4F22C7A-9E36-427E-A772-AE978D79F8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5 w 2517"/>
                <a:gd name="T1" fmla="*/ 276 h 276"/>
                <a:gd name="T2" fmla="*/ 2415 w 2517"/>
                <a:gd name="T3" fmla="*/ 204 h 276"/>
                <a:gd name="T4" fmla="*/ 2158 w 2517"/>
                <a:gd name="T5" fmla="*/ 0 h 276"/>
                <a:gd name="T6" fmla="*/ 0 w 2517"/>
                <a:gd name="T7" fmla="*/ 276 h 276"/>
                <a:gd name="T8" fmla="*/ 2085 w 2517"/>
                <a:gd name="T9" fmla="*/ 276 h 276"/>
                <a:gd name="T10" fmla="*/ 2085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BDA2C98B-81CA-4A08-839E-963126418F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245EF160-4EB6-4460-817B-644D12DAF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5 w 729"/>
                <a:gd name="T7" fmla="*/ 240 h 240"/>
                <a:gd name="T8" fmla="*/ 69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A0155EBB-A660-428B-A871-32922E2B57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C629783E-8EFE-4E43-A9BA-FDC029A219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5 w 729"/>
                <a:gd name="T1" fmla="*/ 318 h 318"/>
                <a:gd name="T2" fmla="*/ 69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5 w 729"/>
                <a:gd name="T9" fmla="*/ 318 h 318"/>
                <a:gd name="T10" fmla="*/ 69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41C6A857-B170-4377-BCD3-5B6DCFAA66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3164FB36-AEF0-4F41-8285-AB332BDF4E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206D256D-916B-4876-A3CF-EB57A2CF4A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C7B123AC-72A6-4578-B5C8-CDAF45326F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A69E81B3-220F-4C70-ACB7-7F8C8CA31D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F5C96CD4-E40F-44C2-8D25-03189F24C8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7A26AC31-7522-4CB8-8F0A-AEDF692D0A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6B4C6175-6401-4BB3-A291-C6B0BBA732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B863317A-3231-4961-BB38-1863170820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8BD4BED8-3C89-4C47-9926-926AEC00E8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C94197A3-28AE-42DE-B886-5123DFEB16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47E9D8B8-F979-42F2-AABF-EAA6A3C294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05E23980-CDCA-4758-A39A-83F303083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99384CDA-5B86-479B-991F-144B5FD280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4F30B532-7225-49BA-964F-DF25D7D4AD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9286F465-97B8-491D-B37C-8F4B4D7DD1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E6603446-3A46-4848-934B-8509CC85D2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085982B0-A15F-49A6-9930-B1D8FDC3A1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AA8310C5-FBFE-4F98-BF0D-7C30B0AAEF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F527F149-92DA-4F58-ADE3-82420DF92E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6D48B32F-5165-4229-9282-1185C35395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75AF9CA4-8CB6-4A7D-BF7A-4963527EBB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CCE9BA1C-B707-4C6F-841C-640033AEE3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E7392E1E-A425-4CF4-9F38-88EBE15FB2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9B0DEF30-2208-4CFA-8162-0AAC4BA72B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4668A52E-80F6-45EA-8EA5-6B287BB387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F592C30B-CC4A-451A-9853-FDD118E2B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B51CF4CD-1D18-41BF-ADEE-6DF668BF7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542253E6-50D7-4829-B22A-4D172FD796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7E03CC85-10B1-4D60-BBE5-4B837C7C28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20CBB89B-BEC6-44F9-B644-B7BA47E959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D10AD1-F145-46F9-9F0C-D6EA5B35B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9" r:id="rId1"/>
    <p:sldLayoutId id="2147486028" r:id="rId2"/>
    <p:sldLayoutId id="2147486029" r:id="rId3"/>
    <p:sldLayoutId id="2147486030" r:id="rId4"/>
    <p:sldLayoutId id="2147486031" r:id="rId5"/>
    <p:sldLayoutId id="2147486032" r:id="rId6"/>
    <p:sldLayoutId id="2147486033" r:id="rId7"/>
    <p:sldLayoutId id="2147486034" r:id="rId8"/>
    <p:sldLayoutId id="2147486035" r:id="rId9"/>
    <p:sldLayoutId id="2147486036" r:id="rId10"/>
    <p:sldLayoutId id="2147486037" r:id="rId11"/>
    <p:sldLayoutId id="21474860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D7AD-E9A9-45DF-A1E5-76893615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Genesis 1:20-23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Day 5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 Creates Sea Life &amp; Fowl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1:20-23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第五天：上帝創造海洋生物與天空飛鳥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39F0-4D8F-4F1A-8CEB-A15EF74DA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1:20)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said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waters bring forth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abundantly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moving creature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= living soul)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hath life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fowl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may fly above the earth in the open firmament of heaven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1:20-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神說：「水要多多滋生有生命的物；要有雀鳥飛在地面以上，天空之中。」 </a:t>
            </a:r>
            <a:endParaRPr lang="zh-TW" altLang="en-US" sz="1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3" descr="7 days of creation Day 5.jpg">
            <a:extLst>
              <a:ext uri="{FF2B5EF4-FFF2-40B4-BE49-F238E27FC236}">
                <a16:creationId xmlns:a16="http://schemas.microsoft.com/office/drawing/2014/main" id="{6BBBCB87-12B0-4CE9-8CF6-82C27AED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09700"/>
            <a:ext cx="34766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ragon in china">
            <a:extLst>
              <a:ext uri="{FF2B5EF4-FFF2-40B4-BE49-F238E27FC236}">
                <a16:creationId xmlns:a16="http://schemas.microsoft.com/office/drawing/2014/main" id="{97894330-68D6-4765-8D44-4C5AFBFE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260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Oval 5">
            <a:extLst>
              <a:ext uri="{FF2B5EF4-FFF2-40B4-BE49-F238E27FC236}">
                <a16:creationId xmlns:a16="http://schemas.microsoft.com/office/drawing/2014/main" id="{359404F4-09CC-4CD6-A035-372398FA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429000"/>
            <a:ext cx="1892300" cy="457200"/>
          </a:xfrm>
          <a:prstGeom prst="ellips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578DD87F-2D75-4B35-B622-CAF2FD909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0"/>
            <a:ext cx="906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000066"/>
                </a:solidFill>
                <a:latin typeface="Arial Black" panose="020B0A04020102020204" pitchFamily="34" charset="0"/>
              </a:rPr>
              <a:t>In China there is a progression from serpent…</a:t>
            </a:r>
            <a:r>
              <a:rPr lang="zh-CN" altLang="en-US" sz="2000" b="1" u="sng">
                <a:solidFill>
                  <a:srgbClr val="C00000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中國蛇變成龍的進展</a:t>
            </a:r>
            <a:endParaRPr lang="en-US" altLang="en-US" sz="2000" b="1" u="sng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365C85C0-6935-4D06-8236-90958B40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230563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000066"/>
                </a:solidFill>
                <a:latin typeface="Arial Black" panose="020B0A04020102020204" pitchFamily="34" charset="0"/>
              </a:rPr>
              <a:t>…to Dragon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920CC-F50B-4001-895A-8FA7F376C2C8}"/>
              </a:ext>
            </a:extLst>
          </p:cNvPr>
          <p:cNvSpPr/>
          <p:nvPr/>
        </p:nvSpPr>
        <p:spPr>
          <a:xfrm>
            <a:off x="3810000" y="381000"/>
            <a:ext cx="7467600" cy="1295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F257C-783E-4273-BE63-1F5A58B28981}"/>
              </a:ext>
            </a:extLst>
          </p:cNvPr>
          <p:cNvSpPr/>
          <p:nvPr/>
        </p:nvSpPr>
        <p:spPr>
          <a:xfrm>
            <a:off x="8969375" y="1905000"/>
            <a:ext cx="2308225" cy="14478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8CB897-DBBD-45A7-AB53-CF4F6B53B109}"/>
              </a:ext>
            </a:extLst>
          </p:cNvPr>
          <p:cNvSpPr/>
          <p:nvPr/>
        </p:nvSpPr>
        <p:spPr>
          <a:xfrm>
            <a:off x="2971800" y="3581400"/>
            <a:ext cx="8305800" cy="1371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4FDB4-0D07-4A70-B543-73E33EE3C1DE}"/>
              </a:ext>
            </a:extLst>
          </p:cNvPr>
          <p:cNvSpPr txBox="1"/>
          <p:nvPr/>
        </p:nvSpPr>
        <p:spPr>
          <a:xfrm>
            <a:off x="2935288" y="6346825"/>
            <a:ext cx="6172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History comes alive with God’s Wisdom!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6" grpId="0" animBg="1"/>
      <p:bldP spid="7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37291559-B597-4634-A1F9-52C02A6D71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Chinese Zodiac</a:t>
            </a:r>
          </a:p>
        </p:txBody>
      </p:sp>
      <p:pic>
        <p:nvPicPr>
          <p:cNvPr id="15363" name="Picture 2" descr="dragon">
            <a:extLst>
              <a:ext uri="{FF2B5EF4-FFF2-40B4-BE49-F238E27FC236}">
                <a16:creationId xmlns:a16="http://schemas.microsoft.com/office/drawing/2014/main" id="{258D6FAC-ED15-4DEB-938D-C7555E32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7" name="Text Box 3">
            <a:extLst>
              <a:ext uri="{FF2B5EF4-FFF2-40B4-BE49-F238E27FC236}">
                <a16:creationId xmlns:a16="http://schemas.microsoft.com/office/drawing/2014/main" id="{06023BB5-C6D7-4044-A94A-CDFA3192E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9144000" cy="9794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would the Chinese have 11 real animals and one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mythical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生肖</a:t>
            </a:r>
            <a:endParaRPr lang="en-US" altLang="en-US" b="1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01B9EB8-069E-4CC7-8954-2EF5451F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94488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of Context…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ject 2">
            <a:extLst>
              <a:ext uri="{FF2B5EF4-FFF2-40B4-BE49-F238E27FC236}">
                <a16:creationId xmlns:a16="http://schemas.microsoft.com/office/drawing/2014/main" id="{177EBD5F-DBBE-459E-8103-F8A5D4B2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99211F6A-0C40-463E-AE48-44B46673C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096000" cy="4038600"/>
          </a:xfrm>
        </p:spPr>
        <p:txBody>
          <a:bodyPr/>
          <a:lstStyle/>
          <a:p>
            <a:pPr algn="l"/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or myth? </a:t>
            </a:r>
            <a:b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真的，還是神話？</a:t>
            </a:r>
            <a:b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u="sng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this a real animal or just somebody’s imagination</a:t>
            </a:r>
            <a:r>
              <a:rPr lang="en-US" altLang="en-US" sz="3600" b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600" b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這是一個真實的動物，還只是某人的想像？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3ED0919-4D9A-4B09-BEBE-5496E583C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Hello to</a:t>
            </a: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Dracorex Hogwartsia</a:t>
            </a:r>
            <a:r>
              <a:rPr lang="en-US" altLang="en-US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D1576B0-1AD4-4D6B-8D2B-461CABF6E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5791200" cy="48006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complete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Dracorex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skeleton found May 2003 in South Dakota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2003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月在南德科達州發現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此恐龍完整的骨骼。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of its species have yet been found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還沒有發現它其他的同種。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436" name="Object 2">
            <a:extLst>
              <a:ext uri="{FF2B5EF4-FFF2-40B4-BE49-F238E27FC236}">
                <a16:creationId xmlns:a16="http://schemas.microsoft.com/office/drawing/2014/main" id="{43A7179D-0486-4856-8559-6BC1F060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990600"/>
            <a:ext cx="32575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2A170B54-4334-4F36-A989-54534FF6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91200"/>
            <a:ext cx="3124200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National Geographic Dec. 2007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ject 2">
            <a:extLst>
              <a:ext uri="{FF2B5EF4-FFF2-40B4-BE49-F238E27FC236}">
                <a16:creationId xmlns:a16="http://schemas.microsoft.com/office/drawing/2014/main" id="{B6790441-703A-4E2C-9DF2-04E547F8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0"/>
            <a:ext cx="50704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5BBAA4EC-D8BA-4D7F-9DDF-3FA4D2681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848600" cy="1055688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FFFF00"/>
                </a:solidFill>
                <a:latin typeface="Comic Sans MS" panose="030F0702030302020204" pitchFamily="66" charset="0"/>
              </a:rPr>
              <a:t>Dragons and Dinosaurs</a:t>
            </a:r>
            <a:br>
              <a:rPr lang="en-US" altLang="en-US" sz="3600" b="1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龍與恐龍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1B759B1-D1AF-4319-B053-C6498878D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43800" cy="3962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dinosaur’s skull… surprised the scientists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Dracorex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remarkable resemblance to the dragons of ancient China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medieval Europe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“恐龍的頭骨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令科學家吃驚。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Dracorex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恐龍與古中國和中世紀歐洲的龍極為相似。”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Adrienne Mayor)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1B34E7F-730A-48F6-83ED-06646D29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132513"/>
            <a:ext cx="1005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Source: https://humanexperience.stanford.edu/feature-dragons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F4882CE-0879-4BD5-A0F8-7C3499ED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9250"/>
            <a:ext cx="364331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8A2A14D5-1246-4061-996D-8B0559333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53000"/>
            <a:ext cx="4495800" cy="1447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 &amp; crown in the constellations</a:t>
            </a:r>
            <a:br>
              <a:rPr lang="en-US" altLang="en-US" sz="3200" b="1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星座中的蛇與冠冕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8811A56-06D1-4311-AC6A-071A5E88B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40013" y="228600"/>
            <a:ext cx="6961187" cy="41751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Most ancient oracle bone character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C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最老甲骨文字</a:t>
            </a:r>
            <a:r>
              <a:rPr lang="en-US" altLang="zh-CN" b="1">
                <a:solidFill>
                  <a:srgbClr val="FFC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en-US" b="1">
                <a:solidFill>
                  <a:srgbClr val="FFC000"/>
                </a:solidFill>
                <a:ea typeface="SimSun" panose="02010600030101010101" pitchFamily="2" charset="-122"/>
              </a:rPr>
              <a:t>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1000+ BC. </a:t>
            </a:r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Note snake with crown on head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2.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Bronze character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en-US" b="1">
                <a:solidFill>
                  <a:srgbClr val="FFC000"/>
                </a:solidFill>
              </a:rPr>
              <a:t>(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金文编裏的字</a:t>
            </a:r>
            <a:r>
              <a:rPr lang="en-US" altLang="zh-CN" b="1">
                <a:solidFill>
                  <a:srgbClr val="FFC000"/>
                </a:solidFill>
                <a:ea typeface="SimSun" panose="02010600030101010101" pitchFamily="2" charset="-122"/>
              </a:rPr>
              <a:t>) </a:t>
            </a:r>
            <a:r>
              <a:rPr lang="en-US" altLang="zh-CN" b="1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1000+ BC.  </a:t>
            </a:r>
            <a:r>
              <a:rPr lang="en-US" altLang="zh-CN" b="1" i="1" u="sng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Note snake with crown  on head</a:t>
            </a:r>
            <a:endParaRPr lang="en-US" altLang="en-US" b="1" i="1" u="sng">
              <a:solidFill>
                <a:srgbClr val="FF99CC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pic>
        <p:nvPicPr>
          <p:cNvPr id="21509" name="Picture 2" descr="C:\Eric's Folder\Evangelism\Dinosaurs &amp; Dragons\Graphics\j25323.gif">
            <a:extLst>
              <a:ext uri="{FF2B5EF4-FFF2-40B4-BE49-F238E27FC236}">
                <a16:creationId xmlns:a16="http://schemas.microsoft.com/office/drawing/2014/main" id="{66121705-489D-43E0-BD99-4B149C9C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725"/>
            <a:ext cx="24876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Eric's Folder\Evangelism\Dinosaurs &amp; Dragons\Graphics\b16008.gif">
            <a:extLst>
              <a:ext uri="{FF2B5EF4-FFF2-40B4-BE49-F238E27FC236}">
                <a16:creationId xmlns:a16="http://schemas.microsoft.com/office/drawing/2014/main" id="{804A3115-BF0B-413E-9DA5-C90A4AE6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1981200"/>
            <a:ext cx="2487612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3D9F884-4861-4C97-B48F-A357FCC4543F}"/>
              </a:ext>
            </a:extLst>
          </p:cNvPr>
          <p:cNvSpPr/>
          <p:nvPr/>
        </p:nvSpPr>
        <p:spPr>
          <a:xfrm>
            <a:off x="6781800" y="2819400"/>
            <a:ext cx="13716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3F18-89CE-47BC-BD8A-453B1651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Qin Shi Huang Di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秦始皇帝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A961-A4B9-404D-BC4D-DB67DF0F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7402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Lived (259-209 BC)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to deflect worship from Shang-</a:t>
            </a:r>
            <a:r>
              <a:rPr 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to the Dragon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第一位從上帝轉到龍的敬拜的皇帝。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antichrist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figure in Chinese history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John 2:18; 4:3)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中國歷史中第一個“敵基督”的預表。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（約一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2:18,4:3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C:\Eric's Folder\Evangelism\Dinosaurs &amp; Dragons\Graphics\Qinshihuang.jpg">
            <a:extLst>
              <a:ext uri="{FF2B5EF4-FFF2-40B4-BE49-F238E27FC236}">
                <a16:creationId xmlns:a16="http://schemas.microsoft.com/office/drawing/2014/main" id="{4E9DA7A3-0381-4F46-8EF1-10838806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3135313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89360D-2AD9-4247-A1A4-EF7A55A05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must resist the Devil’s work in the World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我們必須抵擋魔鬼在世界的工作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B97B76-719F-4FF8-AB77-A2E75AE39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734800" cy="3505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Be sober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be vigilant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because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your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adversary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</a:rPr>
              <a:t>the devil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</a:rPr>
              <a:t>as a roaring lion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walketh about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seeking whom he may devour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</a:rPr>
              <a:t>Whom resist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</a:rPr>
              <a:t>stedfast in the faith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(I Peter 5:8-9)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5:8-9 -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務要謹守，警醒。因為你們的仇敵魔鬼，如同吼叫的獅子，遍地遊行，尋找可吞吃的人。你們要用堅固的信心抵擋他</a:t>
            </a:r>
            <a:r>
              <a:rPr lang="en-US" altLang="zh-TW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zh-TW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lion&#10;&#10;Description automatically generated with low confidence">
            <a:extLst>
              <a:ext uri="{FF2B5EF4-FFF2-40B4-BE49-F238E27FC236}">
                <a16:creationId xmlns:a16="http://schemas.microsoft.com/office/drawing/2014/main" id="{9CC294E8-080D-4A1E-AA4B-07DCCFBB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78338"/>
            <a:ext cx="2438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F24686-7CC2-489C-8751-88F1D826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When Solomon was Gifted Divine Wisdom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...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當所羅門被恩賜神的智慧</a:t>
            </a:r>
            <a:r>
              <a:rPr lang="en-US" altLang="zh-CN" sz="3200" b="1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…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F8FD63B-68CF-403B-9CAA-201807F31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11811000" cy="5562600"/>
          </a:xfrm>
        </p:spPr>
        <p:txBody>
          <a:bodyPr/>
          <a:lstStyle/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“...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 spake of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beasts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fowl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creeping things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fish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(I King 4:33)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whose creation by God is revealed in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Genesis 1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 </a:t>
            </a:r>
          </a:p>
          <a:p>
            <a:r>
              <a:rPr lang="zh-CN" altLang="en-US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王上</a:t>
            </a:r>
            <a:r>
              <a:rPr lang="en-US" altLang="zh-CN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4:33 - </a:t>
            </a:r>
            <a:r>
              <a:rPr lang="zh-TW" altLang="en-US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他</a:t>
            </a:r>
            <a:r>
              <a:rPr lang="en-US" altLang="zh-CN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又講論飛禽走獸、昆蟲水族。</a:t>
            </a:r>
            <a:r>
              <a:rPr lang="zh-CN" altLang="en-US" b="1">
                <a:solidFill>
                  <a:srgbClr val="FFC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是神在創世記一章所啟示的。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there came of all people to hear the wisdom of Solomon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…”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(I King 4:29-34; 10:23-24; 2Chron. 1:10-12; Eccl. 2:26)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王上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4:34 - 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天下列王聽見所羅門的智慧，</a:t>
            </a:r>
            <a:r>
              <a:rPr lang="en-US" altLang="zh-TW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就都差人來聽他的智慧話。</a:t>
            </a:r>
            <a:r>
              <a:rPr lang="zh-TW" altLang="en-US">
                <a:solidFill>
                  <a:srgbClr val="FFC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Discovering Divine wisdom in creation is life changing</a:t>
            </a:r>
          </a:p>
          <a:p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在自然界發現神聖的智慧帶來生命的改變。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956D-B131-4679-908A-1FF91C06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visited a Sunday School &amp; a pastor said something shocking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A5BE4-FE50-403D-BBBD-C90BA1EA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held up his hand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missing a finger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I find nothing in the Bible that tells me I will have that finger back in heaven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Octopus &amp; starfish can grow back limbs that are totally severed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reveals the future healing of our glorified bodies in the things He has created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(Phil. 3:21; I Cor. 15:35-44; I John 3:2)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244F-9AC4-43F8-A785-C4771896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53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1:21)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whales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living creature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moveth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waters brought forth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abundantly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US" altLang="en-US" b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their kind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winged fowl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kind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	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was good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(Why good? Rom. 1:19-20)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1:21-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神就造出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大魚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和水中所滋生各樣有生命的動物，各從其類；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又造出各樣飛鳥，各從其類。神看著是好的。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blessed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fruitful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 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waters in the seas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fowl multiply in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1:22-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神就賜福給這一切，說：「滋生繁多，充滿海中的水；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雀鳥也要多生在地上。」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evening &amp; the morning were the 5</a:t>
            </a:r>
            <a:r>
              <a:rPr lang="en-US" altLang="en-US" b="1" u="sng" baseline="300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1:23 -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有晚上，有早晨，是第五日。 </a:t>
            </a:r>
            <a:endParaRPr lang="zh-CN" altLang="en-US" sz="1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DB9C37-A275-4CF0-BF7F-3BA49190C296}"/>
              </a:ext>
            </a:extLst>
          </p:cNvPr>
          <p:cNvSpPr/>
          <p:nvPr/>
        </p:nvSpPr>
        <p:spPr>
          <a:xfrm>
            <a:off x="5410200" y="304800"/>
            <a:ext cx="23622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CBA84B-4A37-40DC-AB49-37D06367D557}"/>
              </a:ext>
            </a:extLst>
          </p:cNvPr>
          <p:cNvSpPr/>
          <p:nvPr/>
        </p:nvSpPr>
        <p:spPr>
          <a:xfrm>
            <a:off x="4419600" y="1219200"/>
            <a:ext cx="3276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96C39891-6ED5-44F7-8398-188735481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762000"/>
            <a:ext cx="7162800" cy="23622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I.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Divine wisdom from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wonders of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modern-day whales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從現代鯨魚的奇妙來探索上帝的智慧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7" name="Picture 4" descr="A whale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44224D9C-8176-4A09-B955-3DC2123F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060825"/>
            <a:ext cx="75819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A picture containing whale&#10;&#10;Description automatically generated">
            <a:extLst>
              <a:ext uri="{FF2B5EF4-FFF2-40B4-BE49-F238E27FC236}">
                <a16:creationId xmlns:a16="http://schemas.microsoft.com/office/drawing/2014/main" id="{4E7E5432-7185-4B5D-9BB3-C14E1618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60825"/>
            <a:ext cx="43910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917F7B7-7F48-402B-843F-2D8B96F0C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Wonders of Whales are a Major Problem for the irrational theory of their evolution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鯨魚的奇妙是用不合理性去解釋它的進化理論最大的問題</a:t>
            </a: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B64A4C7-0F32-4E83-BA14-B2282342D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Whales' uniqueness makes its impossible to have evolved little by little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slowly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 time from a small land mammal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鯨魚的獨特無法使它從小型的陸地哺乳動物，一點一點去進化出來。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Their respiratory system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reproductive system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eating habits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size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special skin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ability to deep dive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ability to produce music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all so unique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他們的呼吸系統，繁殖系統，吃食習慣，大小，特別的皮膚，能夠深水潛泳，製造音樂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等等，都十分獨特！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DB17528-69FC-42D1-979C-748FBDEBC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Blue whale is the largest animal that ever lived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藍鯨是世上最大的動物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60F824F-1531-437E-8A74-9537669A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1887200" cy="4114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 we are confronted with a Scientific Law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66FFCC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en-US" u="sng">
                <a:solidFill>
                  <a:srgbClr val="66FFCC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Law of cause &amp; effect</a:t>
            </a:r>
            <a:r>
              <a:rPr lang="en-US" altLang="en-US">
                <a:solidFill>
                  <a:srgbClr val="66FFCC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:”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 is the most universal &amp; most certain of all laws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en-US" b="1" u="sng">
              <a:solidFill>
                <a:srgbClr val="CC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我們面對一科學定律：“因果定律”：最普世也最確鑿的定律，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Every material effect must have an adequate cause that existed before the effect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.”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effect is never greater than the cause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“每一物質結果，必須先有它之前適當的因存在”，而果從不會大於因。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17" descr="A picture containing text, night sky, spring&#10;&#10;Description automatically generated">
            <a:extLst>
              <a:ext uri="{FF2B5EF4-FFF2-40B4-BE49-F238E27FC236}">
                <a16:creationId xmlns:a16="http://schemas.microsoft.com/office/drawing/2014/main" id="{A5DFBCE0-1CB7-485A-B642-A7A375C0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F96859-0680-4C46-931A-A4164EFA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Only 2 possibilities for the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Cause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of Whales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鯨魚只有兩種“因”的可能性</a:t>
            </a:r>
            <a:endParaRPr lang="en-US" altLang="en-US" sz="3200" b="1" dirty="0">
              <a:solidFill>
                <a:srgbClr val="00206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1330D-235B-4777-AEFB-39CB22B0E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6045200" cy="2944813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indohyus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pakicetus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ambulocetus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rodhocetus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science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imagination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Robs God of His glory</a:t>
            </a:r>
          </a:p>
          <a:p>
            <a:pPr>
              <a:defRPr/>
            </a:pPr>
            <a:r>
              <a:rPr lang="zh-CN" altLang="en-US" b="1" dirty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偶然進化而來，沒有科學證據，只有想像，剝奪上帝的榮耀。</a:t>
            </a:r>
            <a:endParaRPr lang="en-US" b="1" dirty="0">
              <a:solidFill>
                <a:srgbClr val="00206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0549E-62A9-461C-BEEA-5D86435C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842000" cy="2971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 whales on the 5</a:t>
            </a:r>
            <a:r>
              <a:rPr lang="en-US" sz="3200" b="1" u="sng" baseline="30000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designed to live in the ocean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Reveals God’s Glory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上帝在第五天創造它活著海洋裡，顯明上帝的榮耀！</a:t>
            </a:r>
            <a:endParaRPr lang="en-US" sz="3200" b="1" dirty="0">
              <a:solidFill>
                <a:srgbClr val="00206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970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7EC0631-06DD-451B-957C-73A7D0CE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52938"/>
            <a:ext cx="26733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A whale swimming underwater&#10;&#10;Description automatically generated with low confidence">
            <a:extLst>
              <a:ext uri="{FF2B5EF4-FFF2-40B4-BE49-F238E27FC236}">
                <a16:creationId xmlns:a16="http://schemas.microsoft.com/office/drawing/2014/main" id="{04CAC3B1-7755-4490-9716-5BB7901E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11675"/>
            <a:ext cx="3829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908DF2A5-2B7B-4A7A-86A0-70A9C1B1B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6297613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Size of a dog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4925878-09AD-44D0-A26C-7FE74872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62103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200 tons</a:t>
            </a:r>
          </a:p>
        </p:txBody>
      </p:sp>
      <p:sp>
        <p:nvSpPr>
          <p:cNvPr id="29706" name="TextBox 18">
            <a:extLst>
              <a:ext uri="{FF2B5EF4-FFF2-40B4-BE49-F238E27FC236}">
                <a16:creationId xmlns:a16="http://schemas.microsoft.com/office/drawing/2014/main" id="{C7346B47-7F0F-4E21-A3EC-E09A5279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6232525"/>
            <a:ext cx="382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infinite omnipotent Creator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7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56E5AAB-3D83-4CE4-A950-CFB16F5D6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838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Wonders of Whales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鯨魚的奇妙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77F12F7-9394-46D1-A9B1-B63E2FE97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1887200" cy="5562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Whales can dive to 9800 feet &amp; spend 1-2hr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water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muscles can store oxygen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rete mirabile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miracle network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鯨魚可以潛水下到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9800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英呎，在水下停留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1-2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小時！它們的肌肉可以儲存氧氣。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read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Jonah 2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literal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body died in the whale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soul headed to hell under the deep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69:14-15; Matt. 12:40).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當我們讀約拿書第二章，它是按字面意義讀的。約拿的身體在鯨魚中死了，他的靈魂下到海底深處的陰間（詩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69:14-15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；太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12:40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as Jesus descended to hell before his resurrection</a:t>
            </a: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 4:8-10)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正如耶穌在復活之前下到陰間（弗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4:8-10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B609A94-034B-4E34-8144-1DD870100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11887200" cy="6629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 blue whale weighs 8 tons at birth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mammal born in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breech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藍鯨寶寶出生時重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噸！是唯一生產以尾部先出來的哺乳動物。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whales migrate 16,000 miles/yr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speed of 22mph. &amp; maintain body temp. of 97.7F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有些鯨魚一年遷居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16,000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英里，可以保持一小時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英里的速度以及華氏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97.7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的體溫。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their food with sonar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用聲吶追蹤它們的食物。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 are unique from all animals</a:t>
            </a:r>
            <a:r>
              <a:rPr lang="en-US" altLang="en-US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耳朵與其他動物都不一樣。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whale species identified by the spout of water when they breach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as high as 50ft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每一鯨魚種類是藉著它們噴水的方式來識別（有些高達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英呎）。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A8580E90-BFB3-4CC3-A740-4ADC23E6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0163"/>
            <a:ext cx="26066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C2B219AF-0B34-46E7-A63C-BD67CCEC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8610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II.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Divine wisdom from the miraculous beauty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behavior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&amp;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brilliance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of birds 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從鳥類的奇美、行為、光彩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來觀察上帝的智慧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 lesson in Victory over evil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勝過罪惡的功課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 descr="A bird perched on a branch&#10;&#10;Description automatically generated with medium confidence">
            <a:extLst>
              <a:ext uri="{FF2B5EF4-FFF2-40B4-BE49-F238E27FC236}">
                <a16:creationId xmlns:a16="http://schemas.microsoft.com/office/drawing/2014/main" id="{48364385-D883-4EA9-82D5-B35CD8A4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52400"/>
            <a:ext cx="208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A picture containing bird, colorful&#10;&#10;Description automatically generated">
            <a:extLst>
              <a:ext uri="{FF2B5EF4-FFF2-40B4-BE49-F238E27FC236}">
                <a16:creationId xmlns:a16="http://schemas.microsoft.com/office/drawing/2014/main" id="{0AE80862-0381-4CA3-B229-00E92EFB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65725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 picture containing tree, outdoor, bird, parrot&#10;&#10;Description automatically generated">
            <a:extLst>
              <a:ext uri="{FF2B5EF4-FFF2-40B4-BE49-F238E27FC236}">
                <a16:creationId xmlns:a16="http://schemas.microsoft.com/office/drawing/2014/main" id="{5EFE4B96-CE71-45EF-9BC4-EC7DCC68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4800600"/>
            <a:ext cx="22717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A peacock with its feathers spread&#10;&#10;Description automatically generated with low confidence">
            <a:extLst>
              <a:ext uri="{FF2B5EF4-FFF2-40B4-BE49-F238E27FC236}">
                <a16:creationId xmlns:a16="http://schemas.microsoft.com/office/drawing/2014/main" id="{81281E5E-3C44-4D99-BAB6-2F1D5C51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97463"/>
            <a:ext cx="25336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 descr="A picture containing hummingbird, green, bird, colorful&#10;&#10;Description automatically generated">
            <a:extLst>
              <a:ext uri="{FF2B5EF4-FFF2-40B4-BE49-F238E27FC236}">
                <a16:creationId xmlns:a16="http://schemas.microsoft.com/office/drawing/2014/main" id="{D6F74513-C8B1-4AFD-A8BC-BCE8C3B5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141913"/>
            <a:ext cx="25987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A close up of a bird&#10;&#10;Description automatically generated with medium confidence">
            <a:extLst>
              <a:ext uri="{FF2B5EF4-FFF2-40B4-BE49-F238E27FC236}">
                <a16:creationId xmlns:a16="http://schemas.microsoft.com/office/drawing/2014/main" id="{F2AE58F1-291F-49E3-9631-EC8B71B3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78025"/>
            <a:ext cx="18605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0610-97D4-4765-8D13-D10662FC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734800" cy="1752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EAGLE</a:t>
            </a:r>
            <a:r>
              <a:rPr lang="en-US" altLang="en-US" sz="32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An amazing Teacher of Spiritual Truth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(Isa. 40:28-31; Eph. 2:4-7)</a:t>
            </a:r>
            <a:b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老鷹：教導屬靈真理的奇妙導師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（賽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40:28-31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；弗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2:4-7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978B-E79E-4085-9829-14635734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11353800" cy="1824038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were Created to Triumph over the Trials of Life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By Ascending the Heavens on the winds of God's Holy Spirit</a:t>
            </a:r>
          </a:p>
          <a:p>
            <a:pPr>
              <a:defRPr/>
            </a:pP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上帝創造我們藉著祂聖靈的風升到天上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勝過生命的試煉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endParaRPr lang="en-US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3796" name="Picture 4" descr="A bald eagl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19C55A17-4052-4579-9FD0-49500976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665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A bald eagl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3CD17598-F022-4B28-B11D-166BCEC7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729038"/>
            <a:ext cx="57816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6D04DB-86D9-4FF7-BC28-94A14645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67A7BCDC-8DA2-4D13-86D0-3A4143954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960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 Great Reality of the Christian life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基督徒生命的重大真相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sz="32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FC3B4B-3681-4A4F-87F8-A316A39E2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1353800" cy="4267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(Eph 2:6)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hath raised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us up together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made us 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sit together in heavenly places in Christ Jesus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..” </a:t>
            </a:r>
          </a:p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弗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2:6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他又叫我們與基督耶穌一同復活，一同坐在天上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altLang="zh-TW" b="1" u="sng" dirty="0">
                <a:solidFill>
                  <a:srgbClr val="FFCC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God has raised us up to a position of authority </a:t>
            </a:r>
            <a:r>
              <a:rPr lang="en-US" altLang="zh-TW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			</a:t>
            </a:r>
            <a:r>
              <a:rPr lang="en-US" altLang="zh-TW" b="1" u="sng" dirty="0">
                <a:solidFill>
                  <a:srgbClr val="FFCC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over our spiritual enemies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上帝將我們升到權柄的位置，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							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擊退屬靈的敵人。</a:t>
            </a:r>
            <a:endParaRPr lang="en-US" altLang="zh-TW" b="1" dirty="0">
              <a:solidFill>
                <a:srgbClr val="FFC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inwright at surrender of Japan.jpg">
            <a:extLst>
              <a:ext uri="{FF2B5EF4-FFF2-40B4-BE49-F238E27FC236}">
                <a16:creationId xmlns:a16="http://schemas.microsoft.com/office/drawing/2014/main" id="{04EE3915-D850-4DA9-9908-1AF988BFA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70025"/>
            <a:ext cx="8534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prison camp ww2 men lost ave 53lbs.jpg">
            <a:extLst>
              <a:ext uri="{FF2B5EF4-FFF2-40B4-BE49-F238E27FC236}">
                <a16:creationId xmlns:a16="http://schemas.microsoft.com/office/drawing/2014/main" id="{05676C55-E8A2-4F93-A148-BA090F36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038475"/>
            <a:ext cx="38036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9FB0D-4C0D-4ECD-A203-B381B43B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430000" cy="1470025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Difference between Authority &amp; Power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權柄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VS.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權力</a:t>
            </a:r>
            <a:br>
              <a:rPr lang="en-US" altLang="en-US" sz="3200" b="1" dirty="0">
                <a:solidFill>
                  <a:srgbClr val="FFFF99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en-US" sz="32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 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General Wainwright WWII</a:t>
            </a:r>
            <a:r>
              <a:rPr lang="en-US" altLang="en-US" sz="3200" b="1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二次世界大戰維恩萊特將軍</a:t>
            </a:r>
            <a:endParaRPr lang="en-US" altLang="en-US" sz="32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5845" name="Content Placeholder 3" descr="15-SurrenderAtBataan.jpg">
            <a:extLst>
              <a:ext uri="{FF2B5EF4-FFF2-40B4-BE49-F238E27FC236}">
                <a16:creationId xmlns:a16="http://schemas.microsoft.com/office/drawing/2014/main" id="{E4940791-8A06-4C3C-B80B-3FC8401D0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8975" y="1470025"/>
            <a:ext cx="3803650" cy="2852738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00B49E-F91A-47CA-A29B-629100F54C5F}"/>
              </a:ext>
            </a:extLst>
          </p:cNvPr>
          <p:cNvSpPr/>
          <p:nvPr/>
        </p:nvSpPr>
        <p:spPr>
          <a:xfrm>
            <a:off x="1447800" y="3657600"/>
            <a:ext cx="1600200" cy="1981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ropeller&#10;&#10;Description automatically generated">
            <a:extLst>
              <a:ext uri="{FF2B5EF4-FFF2-40B4-BE49-F238E27FC236}">
                <a16:creationId xmlns:a16="http://schemas.microsoft.com/office/drawing/2014/main" id="{49D6EAFA-F523-4828-8B29-6E869304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419600"/>
            <a:ext cx="45085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30B4F4A4-AA47-4C68-B707-A80347CF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37163"/>
            <a:ext cx="38862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E1AB05CA-8234-4A29-BB6C-4C6D9C6C1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On Day 5 God Creates 2 Kinds of Living Creatures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第五天上帝創造兩類生物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EB6166-02C1-43E7-8C19-F29351B93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1158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Living creature in the waters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water &amp; fresh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每一個在水裡的生物（鹽水與淡水）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(Ps. 104:25-26)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on Great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whales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 = </a:t>
            </a:r>
            <a:r>
              <a:rPr lang="en-US" altLang="en-US" b="1" u="sng" dirty="0" err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tanniym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[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dragons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74:13; Isa. 27:1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monsters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Lam. 4:3; </a:t>
            </a:r>
            <a:r>
              <a:rPr lang="en-US" altLang="en-US" sz="2800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Ex. 7:9-10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強調大魚（大鯨魚，希伯來文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en-US" b="1" u="sng" dirty="0" err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tanniym</a:t>
            </a:r>
            <a:r>
              <a:rPr lang="en-US" altLang="en-US" b="1" u="sng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還有龍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74:13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；大獸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哀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4:3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；以及蛇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7:9-10}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winged fowl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每一隻有翅膀的飛鳥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CB4F-225D-4C21-B0AF-6D09E031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11582400" cy="28067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/>
                <a:latin typeface="Times New Roman" pitchFamily="18" charset="0"/>
                <a:cs typeface="Times New Roman" pitchFamily="18" charset="0"/>
              </a:rPr>
              <a:t>(Lk. 10:19)  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I give unto you power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to tread on serpents &amp; scorpions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over all the power of the enemy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: &amp; 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nothing shall by any means hurt you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>
                <a:effectLst/>
                <a:latin typeface="Times New Roman" pitchFamily="18" charset="0"/>
                <a:cs typeface="Times New Roman" pitchFamily="18" charset="0"/>
              </a:rPr>
              <a:t>(read Rom. 16:20)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路</a:t>
            </a:r>
            <a:r>
              <a:rPr 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10:19 </a:t>
            </a:r>
            <a:r>
              <a:rPr lang="en-US" altLang="zh-CN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我已經給你們權柄可以踐踏蛇和蠍子， 又勝過仇敵一切的能力，斷沒有什麼能害你們</a:t>
            </a:r>
            <a:r>
              <a:rPr lang="en-US" altLang="zh-TW" dirty="0">
                <a:solidFill>
                  <a:srgbClr val="FFC000"/>
                </a:solidFill>
                <a:effectLst/>
                <a:ea typeface="新細明體" charset="-12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（讀羅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zh-TW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sz="28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6867" name="Picture 3" descr="A picture containing bird, outdoor, sky, bird of prey&#10;&#10;Description automatically generated">
            <a:extLst>
              <a:ext uri="{FF2B5EF4-FFF2-40B4-BE49-F238E27FC236}">
                <a16:creationId xmlns:a16="http://schemas.microsoft.com/office/drawing/2014/main" id="{34F3D33F-9933-47C9-8231-22C519FD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938463"/>
            <a:ext cx="44450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eagle snake 4.jpg">
            <a:extLst>
              <a:ext uri="{FF2B5EF4-FFF2-40B4-BE49-F238E27FC236}">
                <a16:creationId xmlns:a16="http://schemas.microsoft.com/office/drawing/2014/main" id="{7669B9C2-3B0D-4FDA-892F-D3945F255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4733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eagle snake on ancient coin.jpg">
            <a:extLst>
              <a:ext uri="{FF2B5EF4-FFF2-40B4-BE49-F238E27FC236}">
                <a16:creationId xmlns:a16="http://schemas.microsoft.com/office/drawing/2014/main" id="{A474F56E-A705-4229-92E5-B8959AA8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641850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eagle4.jpg">
            <a:extLst>
              <a:ext uri="{FF2B5EF4-FFF2-40B4-BE49-F238E27FC236}">
                <a16:creationId xmlns:a16="http://schemas.microsoft.com/office/drawing/2014/main" id="{4BB03315-1CF3-4F5B-86BD-3EB14510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03600"/>
            <a:ext cx="4876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DB34-789E-43F5-AA8C-1457E0C0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11506200" cy="3200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(Isa 40:31)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they that wait upon the LORD shall renew their strength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they shall mount up with wings as eagles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they shall run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not be weary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they shall walk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not faint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賽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40:31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但那等候耶和華的必從新得力。他們必如鷹展翅上騰；他們奔跑卻不困倦，行走卻不疲乏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7892" name="Picture 3" descr="A picture containing tree, outdoor, bird, grass&#10;&#10;Description automatically generated">
            <a:extLst>
              <a:ext uri="{FF2B5EF4-FFF2-40B4-BE49-F238E27FC236}">
                <a16:creationId xmlns:a16="http://schemas.microsoft.com/office/drawing/2014/main" id="{6323EA81-D39C-498D-BD87-D734676A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362325"/>
            <a:ext cx="5322887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01D3-E912-4156-8AE9-2276F566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11000" cy="1836738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Eagle is a Royal Bird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!</a:t>
            </a:r>
            <a:r>
              <a:rPr lang="zh-TW" altLang="en-US" sz="3200" b="1" dirty="0">
                <a:solidFill>
                  <a:srgbClr val="FFFF99"/>
                </a:solidFill>
                <a:latin typeface="Comic Sans MS" pitchFamily="66" charset="0"/>
                <a:ea typeface="新細明體" charset="-120"/>
              </a:rPr>
              <a:t>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老鷹是皇家之鳥</a:t>
            </a:r>
            <a:b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God has made us Kings</a:t>
            </a:r>
            <a:r>
              <a:rPr lang="en-US" altLang="zh-TW" sz="3200" b="1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“</a:t>
            </a:r>
            <a:r>
              <a:rPr lang="en-US" altLang="zh-TW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in Christ</a:t>
            </a:r>
            <a:r>
              <a:rPr lang="en-US" altLang="zh-TW" sz="3200" b="1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” </a:t>
            </a:r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(Rev. 1:6; 5:10; 20:6; I Pet. 2:9)</a:t>
            </a:r>
            <a:b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上帝已經“在基督裡”使我們作王（啟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1:6,5:10,20:6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；彼前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2:9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8915" name="Content Placeholder 3" descr="golden-eagle-430.jpg">
            <a:extLst>
              <a:ext uri="{FF2B5EF4-FFF2-40B4-BE49-F238E27FC236}">
                <a16:creationId xmlns:a16="http://schemas.microsoft.com/office/drawing/2014/main" id="{86C0DC9C-F1F1-404D-8307-54FCEEF35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73275"/>
            <a:ext cx="5867400" cy="3894138"/>
          </a:xfrm>
        </p:spPr>
      </p:pic>
      <p:pic>
        <p:nvPicPr>
          <p:cNvPr id="38916" name="Picture 3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C36C838A-B811-4FEE-BAB2-43C45B77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73275"/>
            <a:ext cx="4191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7DA1C-9C6E-4824-8913-FF19336FFDF0}"/>
              </a:ext>
            </a:extLst>
          </p:cNvPr>
          <p:cNvSpPr txBox="1"/>
          <p:nvPr/>
        </p:nvSpPr>
        <p:spPr>
          <a:xfrm>
            <a:off x="8332788" y="6019800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Prov. 30:18-19</a:t>
            </a:r>
          </a:p>
        </p:txBody>
      </p:sp>
      <p:sp>
        <p:nvSpPr>
          <p:cNvPr id="38918" name="TextBox 2">
            <a:extLst>
              <a:ext uri="{FF2B5EF4-FFF2-40B4-BE49-F238E27FC236}">
                <a16:creationId xmlns:a16="http://schemas.microsoft.com/office/drawing/2014/main" id="{A1590D2F-CFE7-4AFB-A61D-EA04A312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6741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C000"/>
                </a:solidFill>
              </a:rPr>
              <a:t>Notice his golden</a:t>
            </a:r>
            <a:r>
              <a:rPr lang="en-US" altLang="en-US" sz="2800" b="1">
                <a:solidFill>
                  <a:srgbClr val="FFC000"/>
                </a:solidFill>
              </a:rPr>
              <a:t> “</a:t>
            </a:r>
            <a:r>
              <a:rPr lang="en-US" altLang="en-US" sz="2800" b="1" u="sng">
                <a:solidFill>
                  <a:srgbClr val="FFC000"/>
                </a:solidFill>
              </a:rPr>
              <a:t>Crown</a:t>
            </a:r>
            <a:r>
              <a:rPr lang="en-US" altLang="en-US" sz="2800" b="1">
                <a:solidFill>
                  <a:srgbClr val="FFC0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1A61457A-7F7C-4635-ACB6-9ACD8CB6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65363"/>
            <a:ext cx="54864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ED2C-BD4B-4A66-B1C1-8894AA2D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10490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Colossians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哥羅西書</a:t>
            </a:r>
            <a:r>
              <a:rPr lang="zh-TW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3:1-2 (Heb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來</a:t>
            </a: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3:1)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69E63-CB4C-489D-A45E-3590BD04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0820400" cy="5105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If ye then be risen with Christ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seek those things which are above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where Christ </a:t>
            </a:r>
            <a:r>
              <a:rPr lang="en-US" b="1" u="sng" dirty="0" err="1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sitteth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on the right hand of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西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3:1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所以，你們若真與基督一                                          同復活，就當求在上面的事；                                               那裡有基督坐在神的右邊。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Set your affection on things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not on things on the earth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西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3:2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你們要思念上面的事，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				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不要思念地上的事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37C194-1F8A-40D0-85EC-78F4CDC32783}"/>
              </a:ext>
            </a:extLst>
          </p:cNvPr>
          <p:cNvSpPr/>
          <p:nvPr/>
        </p:nvSpPr>
        <p:spPr>
          <a:xfrm>
            <a:off x="7162800" y="4876800"/>
            <a:ext cx="990600" cy="12192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DC020A-3907-4800-9AAD-A832603D084B}"/>
              </a:ext>
            </a:extLst>
          </p:cNvPr>
          <p:cNvSpPr/>
          <p:nvPr/>
        </p:nvSpPr>
        <p:spPr>
          <a:xfrm>
            <a:off x="8305800" y="4876800"/>
            <a:ext cx="1219200" cy="11430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1F8E96-9686-4A83-8CEF-A845FF74C7FE}"/>
              </a:ext>
            </a:extLst>
          </p:cNvPr>
          <p:cNvSpPr/>
          <p:nvPr/>
        </p:nvSpPr>
        <p:spPr>
          <a:xfrm>
            <a:off x="10668000" y="4876800"/>
            <a:ext cx="1066800" cy="9906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0-CATERS-Yosemite-Lightning-Rainbows-01-jpg_210824.jpg">
            <a:extLst>
              <a:ext uri="{FF2B5EF4-FFF2-40B4-BE49-F238E27FC236}">
                <a16:creationId xmlns:a16="http://schemas.microsoft.com/office/drawing/2014/main" id="{5C4C0B05-6900-4B4F-8266-C4CBF901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39E19-DFBD-4E77-AA92-DBDC7E9A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2088"/>
            <a:ext cx="8763000" cy="1371600"/>
          </a:xfrm>
        </p:spPr>
        <p:txBody>
          <a:bodyPr/>
          <a:lstStyle/>
          <a:p>
            <a:pPr algn="l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Eagle does not fear the Coming Storm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老鷹不畏懼即將來臨的風暴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27842-522F-43AB-951D-361525C93D7E}"/>
              </a:ext>
            </a:extLst>
          </p:cNvPr>
          <p:cNvSpPr txBox="1"/>
          <p:nvPr/>
        </p:nvSpPr>
        <p:spPr>
          <a:xfrm>
            <a:off x="1066800" y="4114800"/>
            <a:ext cx="65532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Storms don’t drain the Eagles strength because it uses the force of the storm to its own advantage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Arial" charset="0"/>
              </a:rPr>
              <a:t>風暴無法耗盡老鷹的力氣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Arial" charset="0"/>
              </a:rPr>
              <a:t>,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Arial" charset="0"/>
              </a:rPr>
              <a:t>因牠善用風暴的力量成為自己的益處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pic>
        <p:nvPicPr>
          <p:cNvPr id="40965" name="Content Placeholder 7" descr="A bird flying in the sky&#10;&#10;Description automatically generated with low confidence">
            <a:extLst>
              <a:ext uri="{FF2B5EF4-FFF2-40B4-BE49-F238E27FC236}">
                <a16:creationId xmlns:a16="http://schemas.microsoft.com/office/drawing/2014/main" id="{FFA76B9A-7840-4B4F-9EFE-FB07A9D4A2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1066800"/>
            <a:ext cx="4130675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BCC2-3AC2-4697-87DB-E991079C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371600"/>
          </a:xfrm>
        </p:spPr>
        <p:txBody>
          <a:bodyPr/>
          <a:lstStyle/>
          <a:p>
            <a:pPr algn="l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miraculous eyesight of the eagle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br>
              <a:rPr lang="en-US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老鷹的眼力奇妙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FA95-4536-40E0-98BA-10F9B66E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648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eagle can see a quarter at 200 yards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(People can only see at 35 yds).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老鷹可從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碼處看見錢幣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（人只能見</a:t>
            </a:r>
            <a:r>
              <a:rPr lang="en-US" altLang="zh-CN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碼）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His vision enables him to see storms coming long before any other creatures.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的視力能夠比任何其他生物提早看見風暴的來臨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988" name="Content Placeholder 3" descr="golden eagle eyes.jpg">
            <a:extLst>
              <a:ext uri="{FF2B5EF4-FFF2-40B4-BE49-F238E27FC236}">
                <a16:creationId xmlns:a16="http://schemas.microsoft.com/office/drawing/2014/main" id="{D1988BCC-8BF2-47B0-BC8A-02705D6C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3505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4794-4258-424E-97FB-0613D529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4478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So the Christian is to be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eagle eyed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</a:t>
            </a:r>
            <a:br>
              <a:rPr lang="en-US" sz="3200" b="1" dirty="0"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基督徒應具有「老鷹的眼力」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9864-A7E3-4048-BADF-4065F49C7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631950"/>
            <a:ext cx="8077200" cy="4724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Able to see things others simply can’t see.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能夠看見他人所看不見的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endure as seeing him who is invisible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11:27; 2 Cor. 4:18). </a:t>
            </a:r>
          </a:p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11:27  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恆心忍耐，如同看見那不能看見的主。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altLang="zh-TW" b="1" u="sng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Eagle eyes are anointed with a special oil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老鷹的眼睛用特別的油膏抹。</a:t>
            </a:r>
            <a:endParaRPr lang="en-US" altLang="zh-TW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Content Placeholder 3" descr="golden eagle eyes.jpg">
            <a:extLst>
              <a:ext uri="{FF2B5EF4-FFF2-40B4-BE49-F238E27FC236}">
                <a16:creationId xmlns:a16="http://schemas.microsoft.com/office/drawing/2014/main" id="{103E2F5E-F382-41F9-A980-EB6E9F1C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3581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C4C3-1871-4A62-8F26-C7EDA48F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5062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ADULT MATURE EAGLE is a truly great wonder</a:t>
            </a:r>
            <a:r>
              <a:rPr lang="zh-TW" altLang="en-US" sz="3200" b="1" dirty="0">
                <a:solidFill>
                  <a:srgbClr val="FFFF00"/>
                </a:solidFill>
                <a:effectLst/>
                <a:latin typeface="Comic Sans MS" pitchFamily="66" charset="0"/>
                <a:ea typeface="新細明體" charset="-12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成年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老鷹真是奇妙</a:t>
            </a:r>
            <a:endParaRPr lang="en-US" sz="3200" dirty="0">
              <a:solidFill>
                <a:srgbClr val="FFC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EACE-576C-4822-AD98-26B9DD53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7543800" cy="48768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Eagles are solitary birds often soaring alone with God.  </a:t>
            </a:r>
          </a:p>
          <a:p>
            <a:pPr>
              <a:defRPr/>
            </a:pP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老鷹是孤獨的鳥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經常獨自與上帝高飛</a:t>
            </a:r>
            <a:r>
              <a:rPr lang="zh-CN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 Eagle Christians must pursue times of solitude to be alone with God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quiet time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鷹式的基督徒必須追求與上帝單飛的時刻</a:t>
            </a:r>
            <a:r>
              <a:rPr lang="zh-CN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。（安靜的時間</a:t>
            </a:r>
            <a:r>
              <a:rPr lang="en-US" altLang="zh-CN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CN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靈修）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4036" name="Picture 3" descr="eagle4.jpg">
            <a:extLst>
              <a:ext uri="{FF2B5EF4-FFF2-40B4-BE49-F238E27FC236}">
                <a16:creationId xmlns:a16="http://schemas.microsoft.com/office/drawing/2014/main" id="{3323DA71-EBD3-4D9E-BF1D-D436BFC4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03375"/>
            <a:ext cx="3962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etterIsOneDay.jpg">
            <a:extLst>
              <a:ext uri="{FF2B5EF4-FFF2-40B4-BE49-F238E27FC236}">
                <a16:creationId xmlns:a16="http://schemas.microsoft.com/office/drawing/2014/main" id="{B8A41C78-7D88-480F-A91B-D5717AB9D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91000"/>
            <a:ext cx="3962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F202DF02-9B84-4D3A-99E8-76155982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09663"/>
            <a:ext cx="2590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D1326-C9C9-49CE-886B-4B2097C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God’s Wisdom in the Bended Knee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a lesson in Prayer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膝蓋跪下的禱告功課：上帝的智慧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21C82-2431-4085-A8C7-1DE9AB49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16050"/>
            <a:ext cx="9525000" cy="4876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How do Birds sleep on a perch &amp; never  fall off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鳥類如何能在枝頭睡覺而不跌下？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designed the claws to contract with a steel like grip when the leg bends at the knee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上帝設計它們的爪在膝蓋彎曲時能牢牢抓住。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when we bend our knees in prayer it will keep us from falling to our hurt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智慧：是否我們跪下禱告可預防我們跌倒受傷？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5061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909E99D-0654-472F-9B57-7C0B10FB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854450"/>
            <a:ext cx="23288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106A869-28DD-46F3-9AE3-EB8C7E19A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12115800" cy="51816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oppositions of science falsely so called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(1Tim. 6:20)     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要逃避“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敵真道、似是而非的學問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 </a:t>
            </a:r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提前</a:t>
            </a:r>
            <a:r>
              <a:rPr lang="en-US" altLang="zh-CN" sz="3600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6:20</a:t>
            </a:r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  <a:b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frequently clash &amp; reverse </a:t>
            </a:r>
            <a:br>
              <a:rPr lang="en-US" altLang="en-US" sz="32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as fast as fashions</a:t>
            </a:r>
            <a: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人的“理論幾乎經常像時裝一樣，相互抵觸並顛倒”</a:t>
            </a:r>
            <a:b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(Jerry Bergman,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Forensics: Separating Fact from Fantasy in Paleontology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2017, p. 267) 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Text&#10;&#10;Description automatically generated">
            <a:extLst>
              <a:ext uri="{FF2B5EF4-FFF2-40B4-BE49-F238E27FC236}">
                <a16:creationId xmlns:a16="http://schemas.microsoft.com/office/drawing/2014/main" id="{40EBC28F-AB25-4AAD-B5FA-CBFC238B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17463"/>
            <a:ext cx="239553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6954E413-C228-4300-8390-01ACCE94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3505200"/>
            <a:ext cx="4005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28708F3A-6D2B-4BA7-A8A8-DF1B1EE1B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3 Spiritual Purposes for Animals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動物的三個屬靈目的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421686-0650-45CE-9B56-CCD6F3A37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en-US" b="1" u="sng" dirty="0">
                <a:solidFill>
                  <a:srgbClr val="66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teach us wisdom</a:t>
            </a:r>
            <a:r>
              <a:rPr lang="en-US" altLang="en-US" b="1" dirty="0">
                <a:solidFill>
                  <a:srgbClr val="66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by revealing the infinite attributes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wisdom &amp; glory of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(Job 39, 40, 41;Ps. 33:6-9; Ps. 148; Isa. 40:26, 31; Rom. 1:19-20)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藉著上帝無限的屬性、智慧、榮耀，教導我們智慧</a:t>
            </a:r>
            <a:endParaRPr lang="en-US" altLang="zh-CN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（伯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39,40,41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章；詩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33:6-9,148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；賽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40:26,31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                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羅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1:19-20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10792E-A8B3-4867-B86C-E9FF93CA68A7}"/>
              </a:ext>
            </a:extLst>
          </p:cNvPr>
          <p:cNvSpPr/>
          <p:nvPr/>
        </p:nvSpPr>
        <p:spPr>
          <a:xfrm>
            <a:off x="8382000" y="5410200"/>
            <a:ext cx="914400" cy="8382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A5E141-FA88-432E-A5EE-19B88DE4752D}"/>
              </a:ext>
            </a:extLst>
          </p:cNvPr>
          <p:cNvSpPr/>
          <p:nvPr/>
        </p:nvSpPr>
        <p:spPr>
          <a:xfrm>
            <a:off x="9296400" y="5308600"/>
            <a:ext cx="914400" cy="8382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3957C4-04F8-4586-BE85-FC8D03EF04FF}"/>
              </a:ext>
            </a:extLst>
          </p:cNvPr>
          <p:cNvSpPr/>
          <p:nvPr/>
        </p:nvSpPr>
        <p:spPr>
          <a:xfrm>
            <a:off x="10972800" y="5410200"/>
            <a:ext cx="914400" cy="736600"/>
          </a:xfrm>
          <a:prstGeom prst="ellipse">
            <a:avLst/>
          </a:pr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607A0DC-4A05-4569-9B0C-9A82485DB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9067800" cy="3581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III. </a:t>
            </a:r>
            <a:r>
              <a:rPr lang="en-US" altLang="en-US" sz="3600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wisdom of this world is </a:t>
            </a:r>
            <a:r>
              <a:rPr lang="en-US" altLang="en-US" sz="3600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foolishness with god</a:t>
            </a:r>
            <a:r>
              <a:rPr lang="en-US" altLang="en-US" sz="3600" u="sng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世上的智慧在神是愚拙</a:t>
            </a:r>
            <a:endParaRPr lang="en-US" altLang="zh-CN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3600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(I Cor. 3:19-20; 1:19-20; Rom. 1:21-22)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（林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3:19-20,1:19-20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1:21-22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C934D03F-2857-40CD-B718-78A9B174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430338"/>
            <a:ext cx="3595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C1C9E445-FD49-45BA-A2B6-31A7672C6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Evolution’s failures to explain the evolution of Birds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進化論無法解釋鳥類的進化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17B74C-4CB3-4182-842C-121B10F34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982200" cy="5257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 classes of vertebrates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birds are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known from their fossil record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在所有脊椎動物中，鳥類是從化石記錄中           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最不被人知的。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(Colbert,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the vertebrates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2001, p. 236) 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famous icon is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Archaeopteryx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there 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90 million yr. gap to the next fossil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最有名的代表是始祖鳥，但在與其下一個                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化石之間有九千萬年的距離。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(Alan Feduccia,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&amp; Evolution of Birds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1996, p. 404)</a:t>
            </a:r>
            <a:endParaRPr lang="en-US" altLang="en-US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8C526B1-4F21-4575-B03B-4F7BF3993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Evolution’s deception about Birds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進化論關於鳥類的欺騙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7DA5D05-2579-4009-954B-5BB94719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11000" cy="5257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fossil birds are merely fragments &amp; must be ignored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許多鳥化石僅是片段，不能重視它們。                                       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(Alan Feduccia,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&amp; Evolution of Birds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1996, p. 165)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 fossils are fully formed birds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missing links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Caused great controversy the last 100 yrs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所有“好的”鳥化石都是完整成形的鳥，沒有遺失的鏈接！這在過去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年造成重大的爭議。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Ruben, “Paleobiology &amp; the Origins of Avian Flight.”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107(7): 2733-2734. Feb. 16)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(Jonathan Wells, Icons of Evolution, 2000, pp. 111-135)</a:t>
            </a:r>
            <a:endParaRPr lang="en-US" altLang="en-US" sz="2800" b="1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ext&#10;&#10;Description automatically generated">
            <a:extLst>
              <a:ext uri="{FF2B5EF4-FFF2-40B4-BE49-F238E27FC236}">
                <a16:creationId xmlns:a16="http://schemas.microsoft.com/office/drawing/2014/main" id="{EB850E80-7939-4409-A43A-77601EBA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4254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BD6C2C4B-EC4A-4038-8090-49365B0BC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73263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all the evidence against it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Archaeopteryx still in Text Books 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Museums as a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link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b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即使有證據反駁，始祖鳥仍然在教科書以及博物館中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呈現為“遺失的鏈接”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A26DDF-33CA-4D73-8B5C-0B6BD2562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209800"/>
            <a:ext cx="7486650" cy="44958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Textbooks</a:t>
            </a:r>
            <a:r>
              <a:rPr lang="en-US" altLang="en-US" sz="28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Raven &amp; Johnson,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2014,   p. 424 still calls Archaeopteryx the first bird.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Prothero,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Bringing Fossils to Life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2013, p. 88 calls Archaeopteryx ‘a missing link.’</a:t>
            </a: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take God’s warnings about deception seriously</a:t>
            </a:r>
            <a:r>
              <a:rPr lang="zh-CN" altLang="en-US" b="1" i="1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！</a:t>
            </a:r>
            <a:endParaRPr lang="en-US" altLang="en-US" b="1" i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我們必須嚴肅對待上帝對欺瞞的警告！</a:t>
            </a:r>
            <a:endParaRPr lang="en-US" altLang="zh-CN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(Eph. 4:14; 5:6; Gal. 6:7; 2 Tim. 3:13; 		Titus 3:3; Rev. 20:10)</a:t>
            </a:r>
          </a:p>
        </p:txBody>
      </p:sp>
      <p:pic>
        <p:nvPicPr>
          <p:cNvPr id="50181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2D83751-1CE0-4666-B9D5-21249BD4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51313"/>
            <a:ext cx="4254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515066D-A279-4CE5-A9A9-23AFE8C38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600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most widely propagated Theory is Birds evolved from Dinosaurs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最普及的宣傳理論是：鳥類從恐龍進化而來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9691427-02E7-451E-BECA-15A6E509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11887200" cy="480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problem for Darwinism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thousands of fossilized bird tracks have been found alongside dinosaur foot tracks in many parts of the world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problems for their evolution from dinosaurs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eaLnBrk="1" hangingPunct="1"/>
            <a:r>
              <a:rPr lang="zh-CN" altLang="en-US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達爾文主義的問題是，在世界許多地方，上千個化石鳥蹤跡在恐龍的足跡旁一同被發現，產生它們是從恐龍進化而來的問題。</a:t>
            </a:r>
            <a:r>
              <a:rPr lang="zh-CN" altLang="en-US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(Philip Snow,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&amp; Origin of Birds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2006, p. 155)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fossil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links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Birds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就鳥類而言，化石的“遺失鏈接”不存在。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86DAAFF-8DE6-4DDB-BC85-E2FA1ACC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Evolution’s frauds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deception about Birds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進化論關於鳥類的欺詐與矇騙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B911AB6-1134-43D6-BBAC-E21AE3DEF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serious scientific Hoax &amp; fraud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(1999).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嚴重的科學騙局和欺詐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Archaeoraptor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 forged fossil somehow smuggled out of China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Archaeorptor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是從中國偷渡出來偽造的化石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desperate to prove evolution fall easy pray to deception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急於證實進化論的科學家們最容易被騙。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2228" name="Picture 3" descr="A book with a bird on it&#10;&#10;Description automatically generated with medium confidence">
            <a:extLst>
              <a:ext uri="{FF2B5EF4-FFF2-40B4-BE49-F238E27FC236}">
                <a16:creationId xmlns:a16="http://schemas.microsoft.com/office/drawing/2014/main" id="{FD93881D-2DB5-4910-A1BD-DD2AF0F8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752600"/>
            <a:ext cx="3533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2EECA846-87DA-4D3F-85EC-F303BBB2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900"/>
            <a:ext cx="548163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>
            <a:extLst>
              <a:ext uri="{FF2B5EF4-FFF2-40B4-BE49-F238E27FC236}">
                <a16:creationId xmlns:a16="http://schemas.microsoft.com/office/drawing/2014/main" id="{375B9BB5-64A4-45C5-8113-34A36F6C9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8" y="304800"/>
            <a:ext cx="6500812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after scandal still in museum</a:t>
            </a:r>
            <a:b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即使醜聞發生仍然在博物館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6640E73-7AC3-4596-8D9A-86D467959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6172200" cy="1295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is the actual fake fossil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下圖為真實的偽化石。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325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8FA940-78EE-41BD-9DC0-66151AC8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2638"/>
            <a:ext cx="63246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718438E-06E1-4B15-A417-AB31FA593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References for the Major Problems of Bird Evolution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鳥類進化重大問題的參考文獻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38C343A-E623-4D07-AB91-F5405E4A0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11887200" cy="5105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</a:t>
            </a: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Forensics: Separating Fact from Fantasy in Paleontology</a:t>
            </a:r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2017, pp. 255-286.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Feduccia,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&amp; Evolution of Birds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1996, p. 404;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M. Chiappe, The First 85 million Years of Avian Evolution.”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Nature,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378:349-355 </a:t>
            </a:r>
          </a:p>
          <a:p>
            <a:pPr eaLnBrk="1" hangingPunct="1"/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Wells, Icons of Evolution, Science or Myth, 2000, pp. 111-135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Wells, Zombie Science, 2017. pp. 61-63</a:t>
            </a:r>
          </a:p>
          <a:p>
            <a:pPr eaLnBrk="1" hangingPunct="1"/>
            <a:endParaRPr lang="en-US" altLang="en-US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165F-5D4C-4C69-9E7F-81A09D42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981200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 moral disaster created by deceptive evolutionary teaching</a:t>
            </a:r>
            <a:r>
              <a:rPr lang="en-US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Which of the following is more valuable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欺騙人的進化論教導所製造出的道德災難：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下列哪一個更具價值？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DFF7-5145-4FC2-AC37-6E502A8A5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2413" y="2251075"/>
            <a:ext cx="5384800" cy="1744663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 An eagle egg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$5000 fine. 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baseline="30000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offence 2yr. in prison &amp; $250,000 fine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C0393-6ACE-41CF-93EA-ACA82C0B1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475" y="2286000"/>
            <a:ext cx="5561013" cy="15875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 An unborn child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penalty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get paid for doing it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 </a:t>
            </a:r>
            <a:r>
              <a:rPr 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Taxpayer pays for it!</a:t>
            </a:r>
          </a:p>
        </p:txBody>
      </p:sp>
      <p:pic>
        <p:nvPicPr>
          <p:cNvPr id="55301" name="Picture 5" descr="A blue and white bird&#10;&#10;Description automatically generated with low confidence">
            <a:extLst>
              <a:ext uri="{FF2B5EF4-FFF2-40B4-BE49-F238E27FC236}">
                <a16:creationId xmlns:a16="http://schemas.microsoft.com/office/drawing/2014/main" id="{62D197FA-A878-4DBD-8E10-0B68ED9B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29025"/>
            <a:ext cx="22875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A4832F69-F6FB-4500-BF18-CAC0B52E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54438"/>
            <a:ext cx="33305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BC59-F29C-440E-929A-210CD801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90678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Brilliant Unique Design of Birds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鳥類光彩獨特的設計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CCEA-0E80-45E1-B6E7-EB39FD1B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entire warm blooded anatomy is uniquely designed around their flight capabilities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完全溫血的體質特別為飛行能力而設計。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Peregrine falcons can fly 180 miles/hr. &amp; dive at 245 miles/hr.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禿鷹能夠一小時飛行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英里，下沖一小時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245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英里。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6324" name="Picture 4" descr="A bird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9446E6B9-242F-4323-9769-37C42BC9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33528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2895D197-7647-41EE-B85A-B2BCBF73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2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D38A7BA-6F4E-4B4F-B4D2-00A60B8E1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102108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3 Spiritual Purposes for Animals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動物的三個屬靈目的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DB9831-E4CE-429F-B417-C7FE1C9CA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11887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Designed as metaphors to reveal spiritual truths so as to stir the heart &amp; convict the conscience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(i.e. 2 Sam. 12:1-7; Job 12:7-9; Deut. 23:18; 2Pet. 2:22; Ps. 78:52; John 10:11-14)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上帝設計它們為比喻，啟示出屬靈的真理，來攪動我們的心，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並使良心知罪。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 people are swine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(pigs);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strong as an ox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sly as a fox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(Lk. 13:22). 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People can act like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brute beasts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 Pet. 2:12; Jude 1:10)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有些人是豬；像牛一樣有力；像狐狸般狡猾（路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13:22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）。人們的行為有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時好像“野蠻的獸” （彼後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2:12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；猶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roars like a lion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(Joel 3:16; Jer. 25:30-31)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上帝“像獅子吼叫”（珥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3:16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；耶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25:30-31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1656F6D-8674-4FB8-AC10-2880A630D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5438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 navigational skills are unsurpassed among animals</a:t>
            </a:r>
            <a:br>
              <a:rPr lang="en-US" altLang="en-US" sz="32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它們導航的技能在動物界無法超越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EEE0CA5-9B68-4B49-AF1C-9A2151C77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086600" cy="2133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Terns migrate 44,000 miles/yr. from pole to pole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北極燕鷗每年從兩極來回遷移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44,000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英里。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734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5DE47D-1CEC-40B1-A9FD-80704515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"/>
            <a:ext cx="46196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Map&#10;&#10;Description automatically generated">
            <a:extLst>
              <a:ext uri="{FF2B5EF4-FFF2-40B4-BE49-F238E27FC236}">
                <a16:creationId xmlns:a16="http://schemas.microsoft.com/office/drawing/2014/main" id="{2CFEEA7F-3561-4423-AE5E-1BD02BDB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524250"/>
            <a:ext cx="512603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9297-CB2A-47AC-81E9-332B84DF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Brilliant Unique Design of Birds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鳥類光彩獨特的設計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C845-F428-40D1-831E-3CC4D72F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7315200" cy="5181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Feathers are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lightweight miracles of engineering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鳥的羽毛是“‘輕’的工程奇跡”</a:t>
            </a:r>
            <a:r>
              <a:rPr lang="zh-CN" alt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(Philip Snow,     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&amp; Origin of Birds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 p. 54-95)</a:t>
            </a: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Birds have lightweight but very strong skeletons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鳥雖然輕，但骨骼強壯。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endParaRPr lang="en-US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Diagram&#10;&#10;Description automatically generated">
            <a:extLst>
              <a:ext uri="{FF2B5EF4-FFF2-40B4-BE49-F238E27FC236}">
                <a16:creationId xmlns:a16="http://schemas.microsoft.com/office/drawing/2014/main" id="{5A36C2D9-86F1-4156-873B-6FFCC3F3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90663"/>
            <a:ext cx="4811713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5">
            <a:extLst>
              <a:ext uri="{FF2B5EF4-FFF2-40B4-BE49-F238E27FC236}">
                <a16:creationId xmlns:a16="http://schemas.microsoft.com/office/drawing/2014/main" id="{721E2946-9780-474B-98C1-05AE9974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91200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/>
              <a:t>So ingeniously complicated couldn’t evolve step by step by chance</a:t>
            </a:r>
            <a:r>
              <a:rPr lang="en-US" altLang="en-US" sz="20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7FE5876-93CD-42AC-B88D-78785CBA7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have a unique unidirectional respiratory system</a:t>
            </a:r>
            <a:b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鳥類具有獨特的單一方向呼吸系統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FF0D5F7-A830-4BB5-A179-DD4C26822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7315200" cy="235426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science says its impossible to evolve from cold blooded reptiles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實證科學說，這個特性無法從冷血的爬蟲動物進化而來。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9396" name="Picture 2" descr="Diagram&#10;&#10;Description automatically generated">
            <a:extLst>
              <a:ext uri="{FF2B5EF4-FFF2-40B4-BE49-F238E27FC236}">
                <a16:creationId xmlns:a16="http://schemas.microsoft.com/office/drawing/2014/main" id="{E27E6E79-0F88-48C6-BE9B-80EEA104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36763"/>
            <a:ext cx="439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Diagram&#10;&#10;Description automatically generated">
            <a:extLst>
              <a:ext uri="{FF2B5EF4-FFF2-40B4-BE49-F238E27FC236}">
                <a16:creationId xmlns:a16="http://schemas.microsoft.com/office/drawing/2014/main" id="{85844AD0-0331-482A-9BB4-CECEB943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8263"/>
            <a:ext cx="58356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6FF1-BEA0-4CC0-BAC1-E90BCD72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Brilliant Unique Design of Birds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鳥類光彩獨特的設計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B58E-EEE5-4D30-98A9-FF1F33CF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Birds among the most intelligent species known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Can perform complex activities like building nests &amp; singing elaborate songs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鳥類是物種中最聰明的，能夠執行複雜的活動，好比造鳥巢，唱縝密的歌。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Living Birds truly stand far apart from all other animals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活著的鳥類確實與所有其他動物有別。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(Lawrence Witmer,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Search for the Origin of Birds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1995, p. 10)  </a:t>
            </a: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Reptile to bird transitions are not even remotely feasible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爬蟲類進化到鳥類根本不可能。                                                  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(Philip Snow,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Design &amp; Origin of Birds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2006, p. 159)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A picture containing outdoor, rock&#10;&#10;Description automatically generated">
            <a:extLst>
              <a:ext uri="{FF2B5EF4-FFF2-40B4-BE49-F238E27FC236}">
                <a16:creationId xmlns:a16="http://schemas.microsoft.com/office/drawing/2014/main" id="{03D2691C-A1E4-4B82-A8B9-DF40817D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440238"/>
            <a:ext cx="36290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24095-D583-4C62-B027-1A018F3B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Hope Giving Wisdom from The Golden Plover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金斑鸻帶給我們“盼望的智慧”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FCDF-1273-4911-9AAD-1E8EB48B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They fly 2400 miles Alaska to Hawaii nonstop over the Ocean each year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它們每年從阿拉斯加穿越海洋飛到夏威夷，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2400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英里，途中不休息。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Parents leave before the babies can fly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父母在嬰孩還不會飛時就先離開。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babies fatten up for the trip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嬰孩先長胖才起飛。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61445" name="Picture 4" descr="A bird standing on the water&#10;&#10;Description automatically generated with low confidence">
            <a:extLst>
              <a:ext uri="{FF2B5EF4-FFF2-40B4-BE49-F238E27FC236}">
                <a16:creationId xmlns:a16="http://schemas.microsoft.com/office/drawing/2014/main" id="{5AD25286-2291-4508-B0AF-BC092A6D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9538"/>
            <a:ext cx="287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A picture containing bird, outdoor, standing, plover&#10;&#10;Description automatically generated">
            <a:extLst>
              <a:ext uri="{FF2B5EF4-FFF2-40B4-BE49-F238E27FC236}">
                <a16:creationId xmlns:a16="http://schemas.microsoft.com/office/drawing/2014/main" id="{5182683B-E9E6-4BBC-B14C-E77B76EF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88" y="3227388"/>
            <a:ext cx="22479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CADE-A006-4A7E-8EB0-4F1CC68F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babies have never made the journey before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嬰孩從未飛過此航程！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7A09-2FD2-4C7B-A118-7C529503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7348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Their wings beat 250,000 times without rest or eating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(88 hr.)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它們的翅膀搧動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萬次，沒有休息或進食（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小時）。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 one bird could eat enough fat to make the journey alone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沒有一隻鳥能夠吃足夠的脂肪來單獨完成這旅程，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But flying together in formation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to conserve energy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they never fail to reach their destination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但排出字形群飛，它們從不失敗地抵達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目的地！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8" descr="A group of birds standing in water&#10;&#10;Description automatically generated with low confidence">
            <a:extLst>
              <a:ext uri="{FF2B5EF4-FFF2-40B4-BE49-F238E27FC236}">
                <a16:creationId xmlns:a16="http://schemas.microsoft.com/office/drawing/2014/main" id="{A8BA8BFC-3A59-4B33-AE48-4A0AD44E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5175"/>
            <a:ext cx="4572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A9E3-E2E8-427F-9CFE-969B9B29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53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What a Miracle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baby Plover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born in a hostile environment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miraculously reaches their far away paradise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(Hawaii).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多大的奇跡：金斑鸻寶寶生在敵對的環境，卻從不失敗地抵達它們遠處的樂園（夏威夷），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Even though they have never made such an amazing trip before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雖然它們從未到過那地方。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Is not Wisdom teaching us about our future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are born into this hostile world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Our Parents leave before we do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智慧難道不在教導我們的未來？我們生在這個敵對的世界，父母在我們之前離開，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must prepare for a miraculous trip to our Heavenly paradise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我們必須為到天上樂園的奇跡旅程預備。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C4568B9-6C57-48C3-8C86-A1CEAB743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We’ve never made the trip before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Will we make it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我們從未踏上此旅程：會抵達嗎？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0A25E9C-1BA0-4FB2-83F9-1CF150A1F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 we will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am I so certain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當然會！為何我如此確定？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Creator God who enables the Golden Plover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 miraculous journey successfully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使金斑鸻成功地完成旅程的造物主，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enable us to reach our home in Paradise through faith in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LORD Jesus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將會使我們能夠藉著在主耶穌基督裡的信心，抵達我們在樂園的家！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3FCFF1-82A2-4286-81BD-9893B2B17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3 Spiritual Purposes for Animals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動物的三個屬靈目的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14B2DF0-4A6B-4F54-98D3-813A06C3D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Designed as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“Types”: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type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shadow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cast by Divine design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good things to come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&amp;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the very image of the things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(Heb. 10:1; 8:5; 9:9, 11).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上帝設計他們為“預表”：“預表”是“神聖的設計，是未來之事的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影子，而不是事情的表象”（來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10:1,8:5,9:9,11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Holy Spirit reveals the glory of  Christ designed into the O.T. Types to transform our lives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 Cor. 3:18)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聖靈啟示出被設計進舊約中基督榮耀的預表，來改變我們的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生命（林後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3:18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CE17301E-7C01-434E-AB4F-9C4EAF656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001000" cy="6553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animals are designed to prefigure N.T. redemptive truth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某些動物的設計用來預表新約救贖的真理。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Jesus is our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Passover Lamb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		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(I Cor. 5:7; Exodus 12; Isa. 53:7)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耶穌是我們“逾越節的羔羊”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（林前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5:7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；出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；賽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53:7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Oh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How understanding the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Types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l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ike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Lamb of God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transforms our life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(John 1:29, 36; Heb. 10:14; 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Genesis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22:8)!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明白像“上帝的羔羊”之類的“預表”如何改變我們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的生命（約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1:29,36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；來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10:14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；創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22:8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）！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267" name="Picture 2" descr="A picture containing rock, stone&#10;&#10;Description automatically generated">
            <a:extLst>
              <a:ext uri="{FF2B5EF4-FFF2-40B4-BE49-F238E27FC236}">
                <a16:creationId xmlns:a16="http://schemas.microsoft.com/office/drawing/2014/main" id="{FCD38B28-7798-42A9-987C-0E78C961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7463"/>
            <a:ext cx="3306763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BAD50A2-790B-4FB0-9FEB-E18317BA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362200"/>
            <a:ext cx="3657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8E1DF3-1308-4277-A06C-0E2752476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9144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</a:rPr>
              <a:t>INTRODUCTION</a:t>
            </a:r>
            <a: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引言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CB10B0-FC7E-4810-959D-5ADF75B35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239000" cy="3810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To be wise we must learn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god’s biblical use &amp; definition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for a word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智慧的人必須從上帝在聖經中的用法及定義，來明白一個字</a:t>
            </a:r>
            <a:endParaRPr lang="en-US" altLang="en-US" b="1">
              <a:solidFill>
                <a:srgbClr val="FFC000"/>
              </a:solidFill>
              <a:latin typeface="Algerian" panose="04020705040A02060702" pitchFamily="8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848D-8732-4C95-93F4-1C9946E9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Whales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[</a:t>
            </a:r>
            <a:r>
              <a:rPr lang="en-US" altLang="en-US" sz="3200" b="1" i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tanniym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]: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an important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Type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in Scripture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大魚（鯨魚）是經文中一個重要的預表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A5CE-06E7-4425-BC24-E550ADA5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5486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 27:1)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that day the LORD with his sore &amp; great &amp; strong sword shall punish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piercing serpent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crooked serpent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shall slay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sea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到那日，耶和華必用他剛硬有力的大刀刑罰鱷魚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en-US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leviathan )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，就是那快行的蛇，刑罰鱷魚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en-US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leviathan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，就是那曲行的蛇，並殺海中的大魚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龍）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 is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tanniym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with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serpent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龍也是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‘</a:t>
            </a:r>
            <a:r>
              <a:rPr lang="en-US" altLang="en-US" b="1" i="1" dirty="0" err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tanniym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’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，是與蛇和大魚合一的。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All Types of </a:t>
            </a:r>
            <a:r>
              <a:rPr lang="en-US" altLang="en-US" b="1" u="sng" dirty="0" err="1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satan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 the Bible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(Job 41:1, 34; Ezek. 32:2; Rev. 12:9)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這些都是聖經中撒旦的預表（伯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41:1,34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；結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32:2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；啟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12:9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10143</TotalTime>
  <Words>5687</Words>
  <Application>Microsoft Office PowerPoint</Application>
  <PresentationFormat>Widescreen</PresentationFormat>
  <Paragraphs>285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DengXian</vt:lpstr>
      <vt:lpstr>微軟正黑體</vt:lpstr>
      <vt:lpstr>Algerian</vt:lpstr>
      <vt:lpstr>Arial</vt:lpstr>
      <vt:lpstr>Arial Black</vt:lpstr>
      <vt:lpstr>Calibri</vt:lpstr>
      <vt:lpstr>Comic Sans MS</vt:lpstr>
      <vt:lpstr>Times New Roman</vt:lpstr>
      <vt:lpstr>Wingdings</vt:lpstr>
      <vt:lpstr>Default Design</vt:lpstr>
      <vt:lpstr>Beam</vt:lpstr>
      <vt:lpstr>Genesis 1:20-23 Day 5: God Creates Sea Life &amp; Fowl 創世記1:20-23 第五天：上帝創造海洋生物與天空飛鳥 </vt:lpstr>
      <vt:lpstr>PowerPoint Presentation</vt:lpstr>
      <vt:lpstr>On Day 5 God Creates 2 Kinds of Living Creatures 第五天上帝創造兩類生物</vt:lpstr>
      <vt:lpstr>3 Spiritual Purposes for Animals 動物的三個屬靈目的</vt:lpstr>
      <vt:lpstr>3 Spiritual Purposes for Animals 動物的三個屬靈目的</vt:lpstr>
      <vt:lpstr>3 Spiritual Purposes for Animals 動物的三個屬靈目的</vt:lpstr>
      <vt:lpstr>PowerPoint Presentation</vt:lpstr>
      <vt:lpstr>INTRODUCTION 引言</vt:lpstr>
      <vt:lpstr>Whales [tanniym]: an important “Type” in Scripture 大魚（鯨魚）是經文中一個重要的預表</vt:lpstr>
      <vt:lpstr>PowerPoint Presentation</vt:lpstr>
      <vt:lpstr>Chinese Zodiac</vt:lpstr>
      <vt:lpstr>Real or myth?  真的，還是神話？  Was this a real animal or just somebody’s imagination? 這是一個真實的動物，還只是某人的想像？</vt:lpstr>
      <vt:lpstr>Say Hello to “Dracorex Hogwartsia”</vt:lpstr>
      <vt:lpstr>Dragons and Dinosaurs 龍與恐龍</vt:lpstr>
      <vt:lpstr>Snake &amp; crown in the constellations 星座中的蛇與冠冕</vt:lpstr>
      <vt:lpstr>Qin Shi Huang Di  秦始皇帝</vt:lpstr>
      <vt:lpstr>We must resist the Devil’s work in the World 我們必須抵擋魔鬼在世界的工作</vt:lpstr>
      <vt:lpstr>When Solomon was Gifted Divine Wisdom... 當所羅門被恩賜神的智慧… </vt:lpstr>
      <vt:lpstr>Illus: I visited a Sunday School &amp; a pastor said something shocking:</vt:lpstr>
      <vt:lpstr>PowerPoint Presentation</vt:lpstr>
      <vt:lpstr>The Wonders of Whales are a Major Problem for the irrational theory of their evolution 鯨魚的奇妙是用不合理性去解釋它的進化理論最大的問題 </vt:lpstr>
      <vt:lpstr>The Blue whale is the largest animal that ever lived 藍鯨是世上最大的動物</vt:lpstr>
      <vt:lpstr>Only 2 possibilities for the “Cause” of Whales 鯨魚只有兩種“因”的可能性</vt:lpstr>
      <vt:lpstr>Wonders of Whales 鯨魚的奇妙</vt:lpstr>
      <vt:lpstr>PowerPoint Presentation</vt:lpstr>
      <vt:lpstr>PowerPoint Presentation</vt:lpstr>
      <vt:lpstr>The EAGLE: An amazing Teacher of Spiritual Truth (Isa. 40:28-31; Eph. 2:4-7) 老鷹：教導屬靈真理的奇妙導師（賽40:28-31；弗2:4-7）</vt:lpstr>
      <vt:lpstr>A Great Reality of the Christian life: 基督徒生命的重大真相:</vt:lpstr>
      <vt:lpstr>   Difference between Authority &amp; Power 權柄 VS.權力    General Wainwright WWII 二次世界大戰維恩萊特將軍</vt:lpstr>
      <vt:lpstr>PowerPoint Presentation</vt:lpstr>
      <vt:lpstr>PowerPoint Presentation</vt:lpstr>
      <vt:lpstr>The Eagle is a Royal Bird! 老鷹是皇家之鳥 God has made us Kings “in Christ” (Rev. 1:6; 5:10; 20:6; I Pet. 2:9) 上帝已經“在基督裡”使我們作王（啟1:6,5:10,20:6；彼前2:9）</vt:lpstr>
      <vt:lpstr>Colossians 哥羅西書 3:1-2 (Heb來. 3:1)</vt:lpstr>
      <vt:lpstr>The Eagle does not fear the Coming Storm 老鷹不畏懼即將來臨的風暴</vt:lpstr>
      <vt:lpstr>The miraculous eyesight of the eagle.  老鷹的眼力奇妙</vt:lpstr>
      <vt:lpstr> So the Christian is to be “eagle eyed” 基督徒應具有「老鷹的眼力」</vt:lpstr>
      <vt:lpstr>THE ADULT MATURE EAGLE is a truly great wonder  成年老鷹真是奇妙</vt:lpstr>
      <vt:lpstr>God’s Wisdom in the Bended Knee: a lesson in Prayer 膝蓋跪下的禱告功課：上帝的智慧</vt:lpstr>
      <vt:lpstr>Avoid “oppositions of science falsely so called”             (1Tim. 6:20)      要逃避“敵真道、似是而非的學問” （提前6:20）     Man’s “theories frequently clash &amp; reverse  almost as fast as fashions” 人的“理論幾乎經常像時裝一樣，相互抵觸並顛倒”    (Jerry Bergman, Fossil Forensics: Separating Fact from Fantasy in Paleontology, 2017, p. 267)  </vt:lpstr>
      <vt:lpstr>PowerPoint Presentation</vt:lpstr>
      <vt:lpstr>Evolution’s failures to explain the evolution of Birds 進化論無法解釋鳥類的進化</vt:lpstr>
      <vt:lpstr>Evolution’s deception about Birds 進化論關於鳥類的欺騙</vt:lpstr>
      <vt:lpstr>Despite all the evidence against it, Archaeopteryx still in Text Books &amp; Museums as a ‘missing link’  即使有證據反駁，始祖鳥仍然在教科書以及博物館中 呈現為“遺失的鏈接”</vt:lpstr>
      <vt:lpstr>The most widely propagated Theory is Birds evolved from Dinosaurs 最普及的宣傳理論是：鳥類從恐龍進化而來</vt:lpstr>
      <vt:lpstr>Evolution’s frauds, &amp; deception about Birds 進化論關於鳥類的欺詐與矇騙</vt:lpstr>
      <vt:lpstr>Even after scandal still in museum 即使醜聞發生仍然在博物館</vt:lpstr>
      <vt:lpstr>References for the Major Problems of Bird Evolution 鳥類進化重大問題的參考文獻</vt:lpstr>
      <vt:lpstr>A moral disaster created by deceptive evolutionary teaching: Which of the following is more valuable? 欺騙人的進化論教導所製造出的道德災難： 下列哪一個更具價值？</vt:lpstr>
      <vt:lpstr>Brilliant Unique Design of Birds 鳥類光彩獨特的設計</vt:lpstr>
      <vt:lpstr>Bird navigational skills are unsurpassed among animals 它們導航的技能在動物界無法超越</vt:lpstr>
      <vt:lpstr>The Brilliant Unique Design of Birds 鳥類光彩獨特的設計</vt:lpstr>
      <vt:lpstr>Birds have a unique unidirectional respiratory system 鳥類具有獨特的單一方向呼吸系統</vt:lpstr>
      <vt:lpstr>Brilliant Unique Design of Birds 鳥類光彩獨特的設計</vt:lpstr>
      <vt:lpstr>Hope Giving Wisdom from The Golden Plover 金斑鸻帶給我們“盼望的智慧”</vt:lpstr>
      <vt:lpstr>The babies have never made the journey before! 嬰孩從未飛過此航程！</vt:lpstr>
      <vt:lpstr>PowerPoint Presentation</vt:lpstr>
      <vt:lpstr>We’ve never made the trip before: Will we make it? 我們從未踏上此旅程：會抵達嗎？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702</cp:revision>
  <dcterms:created xsi:type="dcterms:W3CDTF">2005-08-26T16:47:04Z</dcterms:created>
  <dcterms:modified xsi:type="dcterms:W3CDTF">2021-02-19T19:29:02Z</dcterms:modified>
</cp:coreProperties>
</file>