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463" r:id="rId3"/>
    <p:sldId id="466" r:id="rId4"/>
    <p:sldId id="467" r:id="rId5"/>
    <p:sldId id="483" r:id="rId6"/>
    <p:sldId id="473" r:id="rId7"/>
    <p:sldId id="507" r:id="rId8"/>
    <p:sldId id="503" r:id="rId9"/>
    <p:sldId id="502" r:id="rId10"/>
    <p:sldId id="804" r:id="rId11"/>
    <p:sldId id="474" r:id="rId12"/>
    <p:sldId id="809" r:id="rId13"/>
    <p:sldId id="416" r:id="rId14"/>
    <p:sldId id="433" r:id="rId15"/>
    <p:sldId id="443" r:id="rId16"/>
    <p:sldId id="328" r:id="rId17"/>
    <p:sldId id="302" r:id="rId18"/>
    <p:sldId id="419" r:id="rId19"/>
    <p:sldId id="263" r:id="rId20"/>
    <p:sldId id="350" r:id="rId21"/>
    <p:sldId id="348" r:id="rId22"/>
    <p:sldId id="509" r:id="rId23"/>
    <p:sldId id="811" r:id="rId24"/>
    <p:sldId id="806" r:id="rId25"/>
    <p:sldId id="427" r:id="rId26"/>
    <p:sldId id="488" r:id="rId27"/>
    <p:sldId id="422" r:id="rId28"/>
    <p:sldId id="448" r:id="rId2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99FFCC"/>
    <a:srgbClr val="FF99CC"/>
    <a:srgbClr val="FFCCFF"/>
    <a:srgbClr val="996600"/>
    <a:srgbClr val="FF99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14" autoAdjust="0"/>
    <p:restoredTop sz="94660"/>
  </p:normalViewPr>
  <p:slideViewPr>
    <p:cSldViewPr>
      <p:cViewPr varScale="1">
        <p:scale>
          <a:sx n="62" d="100"/>
          <a:sy n="62" d="100"/>
        </p:scale>
        <p:origin x="388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chang Chen" userId="f607d443-29db-4a24-b3b8-45e063a3a487" providerId="ADAL" clId="{9AA9DACE-3A8B-49B6-97FD-29455492C979}"/>
    <pc:docChg chg="delSld">
      <pc:chgData name="Jinchang Chen" userId="f607d443-29db-4a24-b3b8-45e063a3a487" providerId="ADAL" clId="{9AA9DACE-3A8B-49B6-97FD-29455492C979}" dt="2021-06-26T03:01:24.912" v="1" actId="2696"/>
      <pc:docMkLst>
        <pc:docMk/>
      </pc:docMkLst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321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13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14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15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17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23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24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29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30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32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34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36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37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39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40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44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45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46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47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49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50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51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53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54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55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56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57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58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59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60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62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64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65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68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69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70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71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72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76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77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78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79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80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81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84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85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87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90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91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92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93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94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95"/>
        </pc:sldMkLst>
      </pc:sldChg>
      <pc:sldChg chg="del">
        <pc:chgData name="Jinchang Chen" userId="f607d443-29db-4a24-b3b8-45e063a3a487" providerId="ADAL" clId="{9AA9DACE-3A8B-49B6-97FD-29455492C979}" dt="2021-06-26T03:01:24.912" v="1" actId="2696"/>
        <pc:sldMkLst>
          <pc:docMk/>
          <pc:sldMk cId="0" sldId="496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98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499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500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506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684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807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808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810"/>
        </pc:sldMkLst>
      </pc:sldChg>
      <pc:sldChg chg="del">
        <pc:chgData name="Jinchang Chen" userId="f607d443-29db-4a24-b3b8-45e063a3a487" providerId="ADAL" clId="{9AA9DACE-3A8B-49B6-97FD-29455492C979}" dt="2021-06-26T03:01:20.904" v="0" actId="2696"/>
        <pc:sldMkLst>
          <pc:docMk/>
          <pc:sldMk cId="0" sldId="81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AF9997-6D6E-4982-A4CB-980DF6109E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F7F0CA-9448-459C-872C-47B27A994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79E7C4-1F0F-45D4-B67B-ED182E2C4D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C34B9-60C3-41E1-A96B-42E65AAC3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56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16DD2D-1AAA-4A5F-9B21-8B414B281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8BF47F-3725-458C-9ADC-6552335BAB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E235FB-F7AE-4FE4-939E-FF628B6EFC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6595A-88DC-42BE-93D8-1C56E97CF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76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CC7BEC-77B1-430C-9F6E-FDC292E00A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1AA597-7071-48BC-9200-F20FAF5AB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BCD5A4-2E9E-4C47-803D-7B6335F34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74CB1-F649-4C45-BC5A-96F6D61F09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622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2BC658-15DF-49EB-807B-1A83A82CC5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D0B46-9418-455E-97C2-CAAA79096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EE4E69-E3A4-4154-8B72-E6B2D5ABD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33915-D8EF-4B60-84F2-12FCFF20B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816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D84075A-7CC1-45C6-B8FA-85BD2789B3A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6A04F81-F6C6-450F-BF1E-8EF2B3E3DD0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9F346D6-2B97-4AF9-B7C7-EB9F640BCBD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8DC0E56-30BA-4051-B23C-ECA0F861FC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395B5D1-85A1-4B69-8135-73D04EAB7E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12 w 1722"/>
                <a:gd name="T1" fmla="*/ 33 h 66"/>
                <a:gd name="T2" fmla="*/ 1612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12 w 1722"/>
                <a:gd name="T9" fmla="*/ 33 h 66"/>
                <a:gd name="T10" fmla="*/ 1612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D2186BC-DA7E-4D23-9756-1F49AAD207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ADC5878-EFD5-4ADF-A188-C9C1B473AB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20 w 975"/>
                <a:gd name="T1" fmla="*/ 48 h 101"/>
                <a:gd name="T2" fmla="*/ 92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20 w 975"/>
                <a:gd name="T9" fmla="*/ 48 h 101"/>
                <a:gd name="T10" fmla="*/ 92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AEEA61D-3FAB-4D17-8D70-7FE2524819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3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31 w 2141"/>
                <a:gd name="T7" fmla="*/ 0 h 198"/>
                <a:gd name="T8" fmla="*/ 203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317F047-1ABB-40B2-9B03-7ED98739E0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1578B44-2B02-41F5-A69A-86FD36317B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43 w 2517"/>
                <a:gd name="T1" fmla="*/ 276 h 276"/>
                <a:gd name="T2" fmla="*/ 2352 w 2517"/>
                <a:gd name="T3" fmla="*/ 204 h 276"/>
                <a:gd name="T4" fmla="*/ 2095 w 2517"/>
                <a:gd name="T5" fmla="*/ 0 h 276"/>
                <a:gd name="T6" fmla="*/ 0 w 2517"/>
                <a:gd name="T7" fmla="*/ 276 h 276"/>
                <a:gd name="T8" fmla="*/ 2043 w 2517"/>
                <a:gd name="T9" fmla="*/ 276 h 276"/>
                <a:gd name="T10" fmla="*/ 204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128C7B8-E89E-4966-9196-7A6A2C9772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6155F4B-368B-4279-ACF5-9BBE78E098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7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74 w 729"/>
                <a:gd name="T7" fmla="*/ 240 h 240"/>
                <a:gd name="T8" fmla="*/ 67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B7B7AF7-7183-4FBE-9C41-41CE12B801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30F1940-04F5-4C7F-AAA2-D6CAED5A85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74 w 729"/>
                <a:gd name="T1" fmla="*/ 318 h 318"/>
                <a:gd name="T2" fmla="*/ 67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74 w 729"/>
                <a:gd name="T9" fmla="*/ 318 h 318"/>
                <a:gd name="T10" fmla="*/ 67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605156D0-D567-47FF-B3A4-34CAFCD344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558D56D7-8C46-4E9D-ACCF-94511C6653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B9419C04-B9AE-44AB-B581-A35B6F7237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3056B12-7F89-45F1-932D-6571899FCD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FC570545-92A8-44B7-9C42-30F1774545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DBF5D86-CBCF-4A73-A2E8-83D7DE7431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84AE855-6C80-472B-9BBF-548F782B67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436D49F-A96B-4968-A7D1-0E60DF4137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5E27E463-B131-48E7-9842-77D456AFC9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41CC83A8-EC6E-4A3A-BD3B-AA3A9A6641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C18EE246-47F3-4977-B0EC-F44A9A9586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7204AED1-04F3-4F6F-BB2F-7810EA9C5E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9CE990B9-1D18-4B7B-977C-C8CD66ECC4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5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49A0E7AA-2FC9-4135-BC1E-D46D9AAC7E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FDDB0547-B900-46CF-A0E1-0411E58902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A32D487B-F36F-485D-A8B8-1D6CB14CF8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4E4485CE-24B8-4B47-B9C5-6297CD0CB9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F8DE5B96-5E63-4A3B-B20D-7C4EF11C9F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CA5E4230-7B43-470D-B87E-510243734B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3D09B0F-F895-4F0F-A674-4613A0FE3A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156181B3-F7E6-4CF5-9327-26AFFA4BC9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9075B048-F7DE-4303-A53A-7838E5E50C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90D72C4D-36A1-449C-8A11-71D612E90D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AB385A41-3C0F-4955-8AD5-40BC9EEC93F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07CE35C2-6809-4BF3-AA1E-7EB15485D60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8E871EBB-4030-4381-AD17-E780E4E33F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94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BDE7161D-8BBA-403C-9010-0F6C8CAFB28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598EA396-DAD9-4D6E-ABA1-DF45A8D10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B31BA431-ED37-4043-87BA-DA9970B722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5B72-E990-4AAA-ADD1-2217565E1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816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29DDCC8E-517A-4F55-B169-48BE771C59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5E520603-0D73-495B-A237-58D611040E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93D64BB5-D1F8-4F8C-9A9C-C3C766F42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E7646-D33C-49F3-BFBD-89D5B3F86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522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7650F126-BD4B-4C7B-8B10-C9A9C41FE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6CDFDB7A-9506-4051-A1DE-2031C3DFD0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A7EAB447-AC3C-4959-A91C-F96020069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9B101-A96E-4797-8E36-B3E3CF7960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959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7BA692AE-0287-435B-9AD3-1EE3DE894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2D1B8F0A-7E00-4353-8257-84F5BFEB9B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5203FF6D-3F3E-4B8D-9FBE-DCB1983573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D24A3-6534-4724-9A9C-5552ED01E1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836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280C4AA7-0D6A-4B02-8C6B-38087B3D7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37B561E8-C43C-4F80-AC82-D6C670412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9D4B0021-5379-4AD9-933D-857CFCC6B6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1DC87-D224-4376-9D36-90881A9404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956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26F2EBF9-5361-42EF-BB7C-6789115C06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5109A9A8-EB1C-4741-958E-707FAE6477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1A7A33CA-27B6-4692-9B5F-9C6F4765B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D4279-798C-4431-A85E-9BF67AE837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284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69CF2407-A3F7-49D4-98A4-2728B09D3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E0A00DE1-14EE-4677-A341-031816D8D5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166BFFAF-52E7-450E-AEDF-3A9B1411C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C37C9-1F97-494B-9CED-AD61049FA8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09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E34B04-8FA9-4AEB-8EB5-845667AD7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0407AF-564F-421E-926C-A77AB6448F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0B668E-9F8D-457D-B8BC-2393FD5ED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E8A4A-F363-4DB4-87B7-B7C12BB859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609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3CA937EB-4650-4183-8BD1-1D3C8C4E1C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91F8F206-FF1B-4B42-8326-B76178410B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4FDA56B3-B96D-4A11-9890-3B341C8A0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E9601-5106-4650-92A9-50A60B50DA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501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0A025A6D-D467-4634-B498-0C5F166B5B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F8D9B32A-691E-448D-9E48-F0FE031E2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0580BA4C-DD38-45C5-B6F8-FC4A44DE9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01BAB-6035-4E94-A379-7CBC596F9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441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41C40F74-555B-4E06-B1E6-1CAFD49DC2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B2FEC353-066F-41D7-9E42-3D005D04E4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2641B30B-4479-43F6-9932-19490157B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327F1-3BA5-495B-AF27-F91B87AAB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074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199C6709-9AB9-4D26-94C8-B61796688B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728E7C9B-228E-4566-BB74-CFC02BF8F9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2DA3374B-9A97-4202-B02A-40B4F1066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1655A-6164-4733-ADAB-D4322E77C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518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79136329-8CAB-4D3B-997D-484E8BB3AB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1A6E7336-9A37-4999-92C1-7A0906118C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46BFC55A-104F-4955-B458-FD4C63BC3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075C8-C460-426C-9D42-0F5E63799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31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75B72A-A4DD-4387-92DE-F6F3EE88E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65811F-809B-43E4-B7C1-204EBD2CE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6F4C36-8C5D-4387-988E-5B2F18B5E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219C2-5D69-488A-8FBE-55E993CE50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65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CAEF8F-9601-46D6-8D73-F3D632FFB0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29F116-E93A-4138-8952-EE9D3A955B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5E71B6-5C97-437F-9136-520A0BE7FB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3BF0E-F637-4385-AD8A-0F1CE7606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80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7C25064-A442-4EDB-B320-73105CCC34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D28552-DBD4-49C4-AADE-F9DFA460D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F170828-248B-4606-91DD-7628DDEB93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AAD1E-48EE-44C3-8F6C-0A4B72ADF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82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21B989-84C1-449B-B409-FA95CF2421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12653B-2D44-4B41-A6ED-CB2E48806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253E69-37AD-4FA5-A548-B67F6B1AA5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19E5F-7003-4B4D-85C8-35D0042AA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24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2ECCD2C-2080-4571-8D8A-342779AC05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F4D5ED-0B61-45BE-A236-23EF5743F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5A1185-BE48-4BF0-96DD-901FAA6534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262CD-514D-43C3-B9B6-DA28AB48B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00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4E3B1-948C-4433-B746-487FFB4D9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4C00B5-93FF-4E7F-A831-6EE13686B1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FFB0C8-7770-4F34-B133-F7CA25082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FE8D2-26CD-495A-A290-9885BDC5FC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53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35D82-1AFB-481E-9661-8260A9C389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8CE207-36AD-4DCA-ACEB-8684A3639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1A005-F436-40D7-80AF-3D772BF71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08D21-D48E-465C-B800-11F425B15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02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634762-DF86-4326-BD98-90C8A1062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F83B14-2CD0-4E02-A008-0D7326A02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75BAAC-9B2B-4F45-8C21-93A9AC0FD5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4B874B1-9606-486B-86AA-BAF6BFA14C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F0B47B3-75AF-46A2-A5BB-FF35DF6F9B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8FFBC8B-3F2B-4128-9496-59620F433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16" r:id="rId1"/>
    <p:sldLayoutId id="2147486317" r:id="rId2"/>
    <p:sldLayoutId id="2147486318" r:id="rId3"/>
    <p:sldLayoutId id="2147486319" r:id="rId4"/>
    <p:sldLayoutId id="2147486320" r:id="rId5"/>
    <p:sldLayoutId id="2147486321" r:id="rId6"/>
    <p:sldLayoutId id="2147486322" r:id="rId7"/>
    <p:sldLayoutId id="2147486323" r:id="rId8"/>
    <p:sldLayoutId id="2147486324" r:id="rId9"/>
    <p:sldLayoutId id="2147486325" r:id="rId10"/>
    <p:sldLayoutId id="2147486326" r:id="rId11"/>
    <p:sldLayoutId id="21474863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12335222-DD9F-440D-9FE2-793C8103FC7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37D67895-AB50-4C38-ADCF-2CBBFEBEDB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F27418C6-C40F-43D7-AD95-37362E0D61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7" name="Freeform 5">
              <a:extLst>
                <a:ext uri="{FF2B5EF4-FFF2-40B4-BE49-F238E27FC236}">
                  <a16:creationId xmlns:a16="http://schemas.microsoft.com/office/drawing/2014/main" id="{59D0BD30-6440-4946-A7B4-467A0BAEB6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9" name="Freeform 6">
              <a:extLst>
                <a:ext uri="{FF2B5EF4-FFF2-40B4-BE49-F238E27FC236}">
                  <a16:creationId xmlns:a16="http://schemas.microsoft.com/office/drawing/2014/main" id="{8972A4F5-C361-4F82-AB71-5BBBD3DDA9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12 w 1722"/>
                <a:gd name="T1" fmla="*/ 33 h 66"/>
                <a:gd name="T2" fmla="*/ 1612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12 w 1722"/>
                <a:gd name="T9" fmla="*/ 33 h 66"/>
                <a:gd name="T10" fmla="*/ 1612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7">
              <a:extLst>
                <a:ext uri="{FF2B5EF4-FFF2-40B4-BE49-F238E27FC236}">
                  <a16:creationId xmlns:a16="http://schemas.microsoft.com/office/drawing/2014/main" id="{2B25C4B7-AAA8-4E75-9C85-0B2FA4FE689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1" name="Freeform 8">
              <a:extLst>
                <a:ext uri="{FF2B5EF4-FFF2-40B4-BE49-F238E27FC236}">
                  <a16:creationId xmlns:a16="http://schemas.microsoft.com/office/drawing/2014/main" id="{5937621C-3354-473F-96C0-DFF52D1CCB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20 w 975"/>
                <a:gd name="T1" fmla="*/ 48 h 101"/>
                <a:gd name="T2" fmla="*/ 92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20 w 975"/>
                <a:gd name="T9" fmla="*/ 48 h 101"/>
                <a:gd name="T10" fmla="*/ 92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id="{F57096F7-3AC3-46D2-B10E-95ED5E1741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3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31 w 2141"/>
                <a:gd name="T7" fmla="*/ 0 h 198"/>
                <a:gd name="T8" fmla="*/ 203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0">
              <a:extLst>
                <a:ext uri="{FF2B5EF4-FFF2-40B4-BE49-F238E27FC236}">
                  <a16:creationId xmlns:a16="http://schemas.microsoft.com/office/drawing/2014/main" id="{1303F2E5-7B8D-4F5D-8286-EFC21525194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11">
              <a:extLst>
                <a:ext uri="{FF2B5EF4-FFF2-40B4-BE49-F238E27FC236}">
                  <a16:creationId xmlns:a16="http://schemas.microsoft.com/office/drawing/2014/main" id="{40B7B21E-CFEC-41B4-ACC4-03A4CDFF52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43 w 2517"/>
                <a:gd name="T1" fmla="*/ 276 h 276"/>
                <a:gd name="T2" fmla="*/ 2352 w 2517"/>
                <a:gd name="T3" fmla="*/ 204 h 276"/>
                <a:gd name="T4" fmla="*/ 2095 w 2517"/>
                <a:gd name="T5" fmla="*/ 0 h 276"/>
                <a:gd name="T6" fmla="*/ 0 w 2517"/>
                <a:gd name="T7" fmla="*/ 276 h 276"/>
                <a:gd name="T8" fmla="*/ 2043 w 2517"/>
                <a:gd name="T9" fmla="*/ 276 h 276"/>
                <a:gd name="T10" fmla="*/ 204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2">
              <a:extLst>
                <a:ext uri="{FF2B5EF4-FFF2-40B4-BE49-F238E27FC236}">
                  <a16:creationId xmlns:a16="http://schemas.microsoft.com/office/drawing/2014/main" id="{726ACCCB-EAA3-4518-BCE4-E47E0930CB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13">
              <a:extLst>
                <a:ext uri="{FF2B5EF4-FFF2-40B4-BE49-F238E27FC236}">
                  <a16:creationId xmlns:a16="http://schemas.microsoft.com/office/drawing/2014/main" id="{7128A936-CCB7-412A-AA9C-3F2E397463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7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74 w 729"/>
                <a:gd name="T7" fmla="*/ 240 h 240"/>
                <a:gd name="T8" fmla="*/ 67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4">
              <a:extLst>
                <a:ext uri="{FF2B5EF4-FFF2-40B4-BE49-F238E27FC236}">
                  <a16:creationId xmlns:a16="http://schemas.microsoft.com/office/drawing/2014/main" id="{F0CABBEE-BAE6-4B18-8693-C832FC89FD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15">
              <a:extLst>
                <a:ext uri="{FF2B5EF4-FFF2-40B4-BE49-F238E27FC236}">
                  <a16:creationId xmlns:a16="http://schemas.microsoft.com/office/drawing/2014/main" id="{1B88DB1C-0456-453C-A5A3-7240E34412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74 w 729"/>
                <a:gd name="T1" fmla="*/ 318 h 318"/>
                <a:gd name="T2" fmla="*/ 67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74 w 729"/>
                <a:gd name="T9" fmla="*/ 318 h 318"/>
                <a:gd name="T10" fmla="*/ 67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6">
              <a:extLst>
                <a:ext uri="{FF2B5EF4-FFF2-40B4-BE49-F238E27FC236}">
                  <a16:creationId xmlns:a16="http://schemas.microsoft.com/office/drawing/2014/main" id="{452874AE-F572-4827-A815-931F450D40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49" name="Freeform 17">
              <a:extLst>
                <a:ext uri="{FF2B5EF4-FFF2-40B4-BE49-F238E27FC236}">
                  <a16:creationId xmlns:a16="http://schemas.microsoft.com/office/drawing/2014/main" id="{248DA1F5-0AD1-43AC-9F74-308CACDAAE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0" name="Freeform 18">
              <a:extLst>
                <a:ext uri="{FF2B5EF4-FFF2-40B4-BE49-F238E27FC236}">
                  <a16:creationId xmlns:a16="http://schemas.microsoft.com/office/drawing/2014/main" id="{DAAC6EA6-7A4B-438E-9E15-DE09C1C9F9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19">
              <a:extLst>
                <a:ext uri="{FF2B5EF4-FFF2-40B4-BE49-F238E27FC236}">
                  <a16:creationId xmlns:a16="http://schemas.microsoft.com/office/drawing/2014/main" id="{3CD4D045-004A-44B1-B902-18C774B6CD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0">
              <a:extLst>
                <a:ext uri="{FF2B5EF4-FFF2-40B4-BE49-F238E27FC236}">
                  <a16:creationId xmlns:a16="http://schemas.microsoft.com/office/drawing/2014/main" id="{758C9747-94BD-4F91-84A3-E4D56B4C1E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21">
              <a:extLst>
                <a:ext uri="{FF2B5EF4-FFF2-40B4-BE49-F238E27FC236}">
                  <a16:creationId xmlns:a16="http://schemas.microsoft.com/office/drawing/2014/main" id="{986BD037-D1A6-4708-804C-15C619CF25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2">
              <a:extLst>
                <a:ext uri="{FF2B5EF4-FFF2-40B4-BE49-F238E27FC236}">
                  <a16:creationId xmlns:a16="http://schemas.microsoft.com/office/drawing/2014/main" id="{681D86C6-FCCF-44A6-B3F5-91D6E814D5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5" name="Freeform 23">
              <a:extLst>
                <a:ext uri="{FF2B5EF4-FFF2-40B4-BE49-F238E27FC236}">
                  <a16:creationId xmlns:a16="http://schemas.microsoft.com/office/drawing/2014/main" id="{BB57B1B9-7A74-44C5-A001-D27416C648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6" name="Freeform 24">
              <a:extLst>
                <a:ext uri="{FF2B5EF4-FFF2-40B4-BE49-F238E27FC236}">
                  <a16:creationId xmlns:a16="http://schemas.microsoft.com/office/drawing/2014/main" id="{919F507E-0D54-485F-9F7D-9D86B5E577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8" name="Freeform 25">
              <a:extLst>
                <a:ext uri="{FF2B5EF4-FFF2-40B4-BE49-F238E27FC236}">
                  <a16:creationId xmlns:a16="http://schemas.microsoft.com/office/drawing/2014/main" id="{5BB59734-8997-48F7-93F5-5C8EF4D470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6">
              <a:extLst>
                <a:ext uri="{FF2B5EF4-FFF2-40B4-BE49-F238E27FC236}">
                  <a16:creationId xmlns:a16="http://schemas.microsoft.com/office/drawing/2014/main" id="{4DD263D6-F795-4745-AF3B-E07C19D541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9" name="Freeform 27">
              <a:extLst>
                <a:ext uri="{FF2B5EF4-FFF2-40B4-BE49-F238E27FC236}">
                  <a16:creationId xmlns:a16="http://schemas.microsoft.com/office/drawing/2014/main" id="{FE47ED61-8ED5-4E88-9461-F38D4FE9A0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1" name="Freeform 28">
              <a:extLst>
                <a:ext uri="{FF2B5EF4-FFF2-40B4-BE49-F238E27FC236}">
                  <a16:creationId xmlns:a16="http://schemas.microsoft.com/office/drawing/2014/main" id="{B9784805-90A1-45BB-B51A-AB709DFB21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5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>
              <a:extLst>
                <a:ext uri="{FF2B5EF4-FFF2-40B4-BE49-F238E27FC236}">
                  <a16:creationId xmlns:a16="http://schemas.microsoft.com/office/drawing/2014/main" id="{322914DF-B255-4998-BBAD-CDEA412026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3" name="Freeform 30">
              <a:extLst>
                <a:ext uri="{FF2B5EF4-FFF2-40B4-BE49-F238E27FC236}">
                  <a16:creationId xmlns:a16="http://schemas.microsoft.com/office/drawing/2014/main" id="{73E09CC3-891D-40E7-8ECE-E92ED88334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>
              <a:extLst>
                <a:ext uri="{FF2B5EF4-FFF2-40B4-BE49-F238E27FC236}">
                  <a16:creationId xmlns:a16="http://schemas.microsoft.com/office/drawing/2014/main" id="{0BAE0798-D98C-427B-B4D8-FD94A8C81F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4" name="Freeform 32">
              <a:extLst>
                <a:ext uri="{FF2B5EF4-FFF2-40B4-BE49-F238E27FC236}">
                  <a16:creationId xmlns:a16="http://schemas.microsoft.com/office/drawing/2014/main" id="{43E3A4B0-95C0-4A06-AC40-AF598744AF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5" name="Freeform 33">
              <a:extLst>
                <a:ext uri="{FF2B5EF4-FFF2-40B4-BE49-F238E27FC236}">
                  <a16:creationId xmlns:a16="http://schemas.microsoft.com/office/drawing/2014/main" id="{7D201F21-B75C-4270-9845-938DB98BFD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6" name="Freeform 34">
              <a:extLst>
                <a:ext uri="{FF2B5EF4-FFF2-40B4-BE49-F238E27FC236}">
                  <a16:creationId xmlns:a16="http://schemas.microsoft.com/office/drawing/2014/main" id="{9DD628C4-A04D-4FDD-9B9C-253525A4901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7" name="Freeform 35">
              <a:extLst>
                <a:ext uri="{FF2B5EF4-FFF2-40B4-BE49-F238E27FC236}">
                  <a16:creationId xmlns:a16="http://schemas.microsoft.com/office/drawing/2014/main" id="{13DE84A8-F38E-4EA6-8F2B-50AAC94FD0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8" name="Freeform 36">
              <a:extLst>
                <a:ext uri="{FF2B5EF4-FFF2-40B4-BE49-F238E27FC236}">
                  <a16:creationId xmlns:a16="http://schemas.microsoft.com/office/drawing/2014/main" id="{EC82932F-4C2E-43EC-BEC6-2F426AB69E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9" name="Freeform 37">
              <a:extLst>
                <a:ext uri="{FF2B5EF4-FFF2-40B4-BE49-F238E27FC236}">
                  <a16:creationId xmlns:a16="http://schemas.microsoft.com/office/drawing/2014/main" id="{E53FD1A0-0C73-4888-9FD6-B11F11833A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70" name="Freeform 38">
              <a:extLst>
                <a:ext uri="{FF2B5EF4-FFF2-40B4-BE49-F238E27FC236}">
                  <a16:creationId xmlns:a16="http://schemas.microsoft.com/office/drawing/2014/main" id="{7003B830-B753-441C-B6E8-6D9460026F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2092" name="Group 39">
              <a:extLst>
                <a:ext uri="{FF2B5EF4-FFF2-40B4-BE49-F238E27FC236}">
                  <a16:creationId xmlns:a16="http://schemas.microsoft.com/office/drawing/2014/main" id="{60DE4180-4828-44FF-B1E4-4B5E7C8955A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472" name="Freeform 40">
                <a:extLst>
                  <a:ext uri="{FF2B5EF4-FFF2-40B4-BE49-F238E27FC236}">
                    <a16:creationId xmlns:a16="http://schemas.microsoft.com/office/drawing/2014/main" id="{3C9E3B67-5D9C-4F21-AD37-04FFDE4DB0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73" name="Freeform 41">
                <a:extLst>
                  <a:ext uri="{FF2B5EF4-FFF2-40B4-BE49-F238E27FC236}">
                    <a16:creationId xmlns:a16="http://schemas.microsoft.com/office/drawing/2014/main" id="{F188D86B-3AE1-4AC6-B1FF-9DC27EDC30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8474" name="Rectangle 42">
            <a:extLst>
              <a:ext uri="{FF2B5EF4-FFF2-40B4-BE49-F238E27FC236}">
                <a16:creationId xmlns:a16="http://schemas.microsoft.com/office/drawing/2014/main" id="{4EB34E5A-8136-4E07-B307-544EA2796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75" name="Rectangle 43">
            <a:extLst>
              <a:ext uri="{FF2B5EF4-FFF2-40B4-BE49-F238E27FC236}">
                <a16:creationId xmlns:a16="http://schemas.microsoft.com/office/drawing/2014/main" id="{C440FF42-242C-42EF-80CC-219AA934F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76" name="Rectangle 44">
            <a:extLst>
              <a:ext uri="{FF2B5EF4-FFF2-40B4-BE49-F238E27FC236}">
                <a16:creationId xmlns:a16="http://schemas.microsoft.com/office/drawing/2014/main" id="{D0160BF7-E70C-4E28-8C9C-C79895EB45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7" name="Rectangle 45">
            <a:extLst>
              <a:ext uri="{FF2B5EF4-FFF2-40B4-BE49-F238E27FC236}">
                <a16:creationId xmlns:a16="http://schemas.microsoft.com/office/drawing/2014/main" id="{E9E04526-ED67-4EC9-B045-2E9C4E101A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8" name="Rectangle 46">
            <a:extLst>
              <a:ext uri="{FF2B5EF4-FFF2-40B4-BE49-F238E27FC236}">
                <a16:creationId xmlns:a16="http://schemas.microsoft.com/office/drawing/2014/main" id="{FEB289EC-B6A5-48EA-AA86-AF8A7B9B07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E1B562-F09A-45B5-8255-614C79991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339" r:id="rId1"/>
    <p:sldLayoutId id="2147486328" r:id="rId2"/>
    <p:sldLayoutId id="2147486329" r:id="rId3"/>
    <p:sldLayoutId id="2147486330" r:id="rId4"/>
    <p:sldLayoutId id="2147486331" r:id="rId5"/>
    <p:sldLayoutId id="2147486332" r:id="rId6"/>
    <p:sldLayoutId id="2147486333" r:id="rId7"/>
    <p:sldLayoutId id="2147486334" r:id="rId8"/>
    <p:sldLayoutId id="2147486335" r:id="rId9"/>
    <p:sldLayoutId id="2147486336" r:id="rId10"/>
    <p:sldLayoutId id="2147486337" r:id="rId11"/>
    <p:sldLayoutId id="21474863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rwinproject.ac.uk/letter/DCP-LETT-13230.xml" TargetMode="Externa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0CF1-0084-42CB-8661-05D8308E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3. </a:t>
            </a:r>
            <a:r>
              <a:rPr lang="en-US" sz="3200" b="1" u="sng" dirty="0">
                <a:solidFill>
                  <a:srgbClr val="FFFF99"/>
                </a:solidFill>
                <a:latin typeface="Comic Sans MS" pitchFamily="66" charset="0"/>
              </a:rPr>
              <a:t>Homo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Floresiensis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(Hobbit)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76C2-809A-49D7-9C2E-7915C07D7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11887200" cy="54102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Found in 2003 on Indonesian Island of Flores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Only 3ft. 6 in. tall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Fragments of 14 individuals found by 2009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Dating methods yield 1,000 to 1 million yrs. Old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Have Skeletal features shared by modern pygmies still living near the cave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!  </a:t>
            </a:r>
          </a:p>
          <a:p>
            <a:pPr>
              <a:defRPr/>
            </a:pP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Evidence suggests they were fully human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>
            <a:extLst>
              <a:ext uri="{FF2B5EF4-FFF2-40B4-BE49-F238E27FC236}">
                <a16:creationId xmlns:a16="http://schemas.microsoft.com/office/drawing/2014/main" id="{F171C59B-EC0A-452A-A8BB-A022DBB84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7924800" cy="55626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known remnants of our ancestors from 1 million to 5 million yrs. Ago could be spread out on two large trestle tables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(Elizabeth Peer, “Review of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of the Lake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Richard Leakey and Roger Lewin,”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Newsweek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 80. Sept. 4 1978).</a:t>
            </a:r>
          </a:p>
        </p:txBody>
      </p:sp>
      <p:pic>
        <p:nvPicPr>
          <p:cNvPr id="77827" name="Picture 2" descr="A wooden table with chairs around it&#10;&#10;Description automatically generated with low confidence">
            <a:extLst>
              <a:ext uri="{FF2B5EF4-FFF2-40B4-BE49-F238E27FC236}">
                <a16:creationId xmlns:a16="http://schemas.microsoft.com/office/drawing/2014/main" id="{28C4D2E6-8C04-4379-A97F-C4C0C0D31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838200"/>
            <a:ext cx="35401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>
            <a:extLst>
              <a:ext uri="{FF2B5EF4-FFF2-40B4-BE49-F238E27FC236}">
                <a16:creationId xmlns:a16="http://schemas.microsoft.com/office/drawing/2014/main" id="{EDD51796-0840-4D46-83E7-5DF516124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11887200" cy="39624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fossils that decorate our family tree are so scarce that there are still more scientists than specimens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remarkable fact is that all the physical evidence we have for human evolution can still be placed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room to spare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 a single coffin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(Dr. Lyall Watson, ‘The water people’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Digest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vol. 90, May 1982, p.44) </a:t>
            </a:r>
          </a:p>
          <a:p>
            <a:pPr eaLnBrk="1" hangingPunct="1"/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851" name="Picture 2" descr="A picture containing indoor, container, box&#10;&#10;Description automatically generated">
            <a:extLst>
              <a:ext uri="{FF2B5EF4-FFF2-40B4-BE49-F238E27FC236}">
                <a16:creationId xmlns:a16="http://schemas.microsoft.com/office/drawing/2014/main" id="{137A90F9-2A94-4E1C-95BC-95AC08334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00413"/>
            <a:ext cx="59436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A picture containing primate, mammal&#10;&#10;Description automatically generated">
            <a:extLst>
              <a:ext uri="{FF2B5EF4-FFF2-40B4-BE49-F238E27FC236}">
                <a16:creationId xmlns:a16="http://schemas.microsoft.com/office/drawing/2014/main" id="{E2B6CA85-663F-48E8-A1DA-D4DC78FDD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57725"/>
            <a:ext cx="8413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A527407D-4D2D-45CB-859D-07DFC2EC8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Research Exposing the reality of zero Empirical evidence for the evolution of Man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2DC42AF-3DBC-4AA0-B674-0504E914D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887200" cy="495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Christopher Rupe &amp; John Sanford, 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Contested Bones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2019,   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Jerry Bergman, 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Evolution’s Blunders, Frauds &amp; Forgeries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  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Jerry Bergman, 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Fossil Forensics: Separating Fact from Fantasy in Paleontology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2017   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Jerry Bergman, Peter Line, Jeffrey Tomkins, &amp; Daniel Biddle, 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Apes as Ancestors: Examining the Claims About Human Evolution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7E788AF0-E441-4FD4-872B-214493D7B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Research Exposing the reality of zero Empirical evidence for the evolution of Man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3AC6E5D1-AF52-4BF3-91CA-65E6AF034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887200" cy="495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Roger Lewin, 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Bones of Contention: Controversies in the Search for Human Origins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1987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M.L. Lubenow, 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Bones of Contention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Updated and revised edition, 2004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>
            <a:extLst>
              <a:ext uri="{FF2B5EF4-FFF2-40B4-BE49-F238E27FC236}">
                <a16:creationId xmlns:a16="http://schemas.microsoft.com/office/drawing/2014/main" id="{D01D2C5D-C8E2-415E-A6F4-A32B33AC34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11887200" cy="2474913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great discussion on Evolutionary charts &amp; pictures like The March of Progress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recommend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Jerry Bergman,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Evolution’s Blunders, Frauds &amp; Forgeries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 Chapter 13, The ape-to-human evolutionary progression… is a fraud, p. 207-217.</a:t>
            </a:r>
          </a:p>
          <a:p>
            <a:pPr eaLnBrk="1" hangingPunct="1"/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23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5E773D9-30B1-4E64-B305-C3FAD80B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120348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D747D6E0-977E-4046-8D88-598D1D06F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29289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356A952-7AC4-434F-99DA-1DCA27208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581400"/>
            <a:ext cx="3119438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Evolution consequences">
            <a:extLst>
              <a:ext uri="{FF2B5EF4-FFF2-40B4-BE49-F238E27FC236}">
                <a16:creationId xmlns:a16="http://schemas.microsoft.com/office/drawing/2014/main" id="{F3791771-5CA3-4CD8-AA00-C444C542CA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0"/>
            <a:ext cx="7315200" cy="6858000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A9BF11-C3EB-4406-8771-651E37AF19D2}"/>
              </a:ext>
            </a:extLst>
          </p:cNvPr>
          <p:cNvSpPr txBox="1"/>
          <p:nvPr/>
        </p:nvSpPr>
        <p:spPr>
          <a:xfrm>
            <a:off x="685800" y="1752600"/>
            <a:ext cx="2590800" cy="30464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consequences for teaching error</a:t>
            </a:r>
          </a:p>
          <a:p>
            <a:pPr algn="ctr">
              <a:defRPr/>
            </a:pPr>
            <a:r>
              <a:rPr lang="zh-TW" altLang="en-US" sz="3200" b="1" i="1" u="sng" dirty="0">
                <a:solidFill>
                  <a:srgbClr val="FFC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錯誤的教導</a:t>
            </a:r>
            <a:endParaRPr lang="en-US" altLang="zh-TW" sz="3200" b="1" i="1" u="sng" dirty="0">
              <a:solidFill>
                <a:srgbClr val="FFC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TW" altLang="en-US" sz="3200" b="1" i="1" u="sng" dirty="0">
                <a:solidFill>
                  <a:srgbClr val="FFC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有其後果</a:t>
            </a:r>
            <a:endParaRPr lang="en-US" altLang="en-US" sz="3200" b="1" i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8">
            <a:extLst>
              <a:ext uri="{FF2B5EF4-FFF2-40B4-BE49-F238E27FC236}">
                <a16:creationId xmlns:a16="http://schemas.microsoft.com/office/drawing/2014/main" id="{23B5D68A-DA5C-402D-BEE6-46C6BE767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600200"/>
          </a:xfrm>
        </p:spPr>
        <p:txBody>
          <a:bodyPr/>
          <a:lstStyle/>
          <a:p>
            <a:r>
              <a:rPr lang="en-US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  <a:t>Public Schools are Indoctrinating           not Educating!</a:t>
            </a:r>
            <a:br>
              <a:rPr lang="en-US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公立學校灌輸</a:t>
            </a:r>
            <a:r>
              <a:rPr lang="en-US" altLang="zh-TW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而非教育學生</a:t>
            </a:r>
            <a:endParaRPr lang="en-US" altLang="en-US" sz="32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744FF5B-9E8A-4E16-8E33-ED75F7E72F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752600"/>
            <a:ext cx="8686800" cy="4800600"/>
          </a:xfrm>
        </p:spPr>
        <p:txBody>
          <a:bodyPr/>
          <a:lstStyle/>
          <a:p>
            <a:pPr marL="0" indent="0" algn="ctr">
              <a:spcBef>
                <a:spcPct val="45000"/>
              </a:spcBef>
              <a:buFontTx/>
              <a:buNone/>
            </a:pPr>
            <a:r>
              <a:rPr lang="en-US" altLang="en-US" b="1" u="sng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 tell you only part of the evidence </a:t>
            </a:r>
            <a:r>
              <a:rPr lang="en-US" altLang="en-US" b="1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you believe it, you have not been taught,                 you have been indoctrinated.</a:t>
            </a:r>
          </a:p>
          <a:p>
            <a:pPr marL="0" indent="0" algn="ctr">
              <a:spcBef>
                <a:spcPct val="45000"/>
              </a:spcBef>
              <a:buFontTx/>
              <a:buNone/>
            </a:pPr>
            <a:r>
              <a:rPr lang="zh-TW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只被告知部分的證據就相信</a:t>
            </a:r>
            <a:r>
              <a:rPr lang="en-US" altLang="zh-TW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那不是教導</a:t>
            </a:r>
            <a:r>
              <a:rPr lang="en-US" altLang="zh-TW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而是灌輸</a:t>
            </a:r>
            <a:endParaRPr lang="en-US" altLang="en-US" sz="3600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 tell you all the evidence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		       you make a decision, then you have been taught</a:t>
            </a:r>
            <a:r>
              <a:rPr lang="en-US" altLang="en-US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>
                <a:solidFill>
                  <a:srgbClr val="FFCC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zh-TW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我們需要所有的證據才作決定</a:t>
            </a:r>
            <a:r>
              <a:rPr lang="en-US" altLang="zh-TW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那才是教導</a:t>
            </a:r>
            <a:endParaRPr lang="en-US" altLang="en-US" sz="3600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5B512397-3517-4652-ABA6-6C45866EC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Paleoanthropology (</a:t>
            </a:r>
            <a: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</a:rPr>
              <a:t>the study of ancient man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9CC26A95-A01D-487C-8FE2-8B5CF5776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11887200" cy="52578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that paleoanthropologists have to show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…are remains from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fewer than 2000 of our ancestors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assortment of jawbones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 &amp; fossilized scraps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together with molecular evidence from living species, 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piece together a line of human descent going back 5 to 8 million years…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Colin Tudge, “Human Origins Revisited,”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Scientist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(vol. 146. May 20, 1995), p. 24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weather accurate science2">
            <a:extLst>
              <a:ext uri="{FF2B5EF4-FFF2-40B4-BE49-F238E27FC236}">
                <a16:creationId xmlns:a16="http://schemas.microsoft.com/office/drawing/2014/main" id="{2587C0C6-A6C3-4565-B90C-0E09BEA7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6868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1F273A82-7A7E-4FA2-99E0-3B6380C4F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23EC71EF-4354-42DD-A4AE-A212A559A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1219200" cy="45259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7044" name="Picture 2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CBE6700C-F8CC-4AB0-A439-B2C0A358B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A39D26E-9101-4F51-B87A-5980BB7C4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63775"/>
            <a:ext cx="7594600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A picture containing indoor, hairpiece&#10;&#10;Description automatically generated">
            <a:extLst>
              <a:ext uri="{FF2B5EF4-FFF2-40B4-BE49-F238E27FC236}">
                <a16:creationId xmlns:a16="http://schemas.microsoft.com/office/drawing/2014/main" id="{E31155D2-C6DB-48F5-A3C8-F986E80B8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213" y="1600200"/>
            <a:ext cx="28289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>
            <a:extLst>
              <a:ext uri="{FF2B5EF4-FFF2-40B4-BE49-F238E27FC236}">
                <a16:creationId xmlns:a16="http://schemas.microsoft.com/office/drawing/2014/main" id="{0A2E9969-03A8-431C-B2A0-3C6288DEC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Comic Sans MS" panose="030F0702030302020204" pitchFamily="66" charset="0"/>
              </a:rPr>
              <a:t>3. </a:t>
            </a:r>
            <a:r>
              <a:rPr lang="en-US" altLang="en-US" sz="3200" b="1" u="sng">
                <a:solidFill>
                  <a:srgbClr val="FFFF99"/>
                </a:solidFill>
                <a:latin typeface="Comic Sans MS" panose="030F0702030302020204" pitchFamily="66" charset="0"/>
              </a:rPr>
              <a:t>Homo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Floresiensis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(Hobbit)</a:t>
            </a:r>
            <a:endParaRPr lang="en-US" altLang="en-US" sz="3200">
              <a:solidFill>
                <a:srgbClr val="FFFF00"/>
              </a:solidFill>
            </a:endParaRP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923F7B6A-1D82-4CFE-A2E6-B18ECF80F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8950"/>
            <a:ext cx="4572000" cy="403225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Bones similar to living pygmies nearby </a:t>
            </a:r>
          </a:p>
          <a:p>
            <a:pPr eaLnBrk="1" hangingPunct="1"/>
            <a:r>
              <a:rPr lang="en-US" altLang="en-US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bones damaged beyond repair</a:t>
            </a:r>
            <a:r>
              <a:rPr lang="en-US" altLang="en-US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longer can be studied</a:t>
            </a:r>
          </a:p>
        </p:txBody>
      </p:sp>
      <p:pic>
        <p:nvPicPr>
          <p:cNvPr id="69637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2950E71-45F5-4FA7-B456-A74BC5188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11338"/>
            <a:ext cx="2016125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10" descr="A close-up of a chimpanzee&#10;&#10;Description automatically generated">
            <a:extLst>
              <a:ext uri="{FF2B5EF4-FFF2-40B4-BE49-F238E27FC236}">
                <a16:creationId xmlns:a16="http://schemas.microsoft.com/office/drawing/2014/main" id="{8073411A-C941-4EAB-822A-E8896DEB0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5" y="4143375"/>
            <a:ext cx="267335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2" descr="A picture containing outdoor, person, sky, ground&#10;&#10;Description automatically generated">
            <a:extLst>
              <a:ext uri="{FF2B5EF4-FFF2-40B4-BE49-F238E27FC236}">
                <a16:creationId xmlns:a16="http://schemas.microsoft.com/office/drawing/2014/main" id="{BF18548B-9416-4842-AD2D-920928193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595438"/>
            <a:ext cx="3021013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AC19F76E-8564-4ADA-B75E-0C2D86978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E533C667-8DF2-43DE-B88F-104438436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1905000" cy="45259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8068" name="Picture 6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460CDF34-CABD-4CA0-81DD-A7D6B5A0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25400"/>
            <a:ext cx="502920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4" descr="A picture containing text, person, person, old&#10;&#10;Description automatically generated">
            <a:extLst>
              <a:ext uri="{FF2B5EF4-FFF2-40B4-BE49-F238E27FC236}">
                <a16:creationId xmlns:a16="http://schemas.microsoft.com/office/drawing/2014/main" id="{324C6962-31CA-4D5F-8E6F-BE729F5A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95250"/>
            <a:ext cx="5400675" cy="67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40BE1-84DF-444B-B07E-F9028893B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61938"/>
            <a:ext cx="2895600" cy="6443662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who are products of evolution can’t tell you who you really are!</a:t>
            </a:r>
            <a:endParaRPr lang="en-US" dirty="0">
              <a:solidFill>
                <a:srgbClr val="CCFF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89091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B2E676E-DBF1-49D6-B013-AAC6FA56F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1938"/>
            <a:ext cx="9158288" cy="629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EBD85-6DA3-488C-B875-3559FC93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Darwin agreed you can’t trust the Mind of a Scientist if   it is a product of Evolution!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7C3F3-626D-422F-9C79-4F4158082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then with me the horrid doubt always arises whether the convictions of man’s mind</a:t>
            </a:r>
            <a:r>
              <a:rPr 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which has been developed from the mind of the lower animals</a:t>
            </a:r>
            <a:r>
              <a:rPr lang="en-US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 of any value or at all trustworthy</a:t>
            </a:r>
            <a:r>
              <a:rPr 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Would any one trust in the convictions of a monkey’s mind, if there are any convictions in such a mind</a:t>
            </a:r>
            <a:r>
              <a:rPr 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?”  </a:t>
            </a:r>
          </a:p>
          <a:p>
            <a:pPr>
              <a:defRPr/>
            </a:pPr>
            <a:r>
              <a:rPr lang="en-US" b="1" dirty="0">
                <a:effectLst/>
                <a:latin typeface="Times New Roman" panose="02020603050405020304" pitchFamily="18" charset="0"/>
                <a:cs typeface="Times New Roman" pitchFamily="18" charset="0"/>
              </a:rPr>
              <a:t>Darwin Correspondence Project, “Letter no. 13230,” </a:t>
            </a:r>
          </a:p>
          <a:p>
            <a:pPr>
              <a:defRPr/>
            </a:pPr>
            <a:r>
              <a:rPr lang="en-US" dirty="0">
                <a:hlinkClick r:id="rId2"/>
              </a:rPr>
              <a:t>| Darwin Correspondence Project (darwinproject.ac.uk)</a:t>
            </a:r>
            <a:r>
              <a:rPr lang="en-US" dirty="0"/>
              <a:t>  </a:t>
            </a:r>
            <a:endParaRPr lang="en-US" b="1" dirty="0">
              <a:effectLst/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E8A39D02-50E7-44CA-A5F6-9C7F56705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 eaLnBrk="1" hangingPunct="1"/>
            <a:endParaRPr lang="en-US" altLang="en-US" sz="3600">
              <a:solidFill>
                <a:srgbClr val="FFFF00"/>
              </a:solidFill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94384EB9-0FA5-4CA0-A207-698637EA9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1752600"/>
            <a:ext cx="9067800" cy="4953000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FFFF99"/>
                </a:solidFill>
                <a:latin typeface="Algerian" panose="04020705040A02060702" pitchFamily="82" charset="0"/>
              </a:rPr>
              <a:t>Some considerations about cave men, the fossil record, &amp; the scriptures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9A60304A-23A9-49CF-8071-BF0CC7DF7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‘Cave Men’ Fossils &amp; the Bible 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(Job 30:3-8)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819D78D5-8D27-4F4B-B830-00F2FFE64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11887200" cy="5181600"/>
          </a:xfrm>
        </p:spPr>
        <p:txBody>
          <a:bodyPr/>
          <a:lstStyle/>
          <a:p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(Job 30:3)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For want &amp; famine 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were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solitary; fleeing into the wilderness in former time desolate &amp; waste. </a:t>
            </a:r>
          </a:p>
          <a:p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(30:5)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were driven forth from among 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men… 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(30:6)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dwell in the clifts of the valleys, </a:t>
            </a:r>
            <a:r>
              <a:rPr lang="en-US" altLang="en-US" b="1" i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caves of the earth, &amp; </a:t>
            </a:r>
            <a:r>
              <a:rPr lang="en-US" altLang="en-US" b="1" i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rocks.  </a:t>
            </a:r>
          </a:p>
          <a:p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(30:8)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were children of fools, yea, children of base men: they were viler than the earth. </a:t>
            </a:r>
          </a:p>
          <a:p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were not ape-men.  Either from before the flood or after Babel. People who deteriorated mentally, physically &amp; spiritually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63EFF-E3B2-4AC8-86DE-C56CDCC9B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Most of the so called ‘missing links’ were found in caves!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22D65-03E1-4A25-B09B-455C1BC63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Neanderthals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#1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&amp; Denisovans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(contested bones, p. 33, 42, 44)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Out of 500 sites, 258 were burials or shelters in caves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(p. 51)</a:t>
            </a:r>
          </a:p>
          <a:p>
            <a:pPr>
              <a:defRPr/>
            </a:pP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Homo floresiensis (Hobbit)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#3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(Contested Bones, p. 79-80)</a:t>
            </a:r>
          </a:p>
          <a:p>
            <a:pPr>
              <a:defRPr/>
            </a:pP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Homo naledi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#8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(Contested Bones, p. 199-200, 202, 222-226, 228) </a:t>
            </a: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33513-4C9F-4983-B45C-F58BA8FB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Homo erectus </a:t>
            </a: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#2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(“upright man”) (Java Man)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3EB48-2E41-4D8B-9F0F-B422A35B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11887200" cy="5257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“Interestingly, bones of Homo erectus are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often found in caves 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which can be hotspots for radiation &amp; thus radiation induced diseases.  Can explain some anomalous skull shapes of Erectus.” </a:t>
            </a:r>
          </a:p>
          <a:p>
            <a:pPr>
              <a:defRPr/>
            </a:pP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Erectus is now extinct.  Appear to be genetically compromised &amp; on the low end of human cultural spectrum</a:t>
            </a:r>
          </a:p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Christopher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Rupe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John Sanford,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Contested Bones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2019,  p. 66, 75 </a:t>
            </a:r>
          </a:p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Jerry Bergman, Peter Line,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Apes as Ancestors: Examining the Claims About Human Evolution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2020, p. 221</a:t>
            </a:r>
          </a:p>
          <a:p>
            <a:pPr>
              <a:defRPr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173CFC18-668C-46EE-8A94-F6F6FA40E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“homo” species found in caves but not ‘australopithecines’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EDED17AC-3BAD-41E9-AA80-B6857ED81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887200" cy="495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don’t find evidence of “australopithecines</a:t>
            </a:r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(Australopithecus)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in caves or burying their dead in caves because 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extinct ape-like primates &amp; have nothing to do with human evolution</a:t>
            </a:r>
          </a:p>
          <a:p>
            <a:pPr eaLnBrk="1" hangingPunct="1"/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1 exception: Australopithecus robustus uncovered from 6 collapsed cave sites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(Jerry Bergman, Peter Line,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Apes as Ancestors: Examining the Claims About Human Evolution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2020, p. 82).</a:t>
            </a:r>
          </a:p>
          <a:p>
            <a:pPr eaLnBrk="1" hangingPunct="1"/>
            <a:endParaRPr lang="en-US" altLang="en-US" b="1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8F813-DF8D-4843-BE02-3D16779D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3. </a:t>
            </a:r>
            <a:r>
              <a:rPr lang="en-US" sz="3200" b="1" u="sng" dirty="0">
                <a:solidFill>
                  <a:schemeClr val="tx1"/>
                </a:solidFill>
                <a:latin typeface="Comic Sans MS" pitchFamily="66" charset="0"/>
              </a:rPr>
              <a:t>References for</a:t>
            </a: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3200" b="1" u="sng" dirty="0">
                <a:solidFill>
                  <a:srgbClr val="FFFF99"/>
                </a:solidFill>
                <a:latin typeface="Comic Sans MS" pitchFamily="66" charset="0"/>
              </a:rPr>
              <a:t>Homo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Floresiensis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(Hobbit)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8967A-4AF2-4263-A1BA-D40008681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Christopher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Rupe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John Sanford, </a:t>
            </a:r>
            <a:r>
              <a:rPr lang="en-US" altLang="en-US" sz="2800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Contested Bones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2019,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5, Homo Floresiensis, pgs. 79-93 </a:t>
            </a:r>
          </a:p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Jerry Bergman, Peter Line, Jeffrey Tomkins, &amp; Daniel Biddle, </a:t>
            </a:r>
            <a:r>
              <a:rPr lang="en-US" altLang="en-US" sz="2800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Apes as Ancestors: Examining the Claims About Human Evolution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18 Homo Floresiensis, pgs. 333-358.</a:t>
            </a:r>
          </a:p>
          <a:p>
            <a:pPr>
              <a:defRPr/>
            </a:pPr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01DEC-DD81-4D1C-8683-B919381BD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8288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6a.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en-US" sz="3200" b="1" u="sng" dirty="0" err="1">
                <a:solidFill>
                  <a:srgbClr val="FFFF00"/>
                </a:solidFill>
                <a:latin typeface="Comic Sans MS" pitchFamily="66" charset="0"/>
              </a:rPr>
              <a:t>Zinjanthropus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 boisei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  <a:t>or </a:t>
            </a:r>
            <a:r>
              <a:rPr lang="en-US" sz="3200" b="1" u="sng" dirty="0">
                <a:solidFill>
                  <a:srgbClr val="FFFF99"/>
                </a:solidFill>
                <a:latin typeface="Comic Sans MS" pitchFamily="66" charset="0"/>
              </a:rPr>
              <a:t>Australopithecus boisei</a:t>
            </a: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  <a:t> or </a:t>
            </a:r>
            <a:r>
              <a:rPr lang="en-US" sz="3200" b="1" u="sng" dirty="0">
                <a:solidFill>
                  <a:srgbClr val="FFFF99"/>
                </a:solidFill>
                <a:latin typeface="Comic Sans MS" pitchFamily="66" charset="0"/>
              </a:rPr>
              <a:t>Paranthropus boisei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3E09F-35B7-472E-9018-D1DEF9A0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57400"/>
            <a:ext cx="7599363" cy="33528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Leakey’s found in 1959 &amp; claimed it was a human ancestor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because stone tools found nearby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Now called a robust australopithecine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because it resembles large bodied ape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1684" name="Picture 4">
            <a:extLst>
              <a:ext uri="{FF2B5EF4-FFF2-40B4-BE49-F238E27FC236}">
                <a16:creationId xmlns:a16="http://schemas.microsoft.com/office/drawing/2014/main" id="{93AF23EE-36DD-4377-9777-A6F8AFF3D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981200"/>
            <a:ext cx="42878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B00D67E4-4BFE-4E7D-8945-561319A29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Comic Sans MS" panose="030F0702030302020204" pitchFamily="66" charset="0"/>
              </a:rPr>
              <a:t>6a.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He wanted to find a human ancestor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so he did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8F3B342-E19B-496E-9065-68F0F86BC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11887200" cy="3429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Leakey interpreted the evidence according to his own preconceptions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(John Reader,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 Links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2011, p. 317).                 </a:t>
            </a:r>
            <a:r>
              <a:rPr lang="en-US" altLang="en-US" b="1" i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evidence was weak &amp; His evolutionary bias was great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Leakey retracted his ideas after discovering Homo Habilis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(1964)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(Christopher Rupe &amp; John Sanford,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Contested Bones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2019,  p. 160-162)</a:t>
            </a:r>
          </a:p>
          <a:p>
            <a:pPr eaLnBrk="1" hangingPunct="1"/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>
            <a:extLst>
              <a:ext uri="{FF2B5EF4-FFF2-40B4-BE49-F238E27FC236}">
                <a16:creationId xmlns:a16="http://schemas.microsoft.com/office/drawing/2014/main" id="{930E4C62-B351-47F5-8926-FF7E38366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575" y="58738"/>
            <a:ext cx="11879263" cy="1693862"/>
          </a:xfrm>
        </p:spPr>
        <p:txBody>
          <a:bodyPr/>
          <a:lstStyle/>
          <a:p>
            <a:pPr algn="ctr" eaLnBrk="1" hangingPunct="1"/>
            <a:r>
              <a:rPr lang="en-US" altLang="en-US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drive for fame &amp; funding still overrides science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(2002)    </a:t>
            </a:r>
            <a:r>
              <a:rPr lang="en-US" altLang="en-US" sz="28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Brunet finds Sahelanthropus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(Toumai) (Donates model to UNESCO)</a:t>
            </a:r>
            <a:endParaRPr lang="en-US" altLang="en-US" b="1" i="1">
              <a:solidFill>
                <a:srgbClr val="FF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731" name="Picture 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559DA9D8-C95B-4F5A-8482-ABD9D2888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1752600"/>
            <a:ext cx="54864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6" descr="A picture containing text, stone&#10;&#10;Description automatically generated">
            <a:extLst>
              <a:ext uri="{FF2B5EF4-FFF2-40B4-BE49-F238E27FC236}">
                <a16:creationId xmlns:a16="http://schemas.microsoft.com/office/drawing/2014/main" id="{C97A0403-18F9-4AB9-AA68-888A9BE8E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26670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8" descr="A picture containing person, person, indoor, older&#10;&#10;Description automatically generated">
            <a:extLst>
              <a:ext uri="{FF2B5EF4-FFF2-40B4-BE49-F238E27FC236}">
                <a16:creationId xmlns:a16="http://schemas.microsoft.com/office/drawing/2014/main" id="{507FF39F-12A2-4E54-B83E-1939FA41E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7526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C03BE908-6A39-449D-853F-6C1DE05D1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205288"/>
            <a:ext cx="3654425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12" descr="A picture containing text, primate, mammal, ape&#10;&#10;Description automatically generated">
            <a:extLst>
              <a:ext uri="{FF2B5EF4-FFF2-40B4-BE49-F238E27FC236}">
                <a16:creationId xmlns:a16="http://schemas.microsoft.com/office/drawing/2014/main" id="{9B2888D2-83C1-497E-BC2F-C7E253358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4378325"/>
            <a:ext cx="28098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14" descr="A picture containing mammal, primate, outdoor, ape&#10;&#10;Description automatically generated">
            <a:extLst>
              <a:ext uri="{FF2B5EF4-FFF2-40B4-BE49-F238E27FC236}">
                <a16:creationId xmlns:a16="http://schemas.microsoft.com/office/drawing/2014/main" id="{34216CFF-6F15-4265-BECD-A778032FE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4278313"/>
            <a:ext cx="2897188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TextBox 1">
            <a:extLst>
              <a:ext uri="{FF2B5EF4-FFF2-40B4-BE49-F238E27FC236}">
                <a16:creationId xmlns:a16="http://schemas.microsoft.com/office/drawing/2014/main" id="{FAB5DB8A-B695-43CA-8068-E8AACA82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5932488"/>
            <a:ext cx="2292350" cy="8318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made for documentary</a:t>
            </a:r>
          </a:p>
        </p:txBody>
      </p:sp>
      <p:sp>
        <p:nvSpPr>
          <p:cNvPr id="73738" name="TextBox 2">
            <a:extLst>
              <a:ext uri="{FF2B5EF4-FFF2-40B4-BE49-F238E27FC236}">
                <a16:creationId xmlns:a16="http://schemas.microsoft.com/office/drawing/2014/main" id="{650BFC79-BCF8-4867-A5B6-31E6FFA9E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8038" y="4495800"/>
            <a:ext cx="106680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museum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3E1D-76D4-4794-8276-F8773530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371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Media hype confirms the paucity of fossil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6A9A-2DC2-4861-B684-EBC3DD928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11887200" cy="50292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The constant media hype that comes regularly with each new fragile &amp; fragmented bone proves how weak the evidence is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With a single discovery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 U.S. scientist revised our understanding of the lives of early hominids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(Time Magazine (Special Edition)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Great Scientists: The Geniuses &amp; Visionaries Who Transformed Our World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2018, p. 44.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6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0B590458-3F58-49A3-B073-2A43B1B21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1287463"/>
            <a:ext cx="3513137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8" descr="Text&#10;&#10;Description automatically generated">
            <a:extLst>
              <a:ext uri="{FF2B5EF4-FFF2-40B4-BE49-F238E27FC236}">
                <a16:creationId xmlns:a16="http://schemas.microsoft.com/office/drawing/2014/main" id="{E90C4E60-5968-4070-980A-714817CF7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266825"/>
            <a:ext cx="2449512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3">
            <a:extLst>
              <a:ext uri="{FF2B5EF4-FFF2-40B4-BE49-F238E27FC236}">
                <a16:creationId xmlns:a16="http://schemas.microsoft.com/office/drawing/2014/main" id="{238CD218-F8B3-40C4-89FB-BBA49FCD8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12039600" cy="121126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cannot trust the popular media for ‘hard’ scientific fact</a:t>
            </a:r>
          </a:p>
        </p:txBody>
      </p:sp>
      <p:pic>
        <p:nvPicPr>
          <p:cNvPr id="75781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89C2D25-87DD-4F27-9220-1C900D08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422400"/>
            <a:ext cx="20574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C5822C30-72E3-4E69-8F3D-DF630C237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4197350"/>
            <a:ext cx="383381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10" descr="Text&#10;&#10;Description automatically generated">
            <a:extLst>
              <a:ext uri="{FF2B5EF4-FFF2-40B4-BE49-F238E27FC236}">
                <a16:creationId xmlns:a16="http://schemas.microsoft.com/office/drawing/2014/main" id="{B606509C-4BE7-405A-BFC5-83B6E2F62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4060825"/>
            <a:ext cx="2122487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12" descr="A picture containing text, book, person&#10;&#10;Description automatically generated">
            <a:extLst>
              <a:ext uri="{FF2B5EF4-FFF2-40B4-BE49-F238E27FC236}">
                <a16:creationId xmlns:a16="http://schemas.microsoft.com/office/drawing/2014/main" id="{4838D89C-8DC9-417E-BA8D-43A329A3D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249363"/>
            <a:ext cx="29400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14" descr="A picture containing text, book, person&#10;&#10;Description automatically generated">
            <a:extLst>
              <a:ext uri="{FF2B5EF4-FFF2-40B4-BE49-F238E27FC236}">
                <a16:creationId xmlns:a16="http://schemas.microsoft.com/office/drawing/2014/main" id="{4C353A7C-4A1B-4187-8058-987C26B8C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3905250"/>
            <a:ext cx="22288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18" descr="Text&#10;&#10;Description automatically generated">
            <a:extLst>
              <a:ext uri="{FF2B5EF4-FFF2-40B4-BE49-F238E27FC236}">
                <a16:creationId xmlns:a16="http://schemas.microsoft.com/office/drawing/2014/main" id="{D5B90D37-B562-43AD-B290-570D01469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3395663"/>
            <a:ext cx="2230438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man evolution skulls">
            <a:extLst>
              <a:ext uri="{FF2B5EF4-FFF2-40B4-BE49-F238E27FC236}">
                <a16:creationId xmlns:a16="http://schemas.microsoft.com/office/drawing/2014/main" id="{B6DBCA34-1B27-4D1B-BE73-519CC2F71BA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8" y="9525"/>
            <a:ext cx="10915651" cy="6848475"/>
          </a:xfrm>
          <a:noFill/>
        </p:spPr>
      </p:pic>
      <p:sp>
        <p:nvSpPr>
          <p:cNvPr id="76803" name="Text Box 5">
            <a:extLst>
              <a:ext uri="{FF2B5EF4-FFF2-40B4-BE49-F238E27FC236}">
                <a16:creationId xmlns:a16="http://schemas.microsoft.com/office/drawing/2014/main" id="{9E8E5194-D741-4605-A37E-35F7358F1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5720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97286" name="Rectangle 6">
            <a:extLst>
              <a:ext uri="{FF2B5EF4-FFF2-40B4-BE49-F238E27FC236}">
                <a16:creationId xmlns:a16="http://schemas.microsoft.com/office/drawing/2014/main" id="{0DF9A293-A271-4A06-ADC0-F13A07EEA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938" y="5364163"/>
            <a:ext cx="1541462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76805" name="Oval 17">
            <a:extLst>
              <a:ext uri="{FF2B5EF4-FFF2-40B4-BE49-F238E27FC236}">
                <a16:creationId xmlns:a16="http://schemas.microsoft.com/office/drawing/2014/main" id="{443ABE9E-7FEC-4E5F-9EBB-C5442D9B5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76200"/>
            <a:ext cx="2770187" cy="457200"/>
          </a:xfrm>
          <a:prstGeom prst="ellips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76806" name="Content Placeholder 1">
            <a:extLst>
              <a:ext uri="{FF2B5EF4-FFF2-40B4-BE49-F238E27FC236}">
                <a16:creationId xmlns:a16="http://schemas.microsoft.com/office/drawing/2014/main" id="{29254C7D-FD13-482D-8744-8FE8D7F691E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0515600" y="152400"/>
            <a:ext cx="1676400" cy="6477000"/>
          </a:xfrm>
        </p:spPr>
        <p:txBody>
          <a:bodyPr/>
          <a:lstStyle/>
          <a:p>
            <a:r>
              <a:rPr lang="en-US" altLang="en-US" sz="24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why 60% of Americadon’t believe man evolved from some ape like ancestor</a:t>
            </a:r>
          </a:p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7BC253-D05B-49CE-9723-164B986B1B02}"/>
              </a:ext>
            </a:extLst>
          </p:cNvPr>
          <p:cNvSpPr/>
          <p:nvPr/>
        </p:nvSpPr>
        <p:spPr>
          <a:xfrm>
            <a:off x="1277938" y="1828800"/>
            <a:ext cx="1389062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C0D4A5-494F-41B9-B8CD-4E9218E92AC8}"/>
              </a:ext>
            </a:extLst>
          </p:cNvPr>
          <p:cNvSpPr/>
          <p:nvPr/>
        </p:nvSpPr>
        <p:spPr>
          <a:xfrm>
            <a:off x="3962400" y="1828800"/>
            <a:ext cx="1371600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3FCEDC-F482-4894-9ED2-A4AEE35F0166}"/>
              </a:ext>
            </a:extLst>
          </p:cNvPr>
          <p:cNvCxnSpPr/>
          <p:nvPr/>
        </p:nvCxnSpPr>
        <p:spPr>
          <a:xfrm>
            <a:off x="5486400" y="266700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97629A4-8462-4485-83CA-C376218D2359}"/>
              </a:ext>
            </a:extLst>
          </p:cNvPr>
          <p:cNvSpPr/>
          <p:nvPr/>
        </p:nvSpPr>
        <p:spPr>
          <a:xfrm>
            <a:off x="6705600" y="1828800"/>
            <a:ext cx="1371600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92E734-2040-422C-ABF5-8B6E5F4C634E}"/>
              </a:ext>
            </a:extLst>
          </p:cNvPr>
          <p:cNvSpPr/>
          <p:nvPr/>
        </p:nvSpPr>
        <p:spPr>
          <a:xfrm>
            <a:off x="8077200" y="1828800"/>
            <a:ext cx="1295400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AC5B57-271C-4CB3-806B-A2D539ACFEE4}"/>
              </a:ext>
            </a:extLst>
          </p:cNvPr>
          <p:cNvSpPr/>
          <p:nvPr/>
        </p:nvSpPr>
        <p:spPr>
          <a:xfrm>
            <a:off x="76200" y="4114800"/>
            <a:ext cx="1219200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035A44-31E1-4DDD-B814-789ED6C7BCFB}"/>
              </a:ext>
            </a:extLst>
          </p:cNvPr>
          <p:cNvSpPr/>
          <p:nvPr/>
        </p:nvSpPr>
        <p:spPr>
          <a:xfrm>
            <a:off x="3962400" y="4114800"/>
            <a:ext cx="1371600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0707DC-CA56-4D52-AB8B-C3E57ACE4DA4}"/>
              </a:ext>
            </a:extLst>
          </p:cNvPr>
          <p:cNvSpPr/>
          <p:nvPr/>
        </p:nvSpPr>
        <p:spPr>
          <a:xfrm>
            <a:off x="6705600" y="4114800"/>
            <a:ext cx="1371600" cy="8239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61395D-D0D6-46CA-B8E6-D1EF7A79B241}"/>
              </a:ext>
            </a:extLst>
          </p:cNvPr>
          <p:cNvCxnSpPr/>
          <p:nvPr/>
        </p:nvCxnSpPr>
        <p:spPr>
          <a:xfrm>
            <a:off x="1373188" y="4938713"/>
            <a:ext cx="11414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4AEAAA5-56BD-4976-8BB3-519899B16EE9}"/>
              </a:ext>
            </a:extLst>
          </p:cNvPr>
          <p:cNvSpPr/>
          <p:nvPr/>
        </p:nvSpPr>
        <p:spPr>
          <a:xfrm>
            <a:off x="9372600" y="4114800"/>
            <a:ext cx="1295400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1384</Words>
  <Application>Microsoft Office PowerPoint</Application>
  <PresentationFormat>Widescreen</PresentationFormat>
  <Paragraphs>69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微軟正黑體</vt:lpstr>
      <vt:lpstr>Algerian</vt:lpstr>
      <vt:lpstr>Arial</vt:lpstr>
      <vt:lpstr>Calibri</vt:lpstr>
      <vt:lpstr>Comic Sans MS</vt:lpstr>
      <vt:lpstr>Times New Roman</vt:lpstr>
      <vt:lpstr>Wingdings</vt:lpstr>
      <vt:lpstr>Default Design</vt:lpstr>
      <vt:lpstr>Beam</vt:lpstr>
      <vt:lpstr>3. Homo Floresiensis (Hobbit)</vt:lpstr>
      <vt:lpstr>3. Homo Floresiensis (Hobbit)</vt:lpstr>
      <vt:lpstr>3. References for Homo Floresiensis (Hobbit)</vt:lpstr>
      <vt:lpstr>6a.  Zinjanthropus boisei or Australopithecus boisei or Paranthropus boisei</vt:lpstr>
      <vt:lpstr>6a. He wanted to find a human ancestor, so he did!</vt:lpstr>
      <vt:lpstr>PowerPoint Presentation</vt:lpstr>
      <vt:lpstr>Media hype confirms the paucity of fossil evidence</vt:lpstr>
      <vt:lpstr>PowerPoint Presentation</vt:lpstr>
      <vt:lpstr>PowerPoint Presentation</vt:lpstr>
      <vt:lpstr>PowerPoint Presentation</vt:lpstr>
      <vt:lpstr>PowerPoint Presentation</vt:lpstr>
      <vt:lpstr>Research Exposing the reality of zero Empirical evidence for the evolution of Man</vt:lpstr>
      <vt:lpstr>Research Exposing the reality of zero Empirical evidence for the evolution of Man</vt:lpstr>
      <vt:lpstr>PowerPoint Presentation</vt:lpstr>
      <vt:lpstr>PowerPoint Presentation</vt:lpstr>
      <vt:lpstr>Public Schools are Indoctrinating           not Educating! 公立學校灌輸,而非教育學生</vt:lpstr>
      <vt:lpstr>Paleoanthropology (the study of ancient man)</vt:lpstr>
      <vt:lpstr>PowerPoint Presentation</vt:lpstr>
      <vt:lpstr>PowerPoint Presentation</vt:lpstr>
      <vt:lpstr>PowerPoint Presentation</vt:lpstr>
      <vt:lpstr>PowerPoint Presentation</vt:lpstr>
      <vt:lpstr>Darwin agreed you can’t trust the Mind of a Scientist if   it is a product of Evolution!</vt:lpstr>
      <vt:lpstr>PowerPoint Presentation</vt:lpstr>
      <vt:lpstr>‘Cave Men’ Fossils &amp; the Bible (Job 30:3-8)</vt:lpstr>
      <vt:lpstr>Most of the so called ‘missing links’ were found in caves!</vt:lpstr>
      <vt:lpstr>Homo erectus #2 (“upright man”) (Java Man)</vt:lpstr>
      <vt:lpstr>“homo” species found in caves but not ‘australopithecines’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Jeremiah Petzholt</dc:creator>
  <cp:lastModifiedBy>Jinchang Chen</cp:lastModifiedBy>
  <cp:revision>733</cp:revision>
  <dcterms:created xsi:type="dcterms:W3CDTF">2005-08-26T16:47:04Z</dcterms:created>
  <dcterms:modified xsi:type="dcterms:W3CDTF">2021-06-26T03:01:27Z</dcterms:modified>
</cp:coreProperties>
</file>