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437" r:id="rId3"/>
    <p:sldId id="439" r:id="rId4"/>
    <p:sldId id="493" r:id="rId5"/>
    <p:sldId id="499" r:id="rId6"/>
    <p:sldId id="446" r:id="rId7"/>
    <p:sldId id="495" r:id="rId8"/>
    <p:sldId id="455" r:id="rId9"/>
    <p:sldId id="445" r:id="rId10"/>
    <p:sldId id="447" r:id="rId11"/>
    <p:sldId id="464" r:id="rId12"/>
    <p:sldId id="465" r:id="rId13"/>
    <p:sldId id="470" r:id="rId14"/>
    <p:sldId id="472" r:id="rId15"/>
    <p:sldId id="471" r:id="rId16"/>
    <p:sldId id="469" r:id="rId17"/>
    <p:sldId id="468" r:id="rId18"/>
    <p:sldId id="476" r:id="rId19"/>
    <p:sldId id="498" r:id="rId20"/>
    <p:sldId id="478" r:id="rId21"/>
    <p:sldId id="479" r:id="rId22"/>
    <p:sldId id="481" r:id="rId23"/>
    <p:sldId id="477" r:id="rId24"/>
    <p:sldId id="485" r:id="rId25"/>
    <p:sldId id="484" r:id="rId26"/>
    <p:sldId id="487" r:id="rId27"/>
    <p:sldId id="432" r:id="rId28"/>
    <p:sldId id="480" r:id="rId29"/>
    <p:sldId id="807" r:id="rId30"/>
    <p:sldId id="500" r:id="rId31"/>
    <p:sldId id="417" r:id="rId32"/>
    <p:sldId id="810" r:id="rId33"/>
    <p:sldId id="454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99FFCC"/>
    <a:srgbClr val="FF99CC"/>
    <a:srgbClr val="FFCCFF"/>
    <a:srgbClr val="996600"/>
    <a:srgbClr val="FF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4" autoAdjust="0"/>
    <p:restoredTop sz="94660"/>
  </p:normalViewPr>
  <p:slideViewPr>
    <p:cSldViewPr>
      <p:cViewPr varScale="1">
        <p:scale>
          <a:sx n="62" d="100"/>
          <a:sy n="62" d="100"/>
        </p:scale>
        <p:origin x="38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f607d443-29db-4a24-b3b8-45e063a3a487" providerId="ADAL" clId="{12FBF98E-F8D6-4095-8684-F740DA93F82B}"/>
    <pc:docChg chg="delSld">
      <pc:chgData name="Jinchang Chen" userId="f607d443-29db-4a24-b3b8-45e063a3a487" providerId="ADAL" clId="{12FBF98E-F8D6-4095-8684-F740DA93F82B}" dt="2021-06-26T03:06:02.640" v="0" actId="2696"/>
      <pc:docMkLst>
        <pc:docMk/>
      </pc:docMkLst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321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13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14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15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23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24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29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30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34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36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40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44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49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50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51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53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56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57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58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59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60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62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90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91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92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494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506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684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808"/>
        </pc:sldMkLst>
      </pc:sldChg>
      <pc:sldChg chg="del">
        <pc:chgData name="Jinchang Chen" userId="f607d443-29db-4a24-b3b8-45e063a3a487" providerId="ADAL" clId="{12FBF98E-F8D6-4095-8684-F740DA93F82B}" dt="2021-06-26T03:06:02.640" v="0" actId="2696"/>
        <pc:sldMkLst>
          <pc:docMk/>
          <pc:sldMk cId="0" sldId="81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F9997-6D6E-4982-A4CB-980DF6109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7F0CA-9448-459C-872C-47B27A994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9E7C4-1F0F-45D4-B67B-ED182E2C4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34B9-60C3-41E1-A96B-42E65AAC3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6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16DD2D-1AAA-4A5F-9B21-8B414B281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BF47F-3725-458C-9ADC-6552335BA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E235FB-F7AE-4FE4-939E-FF628B6EF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595A-88DC-42BE-93D8-1C56E97CF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C7BEC-77B1-430C-9F6E-FDC292E00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AA597-7071-48BC-9200-F20FAF5A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BCD5A4-2E9E-4C47-803D-7B6335F34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4CB1-F649-4C45-BC5A-96F6D61F0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62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BC658-15DF-49EB-807B-1A83A82CC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D0B46-9418-455E-97C2-CAAA79096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EE4E69-E3A4-4154-8B72-E6B2D5ABD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3915-D8EF-4B60-84F2-12FCFF20B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81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D84075A-7CC1-45C6-B8FA-85BD2789B3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04F81-F6C6-450F-BF1E-8EF2B3E3DD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9F346D6-2B97-4AF9-B7C7-EB9F640BCB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8DC0E56-30BA-4051-B23C-ECA0F861FC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395B5D1-85A1-4B69-8135-73D04EAB7E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12 w 1722"/>
                <a:gd name="T1" fmla="*/ 33 h 66"/>
                <a:gd name="T2" fmla="*/ 1612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12 w 1722"/>
                <a:gd name="T9" fmla="*/ 33 h 66"/>
                <a:gd name="T10" fmla="*/ 1612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D2186BC-DA7E-4D23-9756-1F49AAD207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DC5878-EFD5-4ADF-A188-C9C1B473AB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20 w 975"/>
                <a:gd name="T1" fmla="*/ 48 h 101"/>
                <a:gd name="T2" fmla="*/ 92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20 w 975"/>
                <a:gd name="T9" fmla="*/ 48 h 101"/>
                <a:gd name="T10" fmla="*/ 92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AEEA61D-3FAB-4D17-8D70-7FE2524819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31 w 2141"/>
                <a:gd name="T7" fmla="*/ 0 h 198"/>
                <a:gd name="T8" fmla="*/ 20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317F047-1ABB-40B2-9B03-7ED98739E0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1578B44-2B02-41F5-A69A-86FD36317B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43 w 2517"/>
                <a:gd name="T1" fmla="*/ 276 h 276"/>
                <a:gd name="T2" fmla="*/ 2352 w 2517"/>
                <a:gd name="T3" fmla="*/ 204 h 276"/>
                <a:gd name="T4" fmla="*/ 2095 w 2517"/>
                <a:gd name="T5" fmla="*/ 0 h 276"/>
                <a:gd name="T6" fmla="*/ 0 w 2517"/>
                <a:gd name="T7" fmla="*/ 276 h 276"/>
                <a:gd name="T8" fmla="*/ 2043 w 2517"/>
                <a:gd name="T9" fmla="*/ 276 h 276"/>
                <a:gd name="T10" fmla="*/ 204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128C7B8-E89E-4966-9196-7A6A2C977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6155F4B-368B-4279-ACF5-9BBE78E098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7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74 w 729"/>
                <a:gd name="T7" fmla="*/ 240 h 240"/>
                <a:gd name="T8" fmla="*/ 67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B7B7AF7-7183-4FBE-9C41-41CE12B801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30F1940-04F5-4C7F-AAA2-D6CAED5A85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74 w 729"/>
                <a:gd name="T1" fmla="*/ 318 h 318"/>
                <a:gd name="T2" fmla="*/ 67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74 w 729"/>
                <a:gd name="T9" fmla="*/ 318 h 318"/>
                <a:gd name="T10" fmla="*/ 67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05156D0-D567-47FF-B3A4-34CAFCD344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58D56D7-8C46-4E9D-ACCF-94511C6653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9419C04-B9AE-44AB-B581-A35B6F7237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3056B12-7F89-45F1-932D-6571899FCD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C570545-92A8-44B7-9C42-30F1774545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DBF5D86-CBCF-4A73-A2E8-83D7DE7431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84AE855-6C80-472B-9BBF-548F782B67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436D49F-A96B-4968-A7D1-0E60DF4137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E27E463-B131-48E7-9842-77D456AFC9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1CC83A8-EC6E-4A3A-BD3B-AA3A9A6641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C18EE246-47F3-4977-B0EC-F44A9A9586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204AED1-04F3-4F6F-BB2F-7810EA9C5E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CE990B9-1D18-4B7B-977C-C8CD66ECC4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5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9A0E7AA-2FC9-4135-BC1E-D46D9AAC7E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DDB0547-B900-46CF-A0E1-0411E58902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32D487B-F36F-485D-A8B8-1D6CB14CF8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E4485CE-24B8-4B47-B9C5-6297CD0CB9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8DE5B96-5E63-4A3B-B20D-7C4EF11C9F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A5E4230-7B43-470D-B87E-510243734B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3D09B0F-F895-4F0F-A674-4613A0FE3A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56181B3-F7E6-4CF5-9327-26AFFA4BC9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9075B048-F7DE-4303-A53A-7838E5E50C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90D72C4D-36A1-449C-8A11-71D612E90D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AB385A41-3C0F-4955-8AD5-40BC9EEC93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07CE35C2-6809-4BF3-AA1E-7EB15485D6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8E871EBB-4030-4381-AD17-E780E4E33F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BDE7161D-8BBA-403C-9010-0F6C8CAFB28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598EA396-DAD9-4D6E-ABA1-DF45A8D10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B31BA431-ED37-4043-87BA-DA9970B72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5B72-E990-4AAA-ADD1-2217565E1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1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9DDCC8E-517A-4F55-B169-48BE771C5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E520603-0D73-495B-A237-58D611040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3D64BB5-D1F8-4F8C-9A9C-C3C766F4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E7646-D33C-49F3-BFBD-89D5B3F86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22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650F126-BD4B-4C7B-8B10-C9A9C41FE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CDFDB7A-9506-4051-A1DE-2031C3DFD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7EAB447-AC3C-4959-A91C-F96020069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B101-A96E-4797-8E36-B3E3CF796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5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BA692AE-0287-435B-9AD3-1EE3DE894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D1B8F0A-7E00-4353-8257-84F5BFEB9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203FF6D-3F3E-4B8D-9FBE-DCB198357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24A3-6534-4724-9A9C-5552ED01E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3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280C4AA7-0D6A-4B02-8C6B-38087B3D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37B561E8-C43C-4F80-AC82-D6C670412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9D4B0021-5379-4AD9-933D-857CFCC6B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DC87-D224-4376-9D36-90881A940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5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26F2EBF9-5361-42EF-BB7C-6789115C0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109A9A8-EB1C-4741-958E-707FAE647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1A7A33CA-27B6-4692-9B5F-9C6F4765B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4279-798C-4431-A85E-9BF67AE83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28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69CF2407-A3F7-49D4-98A4-2728B09D3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E0A00DE1-14EE-4677-A341-031816D8D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166BFFAF-52E7-450E-AEDF-3A9B1411C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C37C9-1F97-494B-9CED-AD61049FA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9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E34B04-8FA9-4AEB-8EB5-845667AD7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407AF-564F-421E-926C-A77AB6448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B668E-9F8D-457D-B8BC-2393FD5ED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8A4A-F363-4DB4-87B7-B7C12BB85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609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CA937EB-4650-4183-8BD1-1D3C8C4E1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1F8F206-FF1B-4B42-8326-B76178410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FDA56B3-B96D-4A11-9890-3B341C8A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E9601-5106-4650-92A9-50A60B50D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0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A025A6D-D467-4634-B498-0C5F166B5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8D9B32A-691E-448D-9E48-F0FE031E2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580BA4C-DD38-45C5-B6F8-FC4A44DE9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1BAB-6035-4E94-A379-7CBC596F9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41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1C40F74-555B-4E06-B1E6-1CAFD49DC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2FEC353-066F-41D7-9E42-3D005D04E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641B30B-4479-43F6-9932-19490157B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27F1-3BA5-495B-AF27-F91B87AA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074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99C6709-9AB9-4D26-94C8-B61796688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28E7C9B-228E-4566-BB74-CFC02BF8F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DA3374B-9A97-4202-B02A-40B4F1066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655A-6164-4733-ADAB-D4322E77C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1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9136329-8CAB-4D3B-997D-484E8BB3A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A6E7336-9A37-4999-92C1-7A0906118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6BFC55A-104F-4955-B458-FD4C63BC3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75C8-C460-426C-9D42-0F5E63799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31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5B72A-A4DD-4387-92DE-F6F3EE88E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5811F-809B-43E4-B7C1-204EBD2CE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6F4C36-8C5D-4387-988E-5B2F18B5E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19C2-5D69-488A-8FBE-55E993CE5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65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AEF8F-9601-46D6-8D73-F3D632FFB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9F116-E93A-4138-8952-EE9D3A955B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E71B6-5C97-437F-9136-520A0BE7F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3BF0E-F637-4385-AD8A-0F1CE7606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0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7C25064-A442-4EDB-B320-73105CCC3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D28552-DBD4-49C4-AADE-F9DFA460D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170828-248B-4606-91DD-7628DDEB9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AD1E-48EE-44C3-8F6C-0A4B72A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82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21B989-84C1-449B-B409-FA95CF242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12653B-2D44-4B41-A6ED-CB2E4880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253E69-37AD-4FA5-A548-B67F6B1AA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9E5F-7003-4B4D-85C8-35D0042AA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2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ECCD2C-2080-4571-8D8A-342779AC0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F4D5ED-0B61-45BE-A236-23EF5743F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5A1185-BE48-4BF0-96DD-901FAA653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62CD-514D-43C3-B9B6-DA28AB48B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0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4E3B1-948C-4433-B746-487FFB4D9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C00B5-93FF-4E7F-A831-6EE13686B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FB0C8-7770-4F34-B133-F7CA25082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E8D2-26CD-495A-A290-9885BDC5F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3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35D82-1AFB-481E-9661-8260A9C38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8CE207-36AD-4DCA-ACEB-8684A3639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1A005-F436-40D7-80AF-3D772BF71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8D21-D48E-465C-B800-11F425B15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2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634762-DF86-4326-BD98-90C8A1062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F83B14-2CD0-4E02-A008-0D7326A02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75BAAC-9B2B-4F45-8C21-93A9AC0FD5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B874B1-9606-486B-86AA-BAF6BFA14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0B47B3-75AF-46A2-A5BB-FF35DF6F9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8FFBC8B-3F2B-4128-9496-59620F433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  <p:sldLayoutId id="2147486317" r:id="rId2"/>
    <p:sldLayoutId id="2147486318" r:id="rId3"/>
    <p:sldLayoutId id="2147486319" r:id="rId4"/>
    <p:sldLayoutId id="2147486320" r:id="rId5"/>
    <p:sldLayoutId id="2147486321" r:id="rId6"/>
    <p:sldLayoutId id="2147486322" r:id="rId7"/>
    <p:sldLayoutId id="2147486323" r:id="rId8"/>
    <p:sldLayoutId id="2147486324" r:id="rId9"/>
    <p:sldLayoutId id="2147486325" r:id="rId10"/>
    <p:sldLayoutId id="2147486326" r:id="rId11"/>
    <p:sldLayoutId id="21474863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2335222-DD9F-440D-9FE2-793C8103FC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37D67895-AB50-4C38-ADCF-2CBBFEBEDB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F27418C6-C40F-43D7-AD95-37362E0D61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59D0BD30-6440-4946-A7B4-467A0BAEB6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8972A4F5-C361-4F82-AB71-5BBBD3DDA9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12 w 1722"/>
                <a:gd name="T1" fmla="*/ 33 h 66"/>
                <a:gd name="T2" fmla="*/ 1612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12 w 1722"/>
                <a:gd name="T9" fmla="*/ 33 h 66"/>
                <a:gd name="T10" fmla="*/ 1612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2B25C4B7-AAA8-4E75-9C85-0B2FA4FE68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5937621C-3354-473F-96C0-DFF52D1CCB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20 w 975"/>
                <a:gd name="T1" fmla="*/ 48 h 101"/>
                <a:gd name="T2" fmla="*/ 92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20 w 975"/>
                <a:gd name="T9" fmla="*/ 48 h 101"/>
                <a:gd name="T10" fmla="*/ 92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F57096F7-3AC3-46D2-B10E-95ED5E1741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31 w 2141"/>
                <a:gd name="T7" fmla="*/ 0 h 198"/>
                <a:gd name="T8" fmla="*/ 20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1303F2E5-7B8D-4F5D-8286-EFC2152519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40B7B21E-CFEC-41B4-ACC4-03A4CDFF52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43 w 2517"/>
                <a:gd name="T1" fmla="*/ 276 h 276"/>
                <a:gd name="T2" fmla="*/ 2352 w 2517"/>
                <a:gd name="T3" fmla="*/ 204 h 276"/>
                <a:gd name="T4" fmla="*/ 2095 w 2517"/>
                <a:gd name="T5" fmla="*/ 0 h 276"/>
                <a:gd name="T6" fmla="*/ 0 w 2517"/>
                <a:gd name="T7" fmla="*/ 276 h 276"/>
                <a:gd name="T8" fmla="*/ 2043 w 2517"/>
                <a:gd name="T9" fmla="*/ 276 h 276"/>
                <a:gd name="T10" fmla="*/ 204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726ACCCB-EAA3-4518-BCE4-E47E0930CB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7128A936-CCB7-412A-AA9C-3F2E397463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7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74 w 729"/>
                <a:gd name="T7" fmla="*/ 240 h 240"/>
                <a:gd name="T8" fmla="*/ 67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F0CABBEE-BAE6-4B18-8693-C832FC89FD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1B88DB1C-0456-453C-A5A3-7240E34412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74 w 729"/>
                <a:gd name="T1" fmla="*/ 318 h 318"/>
                <a:gd name="T2" fmla="*/ 67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74 w 729"/>
                <a:gd name="T9" fmla="*/ 318 h 318"/>
                <a:gd name="T10" fmla="*/ 67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452874AE-F572-4827-A815-931F450D40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248DA1F5-0AD1-43AC-9F74-308CACDAAE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DAAC6EA6-7A4B-438E-9E15-DE09C1C9F9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3CD4D045-004A-44B1-B902-18C774B6CD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758C9747-94BD-4F91-84A3-E4D56B4C1E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986BD037-D1A6-4708-804C-15C619CF2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681D86C6-FCCF-44A6-B3F5-91D6E814D5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BB57B1B9-7A74-44C5-A001-D27416C648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919F507E-0D54-485F-9F7D-9D86B5E577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5BB59734-8997-48F7-93F5-5C8EF4D470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4DD263D6-F795-4745-AF3B-E07C19D541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FE47ED61-8ED5-4E88-9461-F38D4FE9A0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B9784805-90A1-45BB-B51A-AB709DFB21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5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322914DF-B255-4998-BBAD-CDEA412026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73E09CC3-891D-40E7-8ECE-E92ED88334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0BAE0798-D98C-427B-B4D8-FD94A8C81F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43E3A4B0-95C0-4A06-AC40-AF598744AF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7D201F21-B75C-4270-9845-938DB98BFD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9DD628C4-A04D-4FDD-9B9C-253525A490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13DE84A8-F38E-4EA6-8F2B-50AAC94FD0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EC82932F-4C2E-43EC-BEC6-2F426AB69E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E53FD1A0-0C73-4888-9FD6-B11F11833A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7003B830-B753-441C-B6E8-6D9460026F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60DE4180-4828-44FF-B1E4-4B5E7C8955A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3C9E3B67-5D9C-4F21-AD37-04FFDE4DB0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F188D86B-3AE1-4AC6-B1FF-9DC27EDC30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4EB34E5A-8136-4E07-B307-544EA2796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C440FF42-242C-42EF-80CC-219AA934F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D0160BF7-E70C-4E28-8C9C-C79895EB45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E9E04526-ED67-4EC9-B045-2E9C4E101A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FEB289EC-B6A5-48EA-AA86-AF8A7B9B07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E1B562-F09A-45B5-8255-614C79991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9" r:id="rId1"/>
    <p:sldLayoutId id="2147486328" r:id="rId2"/>
    <p:sldLayoutId id="2147486329" r:id="rId3"/>
    <p:sldLayoutId id="2147486330" r:id="rId4"/>
    <p:sldLayoutId id="2147486331" r:id="rId5"/>
    <p:sldLayoutId id="2147486332" r:id="rId6"/>
    <p:sldLayoutId id="2147486333" r:id="rId7"/>
    <p:sldLayoutId id="2147486334" r:id="rId8"/>
    <p:sldLayoutId id="2147486335" r:id="rId9"/>
    <p:sldLayoutId id="2147486336" r:id="rId10"/>
    <p:sldLayoutId id="2147486337" r:id="rId11"/>
    <p:sldLayoutId id="21474863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genesisapologetics.com/ard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DA722F6-1BD4-4825-8797-7F7D1CC5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112963"/>
            <a:ext cx="26670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E385411F-8379-483B-AAF0-A4852C161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Nebraska man fiasco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 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Trust the Science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内布拉斯加人的慘敗！信靠科學？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8E91D52-C2F1-4D62-8606-6E89074E9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7529513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name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Hesperopithecus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haroldcookii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 of the land where the sun sets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(found 1922 by Harold Cook)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學名：猿猴哈羅德庫奇（日落地猿猴）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F. Osborn said it as a link between apes &amp; humans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altLang="en-US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1 tooth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F. Osborn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根據一顆牙齒說他是猿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猴與人類之間（一百萬年前）的鏈接。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482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49A5A3-C2CE-40DD-BC02-07E9BB53D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1439863"/>
            <a:ext cx="20732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Text&#10;&#10;Description automatically generated">
            <a:extLst>
              <a:ext uri="{FF2B5EF4-FFF2-40B4-BE49-F238E27FC236}">
                <a16:creationId xmlns:a16="http://schemas.microsoft.com/office/drawing/2014/main" id="{F5A2BE0B-6304-40B8-89E0-440E6A08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343400"/>
            <a:ext cx="14716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0063-5397-4215-85AF-F6D92760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9144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2.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Homo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erectus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(“</a:t>
            </a:r>
            <a:r>
              <a:rPr lang="en-US" altLang="en-US" sz="3200" b="1" i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upright 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”)</a:t>
            </a:r>
            <a:r>
              <a:rPr lang="en-US" alt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28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Java Man</a:t>
            </a:r>
            <a:r>
              <a:rPr lang="en-US" alt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)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直立人（爪哇人）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DEF07-552A-446B-84D7-F1E12987C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3488"/>
            <a:ext cx="11887200" cy="5548312"/>
          </a:xfrm>
        </p:spPr>
        <p:txBody>
          <a:bodyPr/>
          <a:lstStyle/>
          <a:p>
            <a:pPr>
              <a:defRPr/>
            </a:pPr>
            <a:r>
              <a:rPr lang="en-US" sz="28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baseline="300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found by Eugene Dubois in Java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(1891).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首度被 </a:t>
            </a:r>
            <a:r>
              <a:rPr 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Eugene Dubois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在爪哇找到（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1891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Evidence for human status: extensive culture of woodworking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sailing ships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Found from Africa to Australia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屬於人類的證據：廣汎的木工、藝術、帆船文化！從非洲到澳洲</a:t>
            </a:r>
            <a:endParaRPr lang="en-US" altLang="zh-CN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都找到。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Erectus is clearly human but displays evidence of pathologies</a:t>
            </a:r>
            <a:r>
              <a:rPr lang="en-US" sz="2800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直立人明顯是人類，但展現病態的證據。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John Sanford,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4, Homo erectus, pgs. 55-77) (Jerry Bergman, Peter Line,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the Claims About Human Evolution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2020, p. 217-277</a:t>
            </a: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endParaRPr lang="en-US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089FDB-4246-43D8-98A7-5D2EC4E3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378200"/>
            <a:ext cx="44132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D10121D-AA42-49C9-8C83-F7C8FB7B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41475"/>
            <a:ext cx="3392488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>
            <a:extLst>
              <a:ext uri="{FF2B5EF4-FFF2-40B4-BE49-F238E27FC236}">
                <a16:creationId xmlns:a16="http://schemas.microsoft.com/office/drawing/2014/main" id="{4D9B511E-4707-4C3C-AB88-9C1220E4B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Turkana Boy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u="sng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homo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ergaster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): </a:t>
            </a:r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most complete Erectus skeleton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圖爾卡納男孩（埃爾加斯特人）：最完整的直立骷髏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AEBB652E-4B36-472D-B5CA-B23F21E37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7239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Erectus anatomically human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identical to modern Kenyan bushman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直立人，從解剖學就是人類！與現代肯尼亞叢林人幾乎完全一樣！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Erectus bones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are skullcaps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broken bones or teeth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dated 1.9mya to 140,000 yrs. ago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三百個直立人的骨頭：多數為頭骨，以及一些破碎的骨頭或牙齒（年代被定為一百九十萬年到十四萬年前）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Box 1">
            <a:extLst>
              <a:ext uri="{FF2B5EF4-FFF2-40B4-BE49-F238E27FC236}">
                <a16:creationId xmlns:a16="http://schemas.microsoft.com/office/drawing/2014/main" id="{181B53C8-B5BD-44E4-A0D4-8B865E13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0" y="1828800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108 of 206 bones 1984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543-999C-4221-BF83-A5C7DA21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4.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Ardipithecus ramidus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or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Ardi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地猿人或 ‘阿爾迪人’</a:t>
            </a:r>
            <a:endParaRPr lang="en-US" altLang="en-US" sz="3200" b="1" dirty="0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D1081-B04B-47B5-8DF1-1184F379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077200" cy="5257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Found by Tim White in Ethiopia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1992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Not published till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Took so long to digitally produce the crushed skull &amp; hip. Back-bone missing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1992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年被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Tim White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在衣索匹亞發現，直到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2009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年才發表！花了很長時間以數字方式造出壓碎的頭骨與臀部，背骨缺失！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Well preserved hands &amp; feet match living ape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保存良好的手與脚與活著的猿猴一致。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6084" name="Picture 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9EF64678-33EE-4841-A696-EAEB8D96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447800"/>
            <a:ext cx="4057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F4F26-CD29-4BBF-B493-7A5B6C268262}"/>
              </a:ext>
            </a:extLst>
          </p:cNvPr>
          <p:cNvSpPr txBox="1"/>
          <p:nvPr/>
        </p:nvSpPr>
        <p:spPr>
          <a:xfrm>
            <a:off x="9372600" y="2398713"/>
            <a:ext cx="1457325" cy="10160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lower vertebrae  recovered!!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16E6AE-93C9-4AA6-8EAC-E70CA763D447}"/>
              </a:ext>
            </a:extLst>
          </p:cNvPr>
          <p:cNvSpPr/>
          <p:nvPr/>
        </p:nvSpPr>
        <p:spPr>
          <a:xfrm>
            <a:off x="8458200" y="5562600"/>
            <a:ext cx="12192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D2E1B-9501-46F2-9C58-10333CE82F71}"/>
              </a:ext>
            </a:extLst>
          </p:cNvPr>
          <p:cNvSpPr/>
          <p:nvPr/>
        </p:nvSpPr>
        <p:spPr>
          <a:xfrm>
            <a:off x="10668000" y="57912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15BFEE-149C-4946-BE5E-1C49EE3A4868}"/>
              </a:ext>
            </a:extLst>
          </p:cNvPr>
          <p:cNvSpPr/>
          <p:nvPr/>
        </p:nvSpPr>
        <p:spPr>
          <a:xfrm>
            <a:off x="9144000" y="4267200"/>
            <a:ext cx="182880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E1C94-F04A-463D-AA70-63D2EC87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"/>
            <a:ext cx="11887200" cy="6477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White boldly proclaimed he found the missing link between human &amp; ape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(1994)]. 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Other headlines said it was the discovery of the century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326:36-40, 2009]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White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大膽宣稱他找到了人與猿猴之間遺失的鏈接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【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自然雜志 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1994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】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。其他頭條說它是本世紀最重要的發現。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skull was crushed to 100 pieces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as was the hip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They had to be digitally reconstructed which involves uncertainty &amp; guesswork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頭骨壓碎成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片，臀部也是。它們必須用數位化重建，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具有不確定性與猜測！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So the artists’ renditions &amp; museum displays are a fabrication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因此藝術家的演繹和博物館的展示都是僞造品！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4DE38CA-DE7E-4322-B9C5-35C0FE5C3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Unbelievable amount of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DECEPTION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with Ardipithecus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阿爾迪人令人難以置信的欺騙數量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D946EEC-6CA2-46A0-8EB1-AF7A8556A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33513"/>
            <a:ext cx="4419600" cy="52720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living bonobo looks just like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Ardi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現存的倭黑猩猩看起來就像阿爾迪人。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article deceptively shows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Ardi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standing upright like man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科學文章欺騙式地展現阿爾迪人像人直立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813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A75E9F7-9CEF-4429-AA1D-BF4E483B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1433513"/>
            <a:ext cx="3978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 descr="A picture containing primate, mammal, ape, outdoor&#10;&#10;Description automatically generated">
            <a:extLst>
              <a:ext uri="{FF2B5EF4-FFF2-40B4-BE49-F238E27FC236}">
                <a16:creationId xmlns:a16="http://schemas.microsoft.com/office/drawing/2014/main" id="{284F29E9-7E36-4DE3-B4F7-F8EEF3C6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592263"/>
            <a:ext cx="1724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A close-up of a gorilla&#10;&#10;Description automatically generated with medium confidence">
            <a:extLst>
              <a:ext uri="{FF2B5EF4-FFF2-40B4-BE49-F238E27FC236}">
                <a16:creationId xmlns:a16="http://schemas.microsoft.com/office/drawing/2014/main" id="{D84A9437-6153-4434-AD89-02A2D8D5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581150"/>
            <a:ext cx="20415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D3A78D-FE49-4A48-9DE7-101700AD5C90}"/>
              </a:ext>
            </a:extLst>
          </p:cNvPr>
          <p:cNvSpPr/>
          <p:nvPr/>
        </p:nvSpPr>
        <p:spPr>
          <a:xfrm>
            <a:off x="4495800" y="6019800"/>
            <a:ext cx="3581400" cy="7540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CBC18C3-4AF1-4488-A2C2-F3CBE2E27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References for Ardipithecus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B202C43-345D-4B8C-9376-2BEF8B3B5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1371600"/>
            <a:ext cx="8966200" cy="43434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Online:</a:t>
            </a:r>
            <a:r>
              <a:rPr lang="en-US" altLang="en-US">
                <a:solidFill>
                  <a:schemeClr val="bg1"/>
                </a:solidFill>
              </a:rPr>
              <a:t>  </a:t>
            </a:r>
            <a:r>
              <a:rPr lang="en-US" altLang="en-US">
                <a:solidFill>
                  <a:schemeClr val="bg1"/>
                </a:solidFill>
                <a:hlinkClick r:id="rId2"/>
              </a:rPr>
              <a:t>https://genesisapologetics.com/ardi/</a:t>
            </a:r>
            <a:r>
              <a:rPr lang="en-US" altLang="en-US">
                <a:solidFill>
                  <a:schemeClr val="bg1"/>
                </a:solidFill>
              </a:rPr>
              <a:t>       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Christopher Rupe &amp; John Sanford, </a:t>
            </a:r>
            <a:r>
              <a:rPr lang="en-US" altLang="en-US" sz="2800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2019,   Chapt. 6, pgs. 97-112.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Peter Line,                                          </a:t>
            </a:r>
            <a:r>
              <a:rPr lang="en-US" altLang="en-US" sz="2800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                                        the Claims About Human                                          Evolution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2020, Chapt. 10                                                   Ardipithecus, pgs. 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137-149 </a:t>
            </a:r>
          </a:p>
        </p:txBody>
      </p:sp>
      <p:pic>
        <p:nvPicPr>
          <p:cNvPr id="49156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447E2834-0487-413E-B35C-8A4AA2CA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895600"/>
            <a:ext cx="7008812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E691-A35A-4627-8F25-C3082B3C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5.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Australopithecus afarensis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or 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Lucy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阿法種南方古猿或 ‘路西’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4E3E-ADB4-4197-A2AE-1C07FE042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305800" cy="5334000"/>
          </a:xfrm>
        </p:spPr>
        <p:txBody>
          <a:bodyPr/>
          <a:lstStyle/>
          <a:p>
            <a:pPr>
              <a:defRPr/>
            </a:pPr>
            <a:r>
              <a:rPr lang="en-US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Partial skeleton found 1974 by Donald </a:t>
            </a:r>
            <a:r>
              <a:rPr lang="en-US" u="sng" dirty="0" err="1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Johanson</a:t>
            </a:r>
            <a:r>
              <a:rPr lang="en-US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in Ethiopia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400 total bones found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部分骷髏在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1974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年被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Donald </a:t>
            </a:r>
            <a:r>
              <a:rPr lang="en-US" b="1" dirty="0" err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Johanson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在衣索匹亞發現，找到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400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個骨頭。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Jack stern &amp; Randall Susman research shows Lucy to be a typical ape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(The locomotor anatomy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Australopithecus afarensis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Journal of Physical Anthropology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60(3):279-317, p. 281-286, 312.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Jack stern &amp; Randall Susman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的研究指出，路西是典型的猿猴。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0180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6AF02B-B946-4E6B-BBAA-5D86A772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1025"/>
            <a:ext cx="375443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946C472-3AC9-4EC2-BB08-64CBD7BA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735513"/>
            <a:ext cx="31750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A picture containing brick, building material, stone&#10;&#10;Description automatically generated">
            <a:extLst>
              <a:ext uri="{FF2B5EF4-FFF2-40B4-BE49-F238E27FC236}">
                <a16:creationId xmlns:a16="http://schemas.microsoft.com/office/drawing/2014/main" id="{53C6C451-2DFE-4F73-8894-E4CADB45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163"/>
            <a:ext cx="2667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1D0B-FEAD-423A-B368-858DAFA0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9515475" cy="6553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There’s a continuous unresolved debate over 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lumping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all the bones into one afarensis species or 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splitting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them into 2 species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one human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one ape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對於將全部的骨頭‘結集’為一阿法物種，或將他               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們‘分割’為兩個物種：一個人、一個猿猴，尚在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持續，尚未解決的辯論中。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Textbooks &amp; media mislead the public with only one view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Johanson’s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that Lucy is the ape that stood up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He says the footprints are from afarensis instead of humans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教科書和媒體以只有一個觀點誤導大衆：即約翰森的         觀點，路西是直立的猿猴。他説足跡來自阿法而非人類！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TextBox 5">
            <a:extLst>
              <a:ext uri="{FF2B5EF4-FFF2-40B4-BE49-F238E27FC236}">
                <a16:creationId xmlns:a16="http://schemas.microsoft.com/office/drawing/2014/main" id="{203810F0-E1BC-4DD2-8CA5-96B817CF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600" y="3592513"/>
            <a:ext cx="2667000" cy="10160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Experts identified foot prints as human (3.6mya)</a:t>
            </a:r>
          </a:p>
        </p:txBody>
      </p:sp>
      <p:sp>
        <p:nvSpPr>
          <p:cNvPr id="51206" name="TextBox 6">
            <a:extLst>
              <a:ext uri="{FF2B5EF4-FFF2-40B4-BE49-F238E27FC236}">
                <a16:creationId xmlns:a16="http://schemas.microsoft.com/office/drawing/2014/main" id="{702207E5-543C-4827-81F6-2140155F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763" y="136525"/>
            <a:ext cx="2219325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Laetoli footprints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A close up of a monkey&#10;&#10;Description automatically generated with medium confidence">
            <a:extLst>
              <a:ext uri="{FF2B5EF4-FFF2-40B4-BE49-F238E27FC236}">
                <a16:creationId xmlns:a16="http://schemas.microsoft.com/office/drawing/2014/main" id="{8F250331-5ADF-4F24-ACA9-4BDC706A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1371600"/>
            <a:ext cx="2320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8" descr="A picture containing text, indoor, room, different&#10;&#10;Description automatically generated">
            <a:extLst>
              <a:ext uri="{FF2B5EF4-FFF2-40B4-BE49-F238E27FC236}">
                <a16:creationId xmlns:a16="http://schemas.microsoft.com/office/drawing/2014/main" id="{CEAD2E97-765B-4BB7-947A-7679FA73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8322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532880E-24EE-4507-A683-B55BE738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259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3">
            <a:extLst>
              <a:ext uri="{FF2B5EF4-FFF2-40B4-BE49-F238E27FC236}">
                <a16:creationId xmlns:a16="http://schemas.microsoft.com/office/drawing/2014/main" id="{E72A30B5-7A22-46C3-A079-7D5EDA0D2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5567363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Lucy is not a missing link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 路西不是遺失的鏈接。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06" name="Picture 3" descr="A picture containing text, primate, mammal, clipart&#10;&#10;Description automatically generated">
            <a:extLst>
              <a:ext uri="{FF2B5EF4-FFF2-40B4-BE49-F238E27FC236}">
                <a16:creationId xmlns:a16="http://schemas.microsoft.com/office/drawing/2014/main" id="{B8102580-7845-49C7-B78D-9A442A8D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6263"/>
            <a:ext cx="17891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3">
            <a:extLst>
              <a:ext uri="{FF2B5EF4-FFF2-40B4-BE49-F238E27FC236}">
                <a16:creationId xmlns:a16="http://schemas.microsoft.com/office/drawing/2014/main" id="{231DC680-4F0D-4511-9BBD-50EDD6DC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096000"/>
            <a:ext cx="2362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Took 40yrs. To find!</a:t>
            </a:r>
          </a:p>
        </p:txBody>
      </p:sp>
      <p:pic>
        <p:nvPicPr>
          <p:cNvPr id="51208" name="Picture 7" descr="A picture containing text, ax, tool, helmet&#10;&#10;Description automatically generated">
            <a:extLst>
              <a:ext uri="{FF2B5EF4-FFF2-40B4-BE49-F238E27FC236}">
                <a16:creationId xmlns:a16="http://schemas.microsoft.com/office/drawing/2014/main" id="{A57A9339-8329-4D80-96C5-E493186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629150"/>
            <a:ext cx="3952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3" descr="A person looking at a skull&#10;&#10;Description automatically generated with low confidence">
            <a:extLst>
              <a:ext uri="{FF2B5EF4-FFF2-40B4-BE49-F238E27FC236}">
                <a16:creationId xmlns:a16="http://schemas.microsoft.com/office/drawing/2014/main" id="{8045149A-F68E-4F17-920F-5B9F7C4E0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71600"/>
            <a:ext cx="2846387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4">
            <a:extLst>
              <a:ext uri="{FF2B5EF4-FFF2-40B4-BE49-F238E27FC236}">
                <a16:creationId xmlns:a16="http://schemas.microsoft.com/office/drawing/2014/main" id="{B5DBE3C2-A68B-4875-B083-70577F92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898775"/>
            <a:ext cx="2640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Johanson ethical problems</a:t>
            </a:r>
          </a:p>
        </p:txBody>
      </p:sp>
      <p:pic>
        <p:nvPicPr>
          <p:cNvPr id="52235" name="Picture 16" descr="A group of men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54C8C9D4-E077-4753-B74D-D5F43453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3163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Box 19">
            <a:extLst>
              <a:ext uri="{FF2B5EF4-FFF2-40B4-BE49-F238E27FC236}">
                <a16:creationId xmlns:a16="http://schemas.microsoft.com/office/drawing/2014/main" id="{C9F2DB42-3B05-44A7-B479-7373A9B0E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798888"/>
            <a:ext cx="2405063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too famous to give up</a:t>
            </a:r>
          </a:p>
        </p:txBody>
      </p:sp>
      <p:sp>
        <p:nvSpPr>
          <p:cNvPr id="52237" name="TextBox 1">
            <a:extLst>
              <a:ext uri="{FF2B5EF4-FFF2-40B4-BE49-F238E27FC236}">
                <a16:creationId xmlns:a16="http://schemas.microsoft.com/office/drawing/2014/main" id="{44CA33E0-666D-4330-9FAC-E1FB57FC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1447800"/>
            <a:ext cx="96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471C-65D7-4814-BED4-BC9AC914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6. 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Homo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habilis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handy 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能人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EBAC-DB76-4DE4-B5D1-8FD75216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001000" cy="5410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Found by Louis &amp; Mary Leakey in 1960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66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1960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年由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Louis &amp; Mary Leakey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發現。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Notice the pitifully few bones pitifully mangled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Announced in 1964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it threw the field of human evolution into a turmoil continuing till today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請注意極其稀少的、可憐地被破壞的骨頭  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1964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年被發表，引發人類進化領域   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極大的動蕩，直到今天！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3252" name="Picture 4" descr="A group of brown mushrooms&#10;&#10;Description automatically generated with medium confidence">
            <a:extLst>
              <a:ext uri="{FF2B5EF4-FFF2-40B4-BE49-F238E27FC236}">
                <a16:creationId xmlns:a16="http://schemas.microsoft.com/office/drawing/2014/main" id="{F9927B7F-AD13-4C2B-85D3-13FBC901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893888"/>
            <a:ext cx="35687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D70D1F-206C-463B-8ECC-9EBFBF792CBE}"/>
              </a:ext>
            </a:extLst>
          </p:cNvPr>
          <p:cNvSpPr txBox="1"/>
          <p:nvPr/>
        </p:nvSpPr>
        <p:spPr>
          <a:xfrm>
            <a:off x="8547100" y="1501775"/>
            <a:ext cx="3635375" cy="708025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made the “defining specimen” or “type specimen”</a:t>
            </a:r>
          </a:p>
        </p:txBody>
      </p:sp>
      <p:pic>
        <p:nvPicPr>
          <p:cNvPr id="53254" name="Picture 9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9B6EB3CE-5C53-4497-A76E-EDEA784C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67263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 porcupine walking on the ground&#10;&#10;Description automatically generated with low confidence">
            <a:extLst>
              <a:ext uri="{FF2B5EF4-FFF2-40B4-BE49-F238E27FC236}">
                <a16:creationId xmlns:a16="http://schemas.microsoft.com/office/drawing/2014/main" id="{2C70D4C2-1364-4C20-B35B-10F88A22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648200"/>
            <a:ext cx="28432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Text&#10;&#10;Description automatically generated">
            <a:extLst>
              <a:ext uri="{FF2B5EF4-FFF2-40B4-BE49-F238E27FC236}">
                <a16:creationId xmlns:a16="http://schemas.microsoft.com/office/drawing/2014/main" id="{037664B9-235A-491B-A2F3-9B60DE30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105025"/>
            <a:ext cx="61531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>
            <a:extLst>
              <a:ext uri="{FF2B5EF4-FFF2-40B4-BE49-F238E27FC236}">
                <a16:creationId xmlns:a16="http://schemas.microsoft.com/office/drawing/2014/main" id="{E0534631-0D2A-4FA2-9168-EBCED29AB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Just 1 of many major problems with paleoanthropology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古人類學衆多問題之一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10CA7C78-39B3-49FC-A6B9-19B5C0BF9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3276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1925 it was proved to be a tooth of an extinct Peccary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年它被證實為絕跡的野豬的牙齒。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5846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E9F5D78-4E50-43B4-B28D-52BE6927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538413"/>
            <a:ext cx="40798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91E7-88E2-4ACB-98D9-1034CC1F5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458200" cy="6553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Homo habilis is an all-embracing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u="sng" dirty="0">
                <a:solidFill>
                  <a:srgbClr val="CCFFFF"/>
                </a:solidFill>
                <a:latin typeface="Gloucester MT Extra Condensed" panose="02030808020601010101" pitchFamily="18" charset="0"/>
                <a:cs typeface="Times New Roman" pitchFamily="18" charset="0"/>
              </a:rPr>
              <a:t>wastebasket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species into which a whole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variety of fossils could be conveniently swept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.”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(Tattersall &amp; Schwartz,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Extinct Humans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2002, p. 111)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	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“能人是無所不包的物種‘垃圾桶’，在裏面各種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化石都可以方便地掃進去。”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 one knows if Habilis is a real species or just a collection of random bone fragments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無人知曉 ‘能人’ 是否是真實的物種，或只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是隨意收集的骨頭片段集合。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9A34591F-8A13-44C9-B615-A3682C4AA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838200"/>
            <a:ext cx="373697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81C4-5C0F-435F-A607-C78BCA73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2133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Habilis can be added to the growing list of falsely claimed 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ape-men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or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missing links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‘能人’可以加進還在成長的、錯誤地宣稱為‘猿猴人’或‘遺失鏈接’的清單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4E9F-7A25-412D-AEA9-1D5EE94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514600"/>
            <a:ext cx="11887200" cy="41910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John Sanford,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8, Homo habilis, p. 159-173 </a:t>
            </a: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Peter Line, Jeffrey Tomkins, &amp; Daniel Biddle,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the Claims About Human Evolution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2020, p. 169-214 [</a:t>
            </a:r>
            <a:r>
              <a:rPr lang="en-US" altLang="en-US" sz="2800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research refers to 344 references in the chapter on Homo Habilis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2" descr="A picture containing text, primate, mammal&#10;&#10;Description automatically generated">
            <a:extLst>
              <a:ext uri="{FF2B5EF4-FFF2-40B4-BE49-F238E27FC236}">
                <a16:creationId xmlns:a16="http://schemas.microsoft.com/office/drawing/2014/main" id="{9086AC49-6900-4A5E-8613-CB4F27A4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75150"/>
            <a:ext cx="23399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1C34B-A67F-41A5-8A00-ED8EEFCD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89038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7. 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Australopithecus </a:t>
            </a:r>
            <a:r>
              <a:rPr lang="en-US" altLang="en-US" sz="3200" b="1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sediba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南方古猿賽地巴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4CC7-1249-4D08-A270-A42030DC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7543800" cy="5181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Found by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Lee Berger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son Matthew in 2008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Dated at 2mya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被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Lee Berger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和兒子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Matthew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2008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年發現，年代被訂爲兩百萬年前。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National Geographic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(4.12.2013)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said it could dethrone Lucy as our most recent ancestor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國家地理雜志（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4.12.2013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）聲稱它能夠把路西拉下寶座，成爲我們最近的祖先。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6325" name="Picture 6" descr="A person sitting in a chair with a dog on his lap&#10;&#10;Description automatically generated with low confidence">
            <a:extLst>
              <a:ext uri="{FF2B5EF4-FFF2-40B4-BE49-F238E27FC236}">
                <a16:creationId xmlns:a16="http://schemas.microsoft.com/office/drawing/2014/main" id="{73A83E3D-C0C5-4D65-88CE-74374D00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446213"/>
            <a:ext cx="2587625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A picture containing hand&#10;&#10;Description automatically generated">
            <a:extLst>
              <a:ext uri="{FF2B5EF4-FFF2-40B4-BE49-F238E27FC236}">
                <a16:creationId xmlns:a16="http://schemas.microsoft.com/office/drawing/2014/main" id="{059CC096-65B5-4783-AA7F-B9A2159D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47825"/>
            <a:ext cx="16637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D8B9-81D8-4956-BCAB-1D94F00B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553200"/>
          </a:xfrm>
        </p:spPr>
        <p:txBody>
          <a:bodyPr/>
          <a:lstStyle/>
          <a:p>
            <a:pPr>
              <a:defRPr/>
            </a:pPr>
            <a:r>
              <a:rPr lang="en-US" sz="28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Some experts claim </a:t>
            </a:r>
            <a:r>
              <a:rPr lang="en-US" sz="2800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Sediba</a:t>
            </a:r>
            <a:r>
              <a:rPr lang="en-US" sz="28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is not a legitimate hominin ancestor but a combination of Australopithecus &amp; Homo bones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某些專家聲稱賽地巴不是合法的人類祖先，而是南方古猿與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人類骨頭的綜合。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Sediba</a:t>
            </a:r>
            <a:r>
              <a:rPr lang="en-US" sz="28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bones found in a pit with 1000’s of other bones from 18 species</a:t>
            </a:r>
            <a:r>
              <a:rPr lang="en-US" sz="28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	</a:t>
            </a:r>
            <a:r>
              <a:rPr lang="en-US" sz="28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So easy to unintentionally mix bones of different species</a:t>
            </a:r>
            <a:r>
              <a:rPr lang="en-US" sz="28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賽地巴骨頭在一個坑裏，與其他十八個物種的上千個骨頭一起發現，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很容易在無意中與不同物種的骨頭參雜在一起。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Especially when you are motivated to find an ‘in-between’ creature</a:t>
            </a:r>
            <a:r>
              <a:rPr lang="en-US" sz="28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66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特別當你有動機去發現物種之間的連鍵！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u="sng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Sediba</a:t>
            </a:r>
            <a:r>
              <a:rPr lang="en-US" sz="28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is not a missing link</a:t>
            </a:r>
            <a:r>
              <a:rPr lang="en-US" sz="28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(John Hawks, Discovery team leader)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賽地巴不是遺失的鏈接。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(Christopher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John Sanford,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 p. 175-197) 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0312-5AB6-4DB5-850E-74ADF522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8. 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Homo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naledi</a:t>
            </a:r>
            <a:r>
              <a:rPr lang="en-US" altLang="en-US" sz="32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納萊迪人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206D-410B-412B-B566-3AA2B353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6537325" cy="5334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Found 2013 in Gauteng S. Africa cave.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Lee Berger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came in to investigate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2013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年在南非的山洞發現，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	Lee Berger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前來偵察。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Announced the find as the root ancestor to the genus Homo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guessed to be 2-3 </a:t>
            </a:r>
            <a:r>
              <a:rPr lang="en-US" b="1" i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mya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宣稱這發現是人屬的根源祖先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他猜測兩百到三百萬年前。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8372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F91AA4-D525-4257-AF9F-F204B241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1371600"/>
            <a:ext cx="31480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D1D8A97-AF00-408B-8D7C-EB2C639C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447800"/>
            <a:ext cx="2327275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0" descr="A monkey look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DAD079CE-48C3-442B-8CA9-20C7FA51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731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B9FAF-459C-4022-B23D-B676DE10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1887200" cy="6629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Most of the bones were human in nature &amp; the ones that deviated could be explained as due to pathologies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多數骨頭本質上是屬人的，而變樣的骨頭可解釋為因病態而 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造成。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strongest evidence Naledi was fully human is the cultural evidence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cave was obviously used as a burial chamber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C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最强烈證實納萊迪人是人類，是文化的證據。山洞明顯地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被使用作埋葬室。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(Christopher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John Sanford,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 p. 199-232). </a:t>
            </a:r>
          </a:p>
          <a:p>
            <a:pPr>
              <a:defRPr/>
            </a:pPr>
            <a:endParaRPr lang="en-US" b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B9910A4-66D7-4E5A-9E44-0FFC9BEFD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Only a truckload of evidence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只有一卡車的證據！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F90C998-940F-4517-BCC7-41186AA30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118110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fit it all into the back of a pickup truck if you didn’t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how much you jumbled everything up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“你可以將它們全數裝入一個貨運卡車，如果你不在乎把它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們搞得亂七八糟。”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 Tattersall</a:t>
            </a:r>
            <a:r>
              <a:rPr lang="en-US" altLang="en-US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he produced the most authoritative &amp; comprehensive documentation of the fossil record up to 2004)</a:t>
            </a:r>
            <a:r>
              <a:rPr lang="en-US" altLang="en-US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(Bill Bryson, A Short History of Nearly Everything, 2004, p.440)</a:t>
            </a:r>
          </a:p>
        </p:txBody>
      </p:sp>
      <p:pic>
        <p:nvPicPr>
          <p:cNvPr id="60420" name="Picture 2" descr="A white pickup truck&#10;&#10;Description automatically generated">
            <a:extLst>
              <a:ext uri="{FF2B5EF4-FFF2-40B4-BE49-F238E27FC236}">
                <a16:creationId xmlns:a16="http://schemas.microsoft.com/office/drawing/2014/main" id="{7F56F62C-6217-434C-9E51-A1CDC6A8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21200"/>
            <a:ext cx="3692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3B311EB-E315-47BD-A9F5-33EE874A9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Paleoanthropologists admit the scarcity of the evidence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古人類學者承認證據極其稀少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569480A-64FB-4DA8-AA85-37BBC8074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11887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genus homo has only a few fragmentary fossils older than 2million years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我們的人屬類只有少許比兩百萬年老的片段化石。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only a handful of specimens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put them into a small shoe box and still have room for a good pair of shoes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(William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Kimbel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quoted in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Fischman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Geographic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Aug. 2011)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“只有少許的標本，你可以將他們放入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一個小鞋盒，還有空間放入一雙鞋。”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0420" name="Picture 2" descr="A clock on a box&#10;&#10;Description automatically generated with low confidence">
            <a:extLst>
              <a:ext uri="{FF2B5EF4-FFF2-40B4-BE49-F238E27FC236}">
                <a16:creationId xmlns:a16="http://schemas.microsoft.com/office/drawing/2014/main" id="{ECD75C1F-6CA6-42CF-BF06-BABDA270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49763"/>
            <a:ext cx="25146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1497B969-7AF6-40D1-864B-FABE27BB0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5888"/>
            <a:ext cx="5867400" cy="65897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(Richard Klein, “The Dawn of Human culture,” 2002, p. 78)</a:t>
            </a: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all the question marks 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theory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b="1" i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won’t they admit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看看他們理論中所有的問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號！他們有多少不願承認？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all the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ends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.’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sure missing links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留意所有的‘死胡同’，沒有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確定的遺失鏈接。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2467" name="Picture 2" descr="Diagram&#10;&#10;Description automatically generated">
            <a:extLst>
              <a:ext uri="{FF2B5EF4-FFF2-40B4-BE49-F238E27FC236}">
                <a16:creationId xmlns:a16="http://schemas.microsoft.com/office/drawing/2014/main" id="{42F1CB5C-E781-4915-B95D-D06E0652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92075"/>
            <a:ext cx="6169025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988D76D-58F0-4337-A626-306BC460C393}"/>
              </a:ext>
            </a:extLst>
          </p:cNvPr>
          <p:cNvSpPr/>
          <p:nvPr/>
        </p:nvSpPr>
        <p:spPr>
          <a:xfrm>
            <a:off x="8305800" y="2743200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DBEDD2-10A6-4A50-87D1-7A5FD5F37E62}"/>
              </a:ext>
            </a:extLst>
          </p:cNvPr>
          <p:cNvSpPr/>
          <p:nvPr/>
        </p:nvSpPr>
        <p:spPr>
          <a:xfrm>
            <a:off x="8991600" y="3338513"/>
            <a:ext cx="381000" cy="2428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C1045A-30E9-4E47-A8A3-0CCF3F50D2C7}"/>
              </a:ext>
            </a:extLst>
          </p:cNvPr>
          <p:cNvSpPr/>
          <p:nvPr/>
        </p:nvSpPr>
        <p:spPr>
          <a:xfrm>
            <a:off x="8610600" y="3810000"/>
            <a:ext cx="2286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E6B43E-9ECC-4111-8F6A-316CA6365C75}"/>
              </a:ext>
            </a:extLst>
          </p:cNvPr>
          <p:cNvSpPr/>
          <p:nvPr/>
        </p:nvSpPr>
        <p:spPr>
          <a:xfrm>
            <a:off x="7391400" y="4648200"/>
            <a:ext cx="2286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2A31E3-25D3-4EE6-9128-DA0A9A77F7E5}"/>
              </a:ext>
            </a:extLst>
          </p:cNvPr>
          <p:cNvSpPr/>
          <p:nvPr/>
        </p:nvSpPr>
        <p:spPr>
          <a:xfrm>
            <a:off x="8890000" y="4832350"/>
            <a:ext cx="381000" cy="241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6FE14C-BD44-46B3-B232-2ACD8799664E}"/>
              </a:ext>
            </a:extLst>
          </p:cNvPr>
          <p:cNvSpPr/>
          <p:nvPr/>
        </p:nvSpPr>
        <p:spPr>
          <a:xfrm>
            <a:off x="8229600" y="4899025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D9EA5B-C9D2-4B6E-9038-C52A594CB64D}"/>
              </a:ext>
            </a:extLst>
          </p:cNvPr>
          <p:cNvSpPr/>
          <p:nvPr/>
        </p:nvSpPr>
        <p:spPr>
          <a:xfrm>
            <a:off x="8458200" y="5848350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6B9D6E-7A2C-49B6-AE2C-3601CA714E46}"/>
              </a:ext>
            </a:extLst>
          </p:cNvPr>
          <p:cNvSpPr/>
          <p:nvPr/>
        </p:nvSpPr>
        <p:spPr>
          <a:xfrm>
            <a:off x="6629400" y="3259138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4101A4-8487-4731-86AD-56CA66AC8297}"/>
              </a:ext>
            </a:extLst>
          </p:cNvPr>
          <p:cNvSpPr/>
          <p:nvPr/>
        </p:nvSpPr>
        <p:spPr>
          <a:xfrm>
            <a:off x="457200" y="1600200"/>
            <a:ext cx="496888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158E6-6C72-4A58-8467-3FD36A994202}"/>
              </a:ext>
            </a:extLst>
          </p:cNvPr>
          <p:cNvCxnSpPr/>
          <p:nvPr/>
        </p:nvCxnSpPr>
        <p:spPr>
          <a:xfrm>
            <a:off x="6477000" y="2667000"/>
            <a:ext cx="381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FE9E29-51B3-4F72-B0EF-953F6BF6CB2F}"/>
              </a:ext>
            </a:extLst>
          </p:cNvPr>
          <p:cNvCxnSpPr/>
          <p:nvPr/>
        </p:nvCxnSpPr>
        <p:spPr>
          <a:xfrm>
            <a:off x="7620000" y="2743200"/>
            <a:ext cx="152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CAF20E-08A7-4BD3-8987-B7E97C0E8A4B}"/>
              </a:ext>
            </a:extLst>
          </p:cNvPr>
          <p:cNvCxnSpPr/>
          <p:nvPr/>
        </p:nvCxnSpPr>
        <p:spPr>
          <a:xfrm>
            <a:off x="9677400" y="2667000"/>
            <a:ext cx="1905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D48F0CDB-CFF9-4688-BFE2-50ED86C1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5888"/>
            <a:ext cx="2590800" cy="65897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all the gaps that can’t be connected</a:t>
            </a:r>
            <a:r>
              <a:rPr lang="en-US" altLang="en-US" sz="28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看看所有無法連在一起的間隔。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let such nonsense effect your faith in God</a:t>
            </a:r>
            <a:r>
              <a:rPr lang="en-US" alt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爲何讓此種瞎扯影響你對上帝的信仰？</a:t>
            </a:r>
            <a:r>
              <a:rPr lang="en-US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349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B8498B9-42FB-4795-9888-A671AF143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5888"/>
            <a:ext cx="9296400" cy="664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D0E300A0-76B5-4C5C-9335-3429623AB56F}"/>
              </a:ext>
            </a:extLst>
          </p:cNvPr>
          <p:cNvSpPr/>
          <p:nvPr/>
        </p:nvSpPr>
        <p:spPr>
          <a:xfrm>
            <a:off x="4572000" y="1751013"/>
            <a:ext cx="381000" cy="381000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21EA112C-DD94-4EEF-A547-1F95EF999FAB}"/>
              </a:ext>
            </a:extLst>
          </p:cNvPr>
          <p:cNvSpPr/>
          <p:nvPr/>
        </p:nvSpPr>
        <p:spPr>
          <a:xfrm>
            <a:off x="5638800" y="1296988"/>
            <a:ext cx="381000" cy="379412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7E394B6D-7D36-41B0-A99D-A8D712DF8D70}"/>
              </a:ext>
            </a:extLst>
          </p:cNvPr>
          <p:cNvSpPr/>
          <p:nvPr/>
        </p:nvSpPr>
        <p:spPr>
          <a:xfrm>
            <a:off x="6705600" y="609600"/>
            <a:ext cx="304800" cy="304800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E556254D-891C-46EC-986B-60E159651C14}"/>
              </a:ext>
            </a:extLst>
          </p:cNvPr>
          <p:cNvSpPr/>
          <p:nvPr/>
        </p:nvSpPr>
        <p:spPr>
          <a:xfrm>
            <a:off x="6477000" y="2438400"/>
            <a:ext cx="304800" cy="304800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237AFA9E-44B0-4454-85AA-6759E0DE4E9C}"/>
              </a:ext>
            </a:extLst>
          </p:cNvPr>
          <p:cNvSpPr/>
          <p:nvPr/>
        </p:nvSpPr>
        <p:spPr>
          <a:xfrm>
            <a:off x="8686800" y="838200"/>
            <a:ext cx="304800" cy="304800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2034A7A9-9AD7-4DF8-AC5F-99390680B32D}"/>
              </a:ext>
            </a:extLst>
          </p:cNvPr>
          <p:cNvSpPr/>
          <p:nvPr/>
        </p:nvSpPr>
        <p:spPr>
          <a:xfrm>
            <a:off x="7848600" y="1800225"/>
            <a:ext cx="304800" cy="257175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50720254-5C86-4B6C-88A1-7C53FFEA326B}"/>
              </a:ext>
            </a:extLst>
          </p:cNvPr>
          <p:cNvSpPr/>
          <p:nvPr/>
        </p:nvSpPr>
        <p:spPr>
          <a:xfrm>
            <a:off x="9067800" y="2132013"/>
            <a:ext cx="228600" cy="230187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A483F172-3B73-4B62-B847-0059DCF0B193}"/>
              </a:ext>
            </a:extLst>
          </p:cNvPr>
          <p:cNvSpPr/>
          <p:nvPr/>
        </p:nvSpPr>
        <p:spPr>
          <a:xfrm>
            <a:off x="9182100" y="2895600"/>
            <a:ext cx="228600" cy="230188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AFF6AAFC-E868-4265-80F5-C211891AB8FC}"/>
              </a:ext>
            </a:extLst>
          </p:cNvPr>
          <p:cNvSpPr/>
          <p:nvPr/>
        </p:nvSpPr>
        <p:spPr>
          <a:xfrm>
            <a:off x="5067300" y="2514600"/>
            <a:ext cx="304800" cy="304800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20449B77-7C72-4AE3-9C9F-7160823209A1}"/>
              </a:ext>
            </a:extLst>
          </p:cNvPr>
          <p:cNvSpPr/>
          <p:nvPr/>
        </p:nvSpPr>
        <p:spPr>
          <a:xfrm>
            <a:off x="8153400" y="3589338"/>
            <a:ext cx="304800" cy="304800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5A0FAAA5-EC99-4202-8758-6218A012E237}"/>
              </a:ext>
            </a:extLst>
          </p:cNvPr>
          <p:cNvSpPr/>
          <p:nvPr/>
        </p:nvSpPr>
        <p:spPr>
          <a:xfrm>
            <a:off x="8291513" y="4267200"/>
            <a:ext cx="304800" cy="304800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9996CDDB-BE9A-4342-96CE-27F91F745FB0}"/>
              </a:ext>
            </a:extLst>
          </p:cNvPr>
          <p:cNvSpPr/>
          <p:nvPr/>
        </p:nvSpPr>
        <p:spPr>
          <a:xfrm>
            <a:off x="9601200" y="3589338"/>
            <a:ext cx="304800" cy="304800"/>
          </a:xfrm>
          <a:prstGeom prst="noSmoking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3504" name="TextBox 1">
            <a:extLst>
              <a:ext uri="{FF2B5EF4-FFF2-40B4-BE49-F238E27FC236}">
                <a16:creationId xmlns:a16="http://schemas.microsoft.com/office/drawing/2014/main" id="{C1386BA1-4EA7-45E7-8748-9C0B5FA8E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48388"/>
            <a:ext cx="9144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FB3C9B-263A-46D9-8EBC-497AC0BDE8A7}"/>
              </a:ext>
            </a:extLst>
          </p:cNvPr>
          <p:cNvSpPr/>
          <p:nvPr/>
        </p:nvSpPr>
        <p:spPr>
          <a:xfrm>
            <a:off x="2743200" y="115888"/>
            <a:ext cx="4267200" cy="11811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59710D8-2145-4418-9DB6-13A07B368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371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Paleontologists go where Dentists fear to tread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古人類學者去到牙醫不敢踏足的地方！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591453E-0956-46B8-870D-B49554648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4247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1927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tooth was all Davidson Black needed to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genus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Sinanthorpus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pekinensis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Peking man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1927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Davidson Black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只需要一顆牙齒就‘想像出’ 一個新的種類：北京人。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(Jerry Bergman, Peter Line,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the Claims About Human Evolution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2020, p. 18)</a:t>
            </a:r>
          </a:p>
          <a:p>
            <a:pPr eaLnBrk="1" hangingPunct="1">
              <a:defRPr/>
            </a:pPr>
            <a:endParaRPr lang="en-US" altLang="en-US" b="1" i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 descr="A stone statue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1BF8DEA5-C773-448D-AF0C-B9851FD7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1600200"/>
            <a:ext cx="4443412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 picture containing primate, mammal&#10;&#10;Description automatically generated">
            <a:extLst>
              <a:ext uri="{FF2B5EF4-FFF2-40B4-BE49-F238E27FC236}">
                <a16:creationId xmlns:a16="http://schemas.microsoft.com/office/drawing/2014/main" id="{F35AB155-0E9E-4DC4-B3F6-7A58ED4E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991100"/>
            <a:ext cx="3886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2BAA5D8-097A-4811-87A3-462138913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Evolutionists themselves acknowledge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…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進化論者自己承認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E16CCBB-E829-430B-A49C-61B965EF3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11887200" cy="5334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Darwin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fossil record should be rife with examples of transitional forms leading from the less to the more evolved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pPr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根據達爾文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化石記錄應有非常多的過度例子，從較低到更進化的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。”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there are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gaps in the fossil record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evidence of transformation intermediates between documented fossil species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Jeffrey H. Schwartz,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Origins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1999, p. 89</a:t>
            </a:r>
          </a:p>
          <a:p>
            <a:pPr eaLnBrk="1" hangingPunct="1">
              <a:buFontTx/>
              <a:buNone/>
            </a:pP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但“在化石記錄中只有間隔，沒有文字記錄中過度的化石物種證據。”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E4EB-39D7-4948-9166-3988D00D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So the Revelation of God is True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所以，上帝的啓示才是真的！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4BB1B-AAF9-4E20-BF67-31894BFC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11887200" cy="3886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 1:27)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created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in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image of God created he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him; male &amp; female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he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them.”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27 -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神就照著自己的形像造人，乃是照著他的形像造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男造女。 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vain imaginations of man are false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(Rom. 1:21, 25)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而人“虛妄的想像是錯謬的！”（羅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4F3D121-5720-4288-A6B8-52E63BC36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What a difference the Truth will make in your Life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真理造成你人生的差異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4DF4B33-021F-4274-9B6B-93DA1A00F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219200"/>
            <a:ext cx="11811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</a:rPr>
              <a:t>1.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Knowing you are Created is foundational to believing there is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>
                <a:latin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latin typeface="Times New Roman" panose="02020603050405020304" pitchFamily="18" charset="0"/>
              </a:rPr>
              <a:t>Plan</a:t>
            </a:r>
            <a:r>
              <a:rPr lang="en-US" altLang="en-US" b="1" dirty="0">
                <a:latin typeface="Times New Roman" panose="02020603050405020304" pitchFamily="18" charset="0"/>
              </a:rPr>
              <a:t> (</a:t>
            </a:r>
            <a:r>
              <a:rPr lang="en-US" altLang="en-US" b="1" u="sng" dirty="0">
                <a:latin typeface="Times New Roman" panose="02020603050405020304" pitchFamily="18" charset="0"/>
              </a:rPr>
              <a:t>Design</a:t>
            </a:r>
            <a:r>
              <a:rPr lang="en-US" altLang="en-US" b="1" dirty="0">
                <a:latin typeface="Times New Roman" panose="02020603050405020304" pitchFamily="18" charset="0"/>
              </a:rPr>
              <a:t>) for your life.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認識你是被造的，是相信你的人生有計劃（設計）的基礎。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</a:rPr>
              <a:t>2.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Knowing you are Created is foundational to believing there is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>
                <a:latin typeface="Times New Roman" panose="02020603050405020304" pitchFamily="18" charset="0"/>
              </a:rPr>
              <a:t>a </a:t>
            </a:r>
            <a:r>
              <a:rPr lang="en-US" altLang="en-US" b="1" u="sng" dirty="0">
                <a:latin typeface="Times New Roman" panose="02020603050405020304" pitchFamily="18" charset="0"/>
              </a:rPr>
              <a:t>Purpose for your life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認識你是被造的，是相信你的人生有目的的基礎。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en-US" altLang="zh-CN" b="1" u="sng" dirty="0">
                <a:solidFill>
                  <a:srgbClr val="99FF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Creator brings us into a relationship with Himself</a:t>
            </a:r>
            <a:r>
              <a:rPr lang="en-US" altLang="zh-CN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!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	(</a:t>
            </a:r>
            <a:r>
              <a:rPr lang="en-US" altLang="zh-CN" b="1" i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We are both physical &amp; spiritual Beings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造物主帶領我們與祂自己建立關係！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（我們是同具物質與靈性的人類）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2" eaLnBrk="1" hangingPunct="1">
              <a:defRPr/>
            </a:pPr>
            <a:endParaRPr lang="en-US" altLang="en-US" sz="2800" b="1" i="1" dirty="0">
              <a:solidFill>
                <a:srgbClr val="CC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6E80FBA-B4CC-4311-9649-3207B16B1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Teeth still drive the desire for fame &amp; funding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(1996)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牙齒仍然激發成名與資金的欲望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8A0D392-B635-4513-8130-08D924F3C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" y="1371600"/>
            <a:ext cx="7594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Australopithecus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bahrelghazali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Teeth found 1995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1996 named a new species by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Brunet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 南方古猿，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1995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年發現牙齒，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1996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 Brunet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給他一個新的物種名稱。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many know so much about so little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will you let fossil teeth take a bite out of your faith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許多人對如此稀少的證據卻知道許多！你意欲讓化石牙齒咬你的信仰一口多久呢？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892" name="Picture 2" descr="A picture containing text, mammal, primate&#10;&#10;Description automatically generated">
            <a:extLst>
              <a:ext uri="{FF2B5EF4-FFF2-40B4-BE49-F238E27FC236}">
                <a16:creationId xmlns:a16="http://schemas.microsoft.com/office/drawing/2014/main" id="{08E969F3-0480-4197-B820-A7AAF85C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606550"/>
            <a:ext cx="452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A picture containing mammal, primate&#10;&#10;Description automatically generated">
            <a:extLst>
              <a:ext uri="{FF2B5EF4-FFF2-40B4-BE49-F238E27FC236}">
                <a16:creationId xmlns:a16="http://schemas.microsoft.com/office/drawing/2014/main" id="{10A3A8D3-D3DF-4C93-9AC2-5267D3C7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79850"/>
            <a:ext cx="269557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A46E598D-C20D-4BAB-82B8-3548650B1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11887200" cy="495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CCFFFF"/>
                </a:solidFill>
                <a:latin typeface="Algerian" panose="04020705040A02060702" pitchFamily="82" charset="0"/>
              </a:rPr>
              <a:t>The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</a:rPr>
              <a:t>8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</a:rPr>
              <a:t> </a:t>
            </a:r>
            <a:r>
              <a:rPr lang="en-US" altLang="en-US" u="sng" dirty="0">
                <a:solidFill>
                  <a:srgbClr val="CCFFFF"/>
                </a:solidFill>
                <a:latin typeface="Algerian" panose="04020705040A02060702" pitchFamily="82" charset="0"/>
              </a:rPr>
              <a:t>best candidates for missing links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</a:rPr>
              <a:t>             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are all highly controversial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;                           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hotly debated by scientists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&amp;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</a:rPr>
              <a:t>                                  </a:t>
            </a:r>
            <a:r>
              <a:rPr lang="en-US" altLang="en-US" u="sng" dirty="0">
                <a:solidFill>
                  <a:srgbClr val="CCFFFF"/>
                </a:solidFill>
                <a:latin typeface="Algerian" panose="04020705040A02060702" pitchFamily="82" charset="0"/>
              </a:rPr>
              <a:t>ultimately prove to be nothing more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</a:rPr>
              <a:t>                                   </a:t>
            </a:r>
            <a:r>
              <a:rPr lang="en-US" altLang="en-US" u="sng" dirty="0">
                <a:solidFill>
                  <a:srgbClr val="CCFFFF"/>
                </a:solidFill>
                <a:latin typeface="Algerian" panose="04020705040A02060702" pitchFamily="82" charset="0"/>
              </a:rPr>
              <a:t>than the imagination of paleontologists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最佳的八個遺失連鍵候選人都受高度爭議；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科學家們熱切議論，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至終證明只是古人類學家的想像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F1590CFD-1FFF-4C45-B82B-4D9844FEE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37973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Australopithecus is more ape like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南方古猿更像猿猴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are  more like humans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‘人屬’骨更像人類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1million year overlap</a:t>
            </a:r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其中相隔一百萬年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9939" name="Picture 2" descr="Timeline&#10;&#10;Description automatically generated">
            <a:extLst>
              <a:ext uri="{FF2B5EF4-FFF2-40B4-BE49-F238E27FC236}">
                <a16:creationId xmlns:a16="http://schemas.microsoft.com/office/drawing/2014/main" id="{338A21DA-46BA-4310-A6F7-BDA5E9AB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2875"/>
            <a:ext cx="81534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A group of people running&#10;&#10;Description automatically generated with medium confidence">
            <a:extLst>
              <a:ext uri="{FF2B5EF4-FFF2-40B4-BE49-F238E27FC236}">
                <a16:creationId xmlns:a16="http://schemas.microsoft.com/office/drawing/2014/main" id="{74EE68C5-E3EF-4598-8DA1-CD264F30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60875"/>
            <a:ext cx="5791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5BAF65A-2D2F-45D9-9225-7EA854F822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5838" y="630238"/>
            <a:ext cx="3249612" cy="2347912"/>
          </a:xfrm>
          <a:prstGeom prst="bentConnector3">
            <a:avLst>
              <a:gd name="adj1" fmla="val 65954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5D1778-D0B5-4CF2-9B0A-2031851E833A}"/>
              </a:ext>
            </a:extLst>
          </p:cNvPr>
          <p:cNvCxnSpPr/>
          <p:nvPr/>
        </p:nvCxnSpPr>
        <p:spPr>
          <a:xfrm>
            <a:off x="10134600" y="34290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D6A695-4568-4179-B0CB-83B58A45A46F}"/>
              </a:ext>
            </a:extLst>
          </p:cNvPr>
          <p:cNvCxnSpPr>
            <a:cxnSpLocks/>
          </p:cNvCxnSpPr>
          <p:nvPr/>
        </p:nvCxnSpPr>
        <p:spPr>
          <a:xfrm flipH="1">
            <a:off x="7391400" y="4572000"/>
            <a:ext cx="1524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63D279-60DE-4FBB-8D49-C6B2B14E1042}"/>
              </a:ext>
            </a:extLst>
          </p:cNvPr>
          <p:cNvCxnSpPr/>
          <p:nvPr/>
        </p:nvCxnSpPr>
        <p:spPr>
          <a:xfrm>
            <a:off x="7467600" y="6553200"/>
            <a:ext cx="306546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FF85F4-C019-4940-AA4C-031B9720C946}"/>
              </a:ext>
            </a:extLst>
          </p:cNvPr>
          <p:cNvSpPr/>
          <p:nvPr/>
        </p:nvSpPr>
        <p:spPr>
          <a:xfrm>
            <a:off x="7710488" y="2438400"/>
            <a:ext cx="2195512" cy="1524000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3BD4E7-24AA-42BF-BB86-9FB8AB700424}"/>
              </a:ext>
            </a:extLst>
          </p:cNvPr>
          <p:cNvCxnSpPr/>
          <p:nvPr/>
        </p:nvCxnSpPr>
        <p:spPr>
          <a:xfrm>
            <a:off x="3886200" y="838200"/>
            <a:ext cx="2362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23">
            <a:extLst>
              <a:ext uri="{FF2B5EF4-FFF2-40B4-BE49-F238E27FC236}">
                <a16:creationId xmlns:a16="http://schemas.microsoft.com/office/drawing/2014/main" id="{1BD520C8-5F8B-421D-A2A9-E0A2CE8B2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6200" y="228600"/>
            <a:ext cx="3127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8" name="TextBox 24">
            <a:extLst>
              <a:ext uri="{FF2B5EF4-FFF2-40B4-BE49-F238E27FC236}">
                <a16:creationId xmlns:a16="http://schemas.microsoft.com/office/drawing/2014/main" id="{6F72E40C-7434-4D69-892B-D07BA0B5A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241300"/>
            <a:ext cx="3127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39949" name="TextBox 25">
            <a:extLst>
              <a:ext uri="{FF2B5EF4-FFF2-40B4-BE49-F238E27FC236}">
                <a16:creationId xmlns:a16="http://schemas.microsoft.com/office/drawing/2014/main" id="{FA1B98A4-CCE7-40A2-A92B-233FBA68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3" y="468313"/>
            <a:ext cx="3127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6</a:t>
            </a:r>
          </a:p>
        </p:txBody>
      </p:sp>
      <p:sp>
        <p:nvSpPr>
          <p:cNvPr id="39950" name="TextBox 26">
            <a:extLst>
              <a:ext uri="{FF2B5EF4-FFF2-40B4-BE49-F238E27FC236}">
                <a16:creationId xmlns:a16="http://schemas.microsoft.com/office/drawing/2014/main" id="{50D5B15C-85A0-444A-872C-AD6B0701A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3408363"/>
            <a:ext cx="3143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5</a:t>
            </a:r>
          </a:p>
        </p:txBody>
      </p:sp>
      <p:sp>
        <p:nvSpPr>
          <p:cNvPr id="39951" name="TextBox 27">
            <a:extLst>
              <a:ext uri="{FF2B5EF4-FFF2-40B4-BE49-F238E27FC236}">
                <a16:creationId xmlns:a16="http://schemas.microsoft.com/office/drawing/2014/main" id="{D0616F1D-C72F-4BC5-90E5-8A7DCDF8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435100"/>
            <a:ext cx="3127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39952" name="TextBox 28">
            <a:extLst>
              <a:ext uri="{FF2B5EF4-FFF2-40B4-BE49-F238E27FC236}">
                <a16:creationId xmlns:a16="http://schemas.microsoft.com/office/drawing/2014/main" id="{16848B33-E1F5-4297-A86E-3032D748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3141663"/>
            <a:ext cx="4413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6a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ED9FBC7-C238-499D-8D03-AEF1D4ADBF3A}"/>
              </a:ext>
            </a:extLst>
          </p:cNvPr>
          <p:cNvCxnSpPr/>
          <p:nvPr/>
        </p:nvCxnSpPr>
        <p:spPr>
          <a:xfrm flipH="1">
            <a:off x="5029200" y="6248400"/>
            <a:ext cx="22098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0448-0E15-4A5C-962C-EFCB0719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Comic Sans MS" panose="030F0702030302020204" pitchFamily="66" charset="0"/>
                <a:cs typeface="Times New Roman" pitchFamily="18" charset="0"/>
              </a:rPr>
              <a:t>Homo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neandertalensis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or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Neanderthal man</a:t>
            </a:r>
            <a:b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尼安德達人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F5175-B104-428F-8E69-EFBD326D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11887200" cy="5105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baseline="300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found in 1856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Now there are about 500 skeletons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1856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年首度發現，現有大約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500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具骷髏。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paleoanthropologists regard them as an extinct variant of man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一般説來，古人類學者認爲他們是絕跡的人類變體。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2 skeletons found In 1886 were misleadingly reconstructed to appear ape-like &amp; brutish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fraud endured 50 yrs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1886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年發現的兩具骷髏誤導地被重組像猿猴且野蠻，這個詐欺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持續了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A picture containing person, person, indoor, staring&#10;&#10;Description automatically generated">
            <a:extLst>
              <a:ext uri="{FF2B5EF4-FFF2-40B4-BE49-F238E27FC236}">
                <a16:creationId xmlns:a16="http://schemas.microsoft.com/office/drawing/2014/main" id="{A75E091F-95DD-4BDD-B88B-4DEEBAD6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04938"/>
            <a:ext cx="297338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>
            <a:extLst>
              <a:ext uri="{FF2B5EF4-FFF2-40B4-BE49-F238E27FC236}">
                <a16:creationId xmlns:a16="http://schemas.microsoft.com/office/drawing/2014/main" id="{98449A9D-CF85-41AF-84AB-75D469A02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52538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Neanderthal man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Fraudulent Pictures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(1909)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&amp;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today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尼安德達人：欺詐的圖片（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1909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）及今日</a:t>
            </a: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3CE6710-551E-452D-AF11-27156E640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0600" y="1752600"/>
            <a:ext cx="2590800" cy="495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Old &amp; new</a:t>
            </a:r>
          </a:p>
        </p:txBody>
      </p:sp>
      <p:pic>
        <p:nvPicPr>
          <p:cNvPr id="41989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4992ACB-1118-4DFD-9D34-A3B9C7FB3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4938"/>
            <a:ext cx="7467600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7FFD124-E5B0-4B4A-AA41-FDA9F742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22438"/>
            <a:ext cx="25146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5">
            <a:extLst>
              <a:ext uri="{FF2B5EF4-FFF2-40B4-BE49-F238E27FC236}">
                <a16:creationId xmlns:a16="http://schemas.microsoft.com/office/drawing/2014/main" id="{6A5BBCBC-B7FC-4C65-8CF5-4619940F9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19812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1909</a:t>
            </a:r>
          </a:p>
        </p:txBody>
      </p:sp>
      <p:pic>
        <p:nvPicPr>
          <p:cNvPr id="43016" name="Picture 9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36DCFC2-F4C1-44EB-B959-58D4B18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59250"/>
            <a:ext cx="3276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Box 12">
            <a:extLst>
              <a:ext uri="{FF2B5EF4-FFF2-40B4-BE49-F238E27FC236}">
                <a16:creationId xmlns:a16="http://schemas.microsoft.com/office/drawing/2014/main" id="{0D4F9369-2393-47DC-AFDA-17D857B9A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1506538"/>
            <a:ext cx="1371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Nikolai Valuev Russian boxer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蘇俄拳擊手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A0B7-55CD-4099-BE59-E9DEDB84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Comic Sans MS" panose="030F0702030302020204" pitchFamily="66" charset="0"/>
                <a:cs typeface="Times New Roman" pitchFamily="18" charset="0"/>
              </a:rPr>
              <a:t>Homo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neandertalensis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itchFamily="18" charset="0"/>
              </a:rPr>
              <a:t>[</a:t>
            </a:r>
            <a:r>
              <a:rPr lang="en-US" sz="3200" b="1" u="sng" dirty="0">
                <a:solidFill>
                  <a:srgbClr val="FFFF99"/>
                </a:solidFill>
                <a:latin typeface="Comic Sans MS" panose="030F0702030302020204" pitchFamily="66" charset="0"/>
                <a:cs typeface="Times New Roman" pitchFamily="18" charset="0"/>
              </a:rPr>
              <a:t>the evidence is they are human</a:t>
            </a:r>
            <a:r>
              <a:rPr lang="en-US" sz="3200" b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itchFamily="18" charset="0"/>
              </a:rPr>
              <a:t>]</a:t>
            </a:r>
            <a:br>
              <a:rPr lang="en-US" sz="3200" b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尼安德達人（證據是他們就是人）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B43D1-7159-4228-8FF4-FF8C5E0B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11887200" cy="4267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Several DNA analysis now show Neanderthals &amp; modern humans are the same species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Their DNA found in Europeans &amp; Asians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幾個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分析現在指出，尼安德達人與現代人類屬於同一物種。他們的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在歐洲人與亞洲人中找到。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John Sanford,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Homo neanderthalensis, pgs. 31-53; also Franz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Lidz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“What Do We Really Know About Neanderthals?”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Smithsonian Mag. May  2019 50(2):24-35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3375</Words>
  <Application>Microsoft Office PowerPoint</Application>
  <PresentationFormat>Widescreen</PresentationFormat>
  <Paragraphs>184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DengXian</vt:lpstr>
      <vt:lpstr>Algerian</vt:lpstr>
      <vt:lpstr>Arial</vt:lpstr>
      <vt:lpstr>Comic Sans MS</vt:lpstr>
      <vt:lpstr>Gloucester MT Extra Condensed</vt:lpstr>
      <vt:lpstr>Times New Roman</vt:lpstr>
      <vt:lpstr>Wingdings</vt:lpstr>
      <vt:lpstr>Default Design</vt:lpstr>
      <vt:lpstr>Beam</vt:lpstr>
      <vt:lpstr>Nebraska man fiasco!  Trust the Science? 内布拉斯加人的慘敗！信靠科學？</vt:lpstr>
      <vt:lpstr>Just 1 of many major problems with paleoanthropology 古人類學衆多問題之一</vt:lpstr>
      <vt:lpstr>Paleontologists go where Dentists fear to tread! 古人類學者去到牙醫不敢踏足的地方！</vt:lpstr>
      <vt:lpstr>Teeth still drive the desire for fame &amp; funding (1996) 牙齒仍然激發成名與資金的欲望</vt:lpstr>
      <vt:lpstr>PowerPoint Presentation</vt:lpstr>
      <vt:lpstr>PowerPoint Presentation</vt:lpstr>
      <vt:lpstr>1. Homo neandertalensis or Neanderthal man 尼安德達人</vt:lpstr>
      <vt:lpstr>Neanderthal man: Fraudulent Pictures (1909) &amp; today 尼安德達人：欺詐的圖片（1909）及今日  </vt:lpstr>
      <vt:lpstr>1. Homo neandertalensis [the evidence is they are human] 尼安德達人（證據是他們就是人）</vt:lpstr>
      <vt:lpstr>2. Homo erectus (“upright man”)(Java Man) 直立人（爪哇人）</vt:lpstr>
      <vt:lpstr>3. Turkana Boy (homo ergaster): most complete Erectus skeleton 圖爾卡納男孩（埃爾加斯特人）：最完整的直立骷髏</vt:lpstr>
      <vt:lpstr>4. Ardipithecus ramidus or “Ardi” 地猿人或 ‘阿爾迪人’</vt:lpstr>
      <vt:lpstr>PowerPoint Presentation</vt:lpstr>
      <vt:lpstr>Unbelievable amount of DECEPTION with Ardipithecus 阿爾迪人令人難以置信的欺騙數量</vt:lpstr>
      <vt:lpstr>References for Ardipithecus </vt:lpstr>
      <vt:lpstr>5. Australopithecus afarensis or “Lucy” 阿法種南方古猿或 ‘路西’</vt:lpstr>
      <vt:lpstr>PowerPoint Presentation</vt:lpstr>
      <vt:lpstr>PowerPoint Presentation</vt:lpstr>
      <vt:lpstr>6.  Homo habilis (handy man) 能人</vt:lpstr>
      <vt:lpstr>PowerPoint Presentation</vt:lpstr>
      <vt:lpstr>Habilis can be added to the growing list of falsely claimed “ape-men” or ‘missing links’ ‘能人’可以加進還在成長的、錯誤地宣稱為‘猿猴人’或‘遺失鏈接’的清單</vt:lpstr>
      <vt:lpstr>7.  Australopithecus sediba 南方古猿賽地巴</vt:lpstr>
      <vt:lpstr>PowerPoint Presentation</vt:lpstr>
      <vt:lpstr>8.  Homo naledi   納萊迪人</vt:lpstr>
      <vt:lpstr>PowerPoint Presentation</vt:lpstr>
      <vt:lpstr>Only a truckload of evidence! 只有一卡車的證據！</vt:lpstr>
      <vt:lpstr>Paleoanthropologists admit the scarcity of the evidence 古人類學者承認證據極其稀少</vt:lpstr>
      <vt:lpstr>PowerPoint Presentation</vt:lpstr>
      <vt:lpstr>PowerPoint Presentation</vt:lpstr>
      <vt:lpstr>Evolutionists themselves acknowledge… 進化論者自己承認…</vt:lpstr>
      <vt:lpstr>So the Revelation of God is True! 所以，上帝的啓示才是真的！</vt:lpstr>
      <vt:lpstr>What a difference the Truth will make in your Life 真理造成你人生的差異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734</cp:revision>
  <dcterms:created xsi:type="dcterms:W3CDTF">2005-08-26T16:47:04Z</dcterms:created>
  <dcterms:modified xsi:type="dcterms:W3CDTF">2021-06-26T03:06:07Z</dcterms:modified>
</cp:coreProperties>
</file>