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812" r:id="rId3"/>
    <p:sldId id="321" r:id="rId4"/>
    <p:sldId id="808" r:id="rId5"/>
    <p:sldId id="684" r:id="rId6"/>
    <p:sldId id="423" r:id="rId7"/>
    <p:sldId id="429" r:id="rId8"/>
    <p:sldId id="413" r:id="rId9"/>
    <p:sldId id="506" r:id="rId10"/>
    <p:sldId id="449" r:id="rId11"/>
    <p:sldId id="434" r:id="rId12"/>
    <p:sldId id="440" r:id="rId13"/>
    <p:sldId id="414" r:id="rId14"/>
    <p:sldId id="456" r:id="rId15"/>
    <p:sldId id="430" r:id="rId16"/>
    <p:sldId id="451" r:id="rId17"/>
    <p:sldId id="457" r:id="rId18"/>
    <p:sldId id="494" r:id="rId19"/>
    <p:sldId id="490" r:id="rId20"/>
    <p:sldId id="453" r:id="rId21"/>
    <p:sldId id="458" r:id="rId22"/>
    <p:sldId id="460" r:id="rId23"/>
    <p:sldId id="459" r:id="rId24"/>
    <p:sldId id="462" r:id="rId25"/>
    <p:sldId id="450" r:id="rId26"/>
    <p:sldId id="436" r:id="rId27"/>
    <p:sldId id="424" r:id="rId28"/>
    <p:sldId id="491" r:id="rId29"/>
    <p:sldId id="492" r:id="rId30"/>
    <p:sldId id="415" r:id="rId31"/>
    <p:sldId id="444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99FFCC"/>
    <a:srgbClr val="FF99CC"/>
    <a:srgbClr val="FFCCFF"/>
    <a:srgbClr val="996600"/>
    <a:srgbClr val="FF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94AED-6B79-4449-9645-BDCC8A5A1CF1}" v="1" dt="2021-06-26T03:07:03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4" autoAdjust="0"/>
    <p:restoredTop sz="94660"/>
  </p:normalViewPr>
  <p:slideViewPr>
    <p:cSldViewPr>
      <p:cViewPr varScale="1">
        <p:scale>
          <a:sx n="62" d="100"/>
          <a:sy n="62" d="100"/>
        </p:scale>
        <p:origin x="38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f607d443-29db-4a24-b3b8-45e063a3a487" providerId="ADAL" clId="{F0E94AED-6B79-4449-9645-BDCC8A5A1CF1}"/>
    <pc:docChg chg="delSld">
      <pc:chgData name="Jinchang Chen" userId="f607d443-29db-4a24-b3b8-45e063a3a487" providerId="ADAL" clId="{F0E94AED-6B79-4449-9645-BDCC8A5A1CF1}" dt="2021-06-26T03:06:41.490" v="2" actId="2696"/>
      <pc:docMkLst>
        <pc:docMk/>
      </pc:docMkLst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263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302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328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348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350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16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17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19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22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27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32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33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37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39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43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45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46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47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48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54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55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63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64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65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66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67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68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69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70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71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72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73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74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76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77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78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79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80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81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83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84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85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87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488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93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95"/>
        </pc:sldMkLst>
      </pc:sldChg>
      <pc:sldChg chg="del">
        <pc:chgData name="Jinchang Chen" userId="f607d443-29db-4a24-b3b8-45e063a3a487" providerId="ADAL" clId="{F0E94AED-6B79-4449-9645-BDCC8A5A1CF1}" dt="2021-06-26T03:03:12.354" v="1" actId="2696"/>
        <pc:sldMkLst>
          <pc:docMk/>
          <pc:sldMk cId="0" sldId="496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98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499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500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502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503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507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509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804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806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807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809"/>
        </pc:sldMkLst>
      </pc:sldChg>
      <pc:sldChg chg="del">
        <pc:chgData name="Jinchang Chen" userId="f607d443-29db-4a24-b3b8-45e063a3a487" providerId="ADAL" clId="{F0E94AED-6B79-4449-9645-BDCC8A5A1CF1}" dt="2021-06-26T03:06:41.490" v="2" actId="2696"/>
        <pc:sldMkLst>
          <pc:docMk/>
          <pc:sldMk cId="0" sldId="810"/>
        </pc:sldMkLst>
      </pc:sldChg>
      <pc:sldChg chg="del">
        <pc:chgData name="Jinchang Chen" userId="f607d443-29db-4a24-b3b8-45e063a3a487" providerId="ADAL" clId="{F0E94AED-6B79-4449-9645-BDCC8A5A1CF1}" dt="2021-06-26T03:03:07.023" v="0" actId="2696"/>
        <pc:sldMkLst>
          <pc:docMk/>
          <pc:sldMk cId="0" sldId="8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F9997-6D6E-4982-A4CB-980DF6109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7F0CA-9448-459C-872C-47B27A994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9E7C4-1F0F-45D4-B67B-ED182E2C4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34B9-60C3-41E1-A96B-42E65AAC3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6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16DD2D-1AAA-4A5F-9B21-8B414B281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BF47F-3725-458C-9ADC-6552335BA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E235FB-F7AE-4FE4-939E-FF628B6EF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595A-88DC-42BE-93D8-1C56E97CF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C7BEC-77B1-430C-9F6E-FDC292E00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AA597-7071-48BC-9200-F20FAF5A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BCD5A4-2E9E-4C47-803D-7B6335F34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4CB1-F649-4C45-BC5A-96F6D61F0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62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BC658-15DF-49EB-807B-1A83A82CC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D0B46-9418-455E-97C2-CAAA79096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EE4E69-E3A4-4154-8B72-E6B2D5ABD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3915-D8EF-4B60-84F2-12FCFF20B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81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D84075A-7CC1-45C6-B8FA-85BD2789B3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04F81-F6C6-450F-BF1E-8EF2B3E3DD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9F346D6-2B97-4AF9-B7C7-EB9F640BCB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8DC0E56-30BA-4051-B23C-ECA0F861FC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395B5D1-85A1-4B69-8135-73D04EAB7E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12 w 1722"/>
                <a:gd name="T1" fmla="*/ 33 h 66"/>
                <a:gd name="T2" fmla="*/ 1612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12 w 1722"/>
                <a:gd name="T9" fmla="*/ 33 h 66"/>
                <a:gd name="T10" fmla="*/ 1612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D2186BC-DA7E-4D23-9756-1F49AAD207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DC5878-EFD5-4ADF-A188-C9C1B473AB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20 w 975"/>
                <a:gd name="T1" fmla="*/ 48 h 101"/>
                <a:gd name="T2" fmla="*/ 92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20 w 975"/>
                <a:gd name="T9" fmla="*/ 48 h 101"/>
                <a:gd name="T10" fmla="*/ 92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AEEA61D-3FAB-4D17-8D70-7FE2524819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31 w 2141"/>
                <a:gd name="T7" fmla="*/ 0 h 198"/>
                <a:gd name="T8" fmla="*/ 20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317F047-1ABB-40B2-9B03-7ED98739E0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1578B44-2B02-41F5-A69A-86FD36317B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43 w 2517"/>
                <a:gd name="T1" fmla="*/ 276 h 276"/>
                <a:gd name="T2" fmla="*/ 2352 w 2517"/>
                <a:gd name="T3" fmla="*/ 204 h 276"/>
                <a:gd name="T4" fmla="*/ 2095 w 2517"/>
                <a:gd name="T5" fmla="*/ 0 h 276"/>
                <a:gd name="T6" fmla="*/ 0 w 2517"/>
                <a:gd name="T7" fmla="*/ 276 h 276"/>
                <a:gd name="T8" fmla="*/ 2043 w 2517"/>
                <a:gd name="T9" fmla="*/ 276 h 276"/>
                <a:gd name="T10" fmla="*/ 204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128C7B8-E89E-4966-9196-7A6A2C977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6155F4B-368B-4279-ACF5-9BBE78E098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7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74 w 729"/>
                <a:gd name="T7" fmla="*/ 240 h 240"/>
                <a:gd name="T8" fmla="*/ 67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B7B7AF7-7183-4FBE-9C41-41CE12B801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30F1940-04F5-4C7F-AAA2-D6CAED5A85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74 w 729"/>
                <a:gd name="T1" fmla="*/ 318 h 318"/>
                <a:gd name="T2" fmla="*/ 67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74 w 729"/>
                <a:gd name="T9" fmla="*/ 318 h 318"/>
                <a:gd name="T10" fmla="*/ 67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05156D0-D567-47FF-B3A4-34CAFCD344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58D56D7-8C46-4E9D-ACCF-94511C6653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9419C04-B9AE-44AB-B581-A35B6F7237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3056B12-7F89-45F1-932D-6571899FCD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C570545-92A8-44B7-9C42-30F1774545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DBF5D86-CBCF-4A73-A2E8-83D7DE7431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84AE855-6C80-472B-9BBF-548F782B67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436D49F-A96B-4968-A7D1-0E60DF4137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E27E463-B131-48E7-9842-77D456AFC9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1CC83A8-EC6E-4A3A-BD3B-AA3A9A6641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C18EE246-47F3-4977-B0EC-F44A9A9586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204AED1-04F3-4F6F-BB2F-7810EA9C5E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CE990B9-1D18-4B7B-977C-C8CD66ECC4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5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9A0E7AA-2FC9-4135-BC1E-D46D9AAC7E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DDB0547-B900-46CF-A0E1-0411E58902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32D487B-F36F-485D-A8B8-1D6CB14CF8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E4485CE-24B8-4B47-B9C5-6297CD0CB9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8DE5B96-5E63-4A3B-B20D-7C4EF11C9F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A5E4230-7B43-470D-B87E-510243734B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3D09B0F-F895-4F0F-A674-4613A0FE3A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56181B3-F7E6-4CF5-9327-26AFFA4BC9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9075B048-F7DE-4303-A53A-7838E5E50C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90D72C4D-36A1-449C-8A11-71D612E90D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AB385A41-3C0F-4955-8AD5-40BC9EEC93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07CE35C2-6809-4BF3-AA1E-7EB15485D6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8E871EBB-4030-4381-AD17-E780E4E33F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BDE7161D-8BBA-403C-9010-0F6C8CAFB28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598EA396-DAD9-4D6E-ABA1-DF45A8D10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B31BA431-ED37-4043-87BA-DA9970B72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5B72-E990-4AAA-ADD1-2217565E1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81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9DDCC8E-517A-4F55-B169-48BE771C5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E520603-0D73-495B-A237-58D611040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3D64BB5-D1F8-4F8C-9A9C-C3C766F4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E7646-D33C-49F3-BFBD-89D5B3F86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22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650F126-BD4B-4C7B-8B10-C9A9C41FE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CDFDB7A-9506-4051-A1DE-2031C3DFD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7EAB447-AC3C-4959-A91C-F96020069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B101-A96E-4797-8E36-B3E3CF796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5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BA692AE-0287-435B-9AD3-1EE3DE894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D1B8F0A-7E00-4353-8257-84F5BFEB9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203FF6D-3F3E-4B8D-9FBE-DCB198357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24A3-6534-4724-9A9C-5552ED01E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3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280C4AA7-0D6A-4B02-8C6B-38087B3D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37B561E8-C43C-4F80-AC82-D6C670412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9D4B0021-5379-4AD9-933D-857CFCC6B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DC87-D224-4376-9D36-90881A940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5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26F2EBF9-5361-42EF-BB7C-6789115C0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109A9A8-EB1C-4741-958E-707FAE647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1A7A33CA-27B6-4692-9B5F-9C6F4765B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4279-798C-4431-A85E-9BF67AE83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28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69CF2407-A3F7-49D4-98A4-2728B09D3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E0A00DE1-14EE-4677-A341-031816D8D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166BFFAF-52E7-450E-AEDF-3A9B1411C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C37C9-1F97-494B-9CED-AD61049FA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9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E34B04-8FA9-4AEB-8EB5-845667AD7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407AF-564F-421E-926C-A77AB6448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B668E-9F8D-457D-B8BC-2393FD5ED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8A4A-F363-4DB4-87B7-B7C12BB85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609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CA937EB-4650-4183-8BD1-1D3C8C4E1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1F8F206-FF1B-4B42-8326-B76178410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FDA56B3-B96D-4A11-9890-3B341C8A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E9601-5106-4650-92A9-50A60B50D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0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A025A6D-D467-4634-B498-0C5F166B5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8D9B32A-691E-448D-9E48-F0FE031E2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580BA4C-DD38-45C5-B6F8-FC4A44DE9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1BAB-6035-4E94-A379-7CBC596F9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41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1C40F74-555B-4E06-B1E6-1CAFD49DC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2FEC353-066F-41D7-9E42-3D005D04E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641B30B-4479-43F6-9932-19490157B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27F1-3BA5-495B-AF27-F91B87AA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074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99C6709-9AB9-4D26-94C8-B61796688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28E7C9B-228E-4566-BB74-CFC02BF8F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DA3374B-9A97-4202-B02A-40B4F1066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655A-6164-4733-ADAB-D4322E77C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1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9136329-8CAB-4D3B-997D-484E8BB3A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A6E7336-9A37-4999-92C1-7A0906118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6BFC55A-104F-4955-B458-FD4C63BC3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75C8-C460-426C-9D42-0F5E63799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31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5B72A-A4DD-4387-92DE-F6F3EE88E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5811F-809B-43E4-B7C1-204EBD2CE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6F4C36-8C5D-4387-988E-5B2F18B5E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19C2-5D69-488A-8FBE-55E993CE5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65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AEF8F-9601-46D6-8D73-F3D632FFB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9F116-E93A-4138-8952-EE9D3A955B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E71B6-5C97-437F-9136-520A0BE7F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3BF0E-F637-4385-AD8A-0F1CE7606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0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7C25064-A442-4EDB-B320-73105CCC3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D28552-DBD4-49C4-AADE-F9DFA460D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170828-248B-4606-91DD-7628DDEB9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AD1E-48EE-44C3-8F6C-0A4B72A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82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21B989-84C1-449B-B409-FA95CF242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12653B-2D44-4B41-A6ED-CB2E4880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253E69-37AD-4FA5-A548-B67F6B1AA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9E5F-7003-4B4D-85C8-35D0042AA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2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ECCD2C-2080-4571-8D8A-342779AC0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F4D5ED-0B61-45BE-A236-23EF5743F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5A1185-BE48-4BF0-96DD-901FAA653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62CD-514D-43C3-B9B6-DA28AB48B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0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4E3B1-948C-4433-B746-487FFB4D9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C00B5-93FF-4E7F-A831-6EE13686B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FB0C8-7770-4F34-B133-F7CA25082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E8D2-26CD-495A-A290-9885BDC5F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3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35D82-1AFB-481E-9661-8260A9C38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8CE207-36AD-4DCA-ACEB-8684A3639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1A005-F436-40D7-80AF-3D772BF71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8D21-D48E-465C-B800-11F425B15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2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634762-DF86-4326-BD98-90C8A1062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F83B14-2CD0-4E02-A008-0D7326A02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75BAAC-9B2B-4F45-8C21-93A9AC0FD5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B874B1-9606-486B-86AA-BAF6BFA14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0B47B3-75AF-46A2-A5BB-FF35DF6F9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8FFBC8B-3F2B-4128-9496-59620F433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  <p:sldLayoutId id="2147486317" r:id="rId2"/>
    <p:sldLayoutId id="2147486318" r:id="rId3"/>
    <p:sldLayoutId id="2147486319" r:id="rId4"/>
    <p:sldLayoutId id="2147486320" r:id="rId5"/>
    <p:sldLayoutId id="2147486321" r:id="rId6"/>
    <p:sldLayoutId id="2147486322" r:id="rId7"/>
    <p:sldLayoutId id="2147486323" r:id="rId8"/>
    <p:sldLayoutId id="2147486324" r:id="rId9"/>
    <p:sldLayoutId id="2147486325" r:id="rId10"/>
    <p:sldLayoutId id="2147486326" r:id="rId11"/>
    <p:sldLayoutId id="21474863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2335222-DD9F-440D-9FE2-793C8103FC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37D67895-AB50-4C38-ADCF-2CBBFEBEDB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F27418C6-C40F-43D7-AD95-37362E0D61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59D0BD30-6440-4946-A7B4-467A0BAEB6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8972A4F5-C361-4F82-AB71-5BBBD3DDA9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12 w 1722"/>
                <a:gd name="T1" fmla="*/ 33 h 66"/>
                <a:gd name="T2" fmla="*/ 1612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12 w 1722"/>
                <a:gd name="T9" fmla="*/ 33 h 66"/>
                <a:gd name="T10" fmla="*/ 1612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2B25C4B7-AAA8-4E75-9C85-0B2FA4FE68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5937621C-3354-473F-96C0-DFF52D1CCB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20 w 975"/>
                <a:gd name="T1" fmla="*/ 48 h 101"/>
                <a:gd name="T2" fmla="*/ 92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20 w 975"/>
                <a:gd name="T9" fmla="*/ 48 h 101"/>
                <a:gd name="T10" fmla="*/ 92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F57096F7-3AC3-46D2-B10E-95ED5E1741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31 w 2141"/>
                <a:gd name="T7" fmla="*/ 0 h 198"/>
                <a:gd name="T8" fmla="*/ 20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1303F2E5-7B8D-4F5D-8286-EFC2152519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40B7B21E-CFEC-41B4-ACC4-03A4CDFF52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43 w 2517"/>
                <a:gd name="T1" fmla="*/ 276 h 276"/>
                <a:gd name="T2" fmla="*/ 2352 w 2517"/>
                <a:gd name="T3" fmla="*/ 204 h 276"/>
                <a:gd name="T4" fmla="*/ 2095 w 2517"/>
                <a:gd name="T5" fmla="*/ 0 h 276"/>
                <a:gd name="T6" fmla="*/ 0 w 2517"/>
                <a:gd name="T7" fmla="*/ 276 h 276"/>
                <a:gd name="T8" fmla="*/ 2043 w 2517"/>
                <a:gd name="T9" fmla="*/ 276 h 276"/>
                <a:gd name="T10" fmla="*/ 204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726ACCCB-EAA3-4518-BCE4-E47E0930CB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7128A936-CCB7-412A-AA9C-3F2E397463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7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74 w 729"/>
                <a:gd name="T7" fmla="*/ 240 h 240"/>
                <a:gd name="T8" fmla="*/ 67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F0CABBEE-BAE6-4B18-8693-C832FC89FD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1B88DB1C-0456-453C-A5A3-7240E34412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74 w 729"/>
                <a:gd name="T1" fmla="*/ 318 h 318"/>
                <a:gd name="T2" fmla="*/ 67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74 w 729"/>
                <a:gd name="T9" fmla="*/ 318 h 318"/>
                <a:gd name="T10" fmla="*/ 67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452874AE-F572-4827-A815-931F450D40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248DA1F5-0AD1-43AC-9F74-308CACDAAE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DAAC6EA6-7A4B-438E-9E15-DE09C1C9F9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3CD4D045-004A-44B1-B902-18C774B6CD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758C9747-94BD-4F91-84A3-E4D56B4C1E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986BD037-D1A6-4708-804C-15C619CF2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681D86C6-FCCF-44A6-B3F5-91D6E814D5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BB57B1B9-7A74-44C5-A001-D27416C648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919F507E-0D54-485F-9F7D-9D86B5E577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5BB59734-8997-48F7-93F5-5C8EF4D470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4DD263D6-F795-4745-AF3B-E07C19D541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FE47ED61-8ED5-4E88-9461-F38D4FE9A0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B9784805-90A1-45BB-B51A-AB709DFB21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5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322914DF-B255-4998-BBAD-CDEA412026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73E09CC3-891D-40E7-8ECE-E92ED88334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0BAE0798-D98C-427B-B4D8-FD94A8C81F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43E3A4B0-95C0-4A06-AC40-AF598744AF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7D201F21-B75C-4270-9845-938DB98BFD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9DD628C4-A04D-4FDD-9B9C-253525A490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13DE84A8-F38E-4EA6-8F2B-50AAC94FD0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EC82932F-4C2E-43EC-BEC6-2F426AB69E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E53FD1A0-0C73-4888-9FD6-B11F11833A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7003B830-B753-441C-B6E8-6D9460026F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60DE4180-4828-44FF-B1E4-4B5E7C8955A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3C9E3B67-5D9C-4F21-AD37-04FFDE4DB0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F188D86B-3AE1-4AC6-B1FF-9DC27EDC30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4EB34E5A-8136-4E07-B307-544EA2796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C440FF42-242C-42EF-80CC-219AA934F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D0160BF7-E70C-4E28-8C9C-C79895EB45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E9E04526-ED67-4EC9-B045-2E9C4E101A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FEB289EC-B6A5-48EA-AA86-AF8A7B9B07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E1B562-F09A-45B5-8255-614C79991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9" r:id="rId1"/>
    <p:sldLayoutId id="2147486328" r:id="rId2"/>
    <p:sldLayoutId id="2147486329" r:id="rId3"/>
    <p:sldLayoutId id="2147486330" r:id="rId4"/>
    <p:sldLayoutId id="2147486331" r:id="rId5"/>
    <p:sldLayoutId id="2147486332" r:id="rId6"/>
    <p:sldLayoutId id="2147486333" r:id="rId7"/>
    <p:sldLayoutId id="2147486334" r:id="rId8"/>
    <p:sldLayoutId id="2147486335" r:id="rId9"/>
    <p:sldLayoutId id="2147486336" r:id="rId10"/>
    <p:sldLayoutId id="2147486337" r:id="rId11"/>
    <p:sldLayoutId id="21474863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angdakilangpangako.blogspot.com/2017/03/alamin-ang-mga-sangkap-na-bumubuo-sa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4C1CD93-A27F-43F3-9B41-1BA1AE28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81000"/>
            <a:ext cx="11610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8">
            <a:extLst>
              <a:ext uri="{FF2B5EF4-FFF2-40B4-BE49-F238E27FC236}">
                <a16:creationId xmlns:a16="http://schemas.microsoft.com/office/drawing/2014/main" id="{4EA61CC5-ADDA-43F1-BC43-8F1353CC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311650"/>
            <a:ext cx="5389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hlinkClick r:id="rId6" tooltip="http://angdakilangpangako.blogspot.com/2017/03/alamin-ang-mga-sangkap-na-bumubuo-sa.html"/>
              </a:rPr>
              <a:t>This Photo</a:t>
            </a:r>
            <a:r>
              <a:rPr lang="en-US" altLang="en-US" sz="900"/>
              <a:t> by Unknown Author is licensed under </a:t>
            </a:r>
            <a:r>
              <a:rPr lang="en-US" altLang="en-US" sz="900">
                <a:hlinkClick r:id="rId7" tooltip="https://creativecommons.org/licenses/by-nc/3.0/"/>
              </a:rPr>
              <a:t>CC BY-NC</a:t>
            </a:r>
            <a:endParaRPr lang="en-US" altLang="en-US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FF3A-6F8D-4FE0-A769-C31D4804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09600"/>
            <a:ext cx="10972800" cy="5541963"/>
          </a:xfrm>
        </p:spPr>
        <p:txBody>
          <a:bodyPr/>
          <a:lstStyle/>
          <a:p>
            <a:pPr marL="0" indent="0" algn="r">
              <a:buNone/>
              <a:defRPr/>
            </a:pPr>
            <a:r>
              <a:rPr lang="en-US" sz="4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Man Created by God </a:t>
            </a:r>
          </a:p>
          <a:p>
            <a:pPr marL="0" indent="0" algn="r">
              <a:buNone/>
              <a:defRPr/>
            </a:pPr>
            <a:r>
              <a:rPr lang="en-US" sz="4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an Evolved Animal?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zh-CN" altLang="en-US" sz="4000" b="1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我們是上帝獨特的創造，</a:t>
            </a:r>
            <a:endParaRPr lang="en-US" altLang="zh-CN" sz="4000" b="1" dirty="0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zh-CN" altLang="en-US" sz="4000" b="1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還是進化而來的動物？</a:t>
            </a:r>
            <a:endParaRPr lang="en-US" altLang="zh-CN" sz="4000" b="1" dirty="0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n-US" altLang="zh-CN" sz="4000" b="1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Pastor Ray Petzholt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zh-CN" altLang="en-US" sz="4000" b="1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裴瑞明牧師</a:t>
            </a:r>
            <a:endParaRPr lang="en-US" altLang="zh-CN" sz="4000" b="1" dirty="0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n-US" sz="4000" b="1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6-27-2021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5BE51EE-18A0-497F-AA71-074866A38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They knew the deceptions in 1965 but only now admit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他們在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1965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年就知道此欺騙，現在才承認：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9294969-C306-40EC-ABAF-9B0810A95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once-popular fresco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showing a single file of marching hominids becoming ever more vertical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hairless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appears to be fiction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(J.J.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Hublin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evolutionary odyssey,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403:363-364, 27 Jan. 2000).  </a:t>
            </a:r>
            <a:r>
              <a:rPr lang="en-US" altLang="en-US" sz="28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director of the Department of Human Evolution at the Max Planck Institute for Evolutionary Anthropology in Leipzig Germany.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“一度受人歡迎的壁畫，呈現原始人行進變成更垂直、高大的、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無毛的人類，現在看起來是小説。”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Jeremiah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17:5-7; 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118:8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讀耶利米書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5-7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；詩篇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8.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BCDF3D7-FD82-44D0-924C-999CE8638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524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Ramapithecus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Comic Sans MS" panose="030F0702030302020204" pitchFamily="66" charset="0"/>
              </a:rPr>
              <a:t>(#5)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supposed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ape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human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Common ancestor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2800" b="1">
                <a:solidFill>
                  <a:srgbClr val="FFFF99"/>
                </a:solidFill>
                <a:latin typeface="Comic Sans MS" panose="030F0702030302020204" pitchFamily="66" charset="0"/>
              </a:rPr>
              <a:t>(15 mya) 1932-1978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被認爲是猿猴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人類共同祖先的長毛猿（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1500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萬年前</a:t>
            </a:r>
            <a:r>
              <a:rPr lang="zh-CN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）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526E10-E995-46DF-99F5-2B45589F7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8" y="1889125"/>
            <a:ext cx="4652962" cy="2092325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parts of a single upper jaw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證據：一個上顎的兩部分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340" name="Picture 2" descr="A picture containing piece, slice, chocolate, eaten&#10;&#10;Description automatically generated">
            <a:extLst>
              <a:ext uri="{FF2B5EF4-FFF2-40B4-BE49-F238E27FC236}">
                <a16:creationId xmlns:a16="http://schemas.microsoft.com/office/drawing/2014/main" id="{98916B6E-08C9-416E-9C90-8CB956E6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81450"/>
            <a:ext cx="372427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3F5C7D4C-F825-47A9-8FCD-68C110D1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8175"/>
            <a:ext cx="6948488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FCD4-81CC-4BE3-BF66-3106A5D7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power of preconceptions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believing in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tooth fairytales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先入爲主的力量：相信 ‘童話’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4C83-EA89-465C-B1BB-CD61D4DC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2039600" cy="5181600"/>
          </a:xfrm>
        </p:spPr>
        <p:txBody>
          <a:bodyPr/>
          <a:lstStyle/>
          <a:p>
            <a:pPr>
              <a:defRPr/>
            </a:pPr>
            <a:r>
              <a:rPr lang="en-US" altLang="en-US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en-US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Philbeam</a:t>
            </a:r>
            <a:r>
              <a:rPr lang="en-US" altLang="en-US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Elwyn Simons</a:t>
            </a:r>
            <a:r>
              <a:rPr lang="en-US" altLang="en-US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up fairy tales about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</a:t>
            </a:r>
            <a:r>
              <a:rPr lang="en-US" altLang="en-US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David </a:t>
            </a:r>
            <a:r>
              <a:rPr lang="en-US" altLang="en-US" b="1" dirty="0" err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Philbeam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Elwyn Simons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捏造‘羅摩’的童話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admitted their errors were due to a pre-commitment to the Darwinian view of human origins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said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found exactly what we expected to find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“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occurs often because of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uncertainty of interpreting fragmentary anatomy in fossils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他們承認，他們的錯誤是因爲已經委身于達爾文人類起源的觀點。他們說：“我們找到自己期待找到的。” “因爲解讀片段化石本身的不確定性，這種事情經常發生，”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DA10-AC61-4112-A1C6-BAE3270E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838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References for </a:t>
            </a:r>
            <a:r>
              <a:rPr lang="en-US" sz="3200" b="1" u="sng" dirty="0" err="1">
                <a:solidFill>
                  <a:srgbClr val="FFFF00"/>
                </a:solidFill>
                <a:latin typeface="Comic Sans MS" pitchFamily="66" charset="0"/>
              </a:rPr>
              <a:t>Ramapithecus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F8B5-AFF6-486D-88FD-BDDCE419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11811000" cy="56388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 Lewin,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Bones of Contention: Controversies in the Search for Human Origins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1987, p. 121-123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Paleoanthropologists being heavily influenced by personal beliefs &amp; prejudices is well documented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It is often nothing more than materialistic philosophy disguised as modern empirical science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古人類學者受個人信念與偏見影響有據可查。經常它只是唯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物哲學，假冒為現代實證科學。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(Wells, p. 226) [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Jonathan Wells,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Icons of Evolution: Science or Myth?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2000,  p. 210, 218, 219-220, 221, 222-223, 224-225] [David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Pilbeam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Scientist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66(3): 378-379, 1978]</a:t>
            </a: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968FFE5-A52F-45AE-8BF0-89DAC252F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447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such a beguiling image that even the experts are loath to let it go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is an illusion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(B. Wood)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“它是如此誘人的圖像，甚至專家都厭惡放下它，但它其實是幻象。”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0863B4F-8DF6-405F-AF0B-F2DB28414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5029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(Bernard Wood, “Who are we?”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Scientist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2366:44, 2002).</a:t>
            </a: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lie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admitted this was not an ancestor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謊言：他們承認這不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是一個祖先。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F.C. Howell,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Man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Time Life Books, 1970, p. 41)</a:t>
            </a:r>
          </a:p>
        </p:txBody>
      </p:sp>
      <p:pic>
        <p:nvPicPr>
          <p:cNvPr id="17412" name="Picture 2" descr="Text&#10;&#10;Description automatically generated">
            <a:extLst>
              <a:ext uri="{FF2B5EF4-FFF2-40B4-BE49-F238E27FC236}">
                <a16:creationId xmlns:a16="http://schemas.microsoft.com/office/drawing/2014/main" id="{B58F929F-750E-450B-9655-8F601FD4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768475"/>
            <a:ext cx="694848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0C97F1-81A1-419D-B2F3-9929ACD2290B}"/>
              </a:ext>
            </a:extLst>
          </p:cNvPr>
          <p:cNvSpPr/>
          <p:nvPr/>
        </p:nvSpPr>
        <p:spPr>
          <a:xfrm>
            <a:off x="5091113" y="4114800"/>
            <a:ext cx="547687" cy="2667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4" name="TextBox 2">
            <a:extLst>
              <a:ext uri="{FF2B5EF4-FFF2-40B4-BE49-F238E27FC236}">
                <a16:creationId xmlns:a16="http://schemas.microsoft.com/office/drawing/2014/main" id="{CB3F83A4-F897-4325-B1B7-99D3FB55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743200"/>
            <a:ext cx="1752600" cy="8302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 outright lie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C75F110-7D54-4F45-A264-A272AC8C5097}"/>
              </a:ext>
            </a:extLst>
          </p:cNvPr>
          <p:cNvSpPr/>
          <p:nvPr/>
        </p:nvSpPr>
        <p:spPr>
          <a:xfrm>
            <a:off x="5181600" y="3589338"/>
            <a:ext cx="381000" cy="469900"/>
          </a:xfrm>
          <a:prstGeom prst="down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E3512-49C4-41ED-BE30-ADA4A21E0DD6}"/>
              </a:ext>
            </a:extLst>
          </p:cNvPr>
          <p:cNvSpPr/>
          <p:nvPr/>
        </p:nvSpPr>
        <p:spPr>
          <a:xfrm>
            <a:off x="6705600" y="3589338"/>
            <a:ext cx="381000" cy="319246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981772A-84BB-4006-AA5D-E3A7FCF60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Reasons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hominid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fossils called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</a:rPr>
              <a:t>bones of contention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‘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原始人’ 化石被稱爲 ‘爭論的骨頭（焦點）’ 的六個原因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B8F367B-AA83-4DA4-8E19-D3D11BAA0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887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Incredibly few Fossils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in a poor state of preservation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 a lot of room for interpretation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subjective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極少的化石，多數處於不佳的保存狀態，解讀上留出很多空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間（非常主觀）。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 can be self deceived into seeing what they want to see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Tremendous pressure to find something important to gain funding &amp; fame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(R. Lewin,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of Contention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1987, p. 26-28, 44-45)</a:t>
            </a:r>
            <a:r>
              <a:rPr lang="en-US" alt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科學家們可能自欺，看自己想看到的。他們有極大壓力去尋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找某個重要東西來獲取資金和名聲。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63825739-BE5E-4B63-992C-12953D221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18872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Fraud is a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serious deeply rooted problem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in 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of evolution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sz="2800" b="1" dirty="0">
                <a:solidFill>
                  <a:srgbClr val="99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詐欺是 “根深蒂固的嚴重問題”，特別在進化論的領域裏。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(M. Roman, When good scientists turn bad,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9(4):58, 1988; also H. F. Judson,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Betrayal: Fraud in Science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2004, p. 82-83; also Jerry Bergman,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Evolution’s Blunders, Frauds &amp; Forgeries,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2017: especially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&amp; 18)  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xpanding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atrix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istortion (EMD)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擴大矩陣失真。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Peter Line,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                               	the Claims About Human Evolution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2020, p. 87)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6CE42129-4E3D-4E04-B703-E6D6F57F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079875"/>
            <a:ext cx="295116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ACB4FEE4-2E25-4A99-9D69-5CC97B905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18872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specimens can be reconstructed in a variety of ways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 example is ‘skull 1470’)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pieced together from 100’s of fragments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CCFF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骨頭標本可用許多方式重組。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Jonathan Wells,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Icons of Evolution: Science or Myth?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2000, p. 218-9)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(Jerry Bergman, Peter Line,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Ancestors, 2020, p. 187-189)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 descr="Diagram&#10;&#10;Description automatically generated">
            <a:extLst>
              <a:ext uri="{FF2B5EF4-FFF2-40B4-BE49-F238E27FC236}">
                <a16:creationId xmlns:a16="http://schemas.microsoft.com/office/drawing/2014/main" id="{C9D99EA5-F1BC-43E3-806B-DC3ABC5B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762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A picture containing text, primate, mammal&#10;&#10;Description automatically generated">
            <a:extLst>
              <a:ext uri="{FF2B5EF4-FFF2-40B4-BE49-F238E27FC236}">
                <a16:creationId xmlns:a16="http://schemas.microsoft.com/office/drawing/2014/main" id="{9ED1BA96-D903-4878-A4B1-62ABE6D6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3700"/>
            <a:ext cx="37179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1D4A2773-7CAD-4F73-A098-3AC5024D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932363"/>
            <a:ext cx="153987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A picture containing person, person, outdoor, standing&#10;&#10;Description automatically generated">
            <a:extLst>
              <a:ext uri="{FF2B5EF4-FFF2-40B4-BE49-F238E27FC236}">
                <a16:creationId xmlns:a16="http://schemas.microsoft.com/office/drawing/2014/main" id="{015B8E90-BCC9-4F33-A7EB-680D81DC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722563"/>
            <a:ext cx="18954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E3C8EE64-E6ED-485A-B4ED-873E3DFD9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5175250" cy="6477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Ignoring variation between people in a given population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to little differences often interpreted as a new species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忽視既定人群中的差異，   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導致某些小差異被解讀      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為新物種。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(Roger Lewin, Bones of Contention, 1987, p. 27)</a:t>
            </a:r>
          </a:p>
        </p:txBody>
      </p:sp>
      <p:pic>
        <p:nvPicPr>
          <p:cNvPr id="21508" name="Picture 2" descr="A person standing in front of a clock tower&#10;&#10;Description automatically generated with low confidence">
            <a:extLst>
              <a:ext uri="{FF2B5EF4-FFF2-40B4-BE49-F238E27FC236}">
                <a16:creationId xmlns:a16="http://schemas.microsoft.com/office/drawing/2014/main" id="{7919611B-980A-489B-9095-71D06B5E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722563"/>
            <a:ext cx="23368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A picture containing person, person, indoor, staring&#10;&#10;Description automatically generated">
            <a:extLst>
              <a:ext uri="{FF2B5EF4-FFF2-40B4-BE49-F238E27FC236}">
                <a16:creationId xmlns:a16="http://schemas.microsoft.com/office/drawing/2014/main" id="{B552B759-4D84-40C7-8F38-9A295E0D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4727575"/>
            <a:ext cx="1825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F6CB3BC-835A-46CB-A754-306C19A8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0"/>
            <a:ext cx="31226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A picture containing outdoor, grass, person, standing&#10;&#10;Description automatically generated">
            <a:extLst>
              <a:ext uri="{FF2B5EF4-FFF2-40B4-BE49-F238E27FC236}">
                <a16:creationId xmlns:a16="http://schemas.microsoft.com/office/drawing/2014/main" id="{FFB3F29C-F9FE-442D-BD3E-A45BB7E7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388"/>
            <a:ext cx="36766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C48327D-5BDA-478E-89FA-595EA34D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3" y="2768600"/>
            <a:ext cx="26622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">
            <a:extLst>
              <a:ext uri="{FF2B5EF4-FFF2-40B4-BE49-F238E27FC236}">
                <a16:creationId xmlns:a16="http://schemas.microsoft.com/office/drawing/2014/main" id="{F1A1CB73-58B1-45BA-A147-62BAF933A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2505075"/>
            <a:ext cx="33115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microevolution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F1288FB-8DD3-4867-B789-926E67A45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6477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 records can’t establish ancestor-descendant relationships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pitifully few bones used to construct man’s evolutionary history is like reconstructing the plot of </a:t>
            </a:r>
            <a:r>
              <a:rPr lang="en-US" altLang="en-US" b="1" i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 and Peace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(1,400pgs.)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13 randomly selected pages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化石記錄無法建立祖先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後代關係。使用極少的骨頭來組建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人的進化歷史，就好像用隨意選擇的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頁，來重建戰爭與和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平（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1400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頁）的故事。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supposed millions of yrs. separating fossils prohibits saying anything definite about evolutionary links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ancestry &amp; descent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)! </a:t>
            </a:r>
            <a:endParaRPr lang="en-US" altLang="en-US" b="1" u="sng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將化石分隔幾百萬年，人實在無法證實任何確鑿的進化鏈接。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(Roger Lewin, Bones of Contention, 1987, p. 27)</a:t>
            </a:r>
            <a:r>
              <a:rPr lang="en-US" alt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5EA7876-50CF-4FDB-958E-8CF477E1C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12107863" cy="139065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Which Foundation of Faith will you choose to find life</a:t>
            </a:r>
            <a:b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你會選擇哪個信仰根基去找到生命？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150054E-7C9A-4268-B399-F12A95881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04925"/>
            <a:ext cx="11887200" cy="5172075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</a:rPr>
              <a:t>1.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The Revelation of an omniscient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獨一，無所不知真神的啓示：“起初上帝創造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…”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In the Beginning God created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.” </a:t>
            </a:r>
            <a:r>
              <a:rPr lang="en-US" altLang="en-US" sz="2800" b="1" dirty="0">
                <a:latin typeface="Times New Roman" panose="02020603050405020304" pitchFamily="18" charset="0"/>
              </a:rPr>
              <a:t>(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1:26-28; 2:7; 5:1;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4:11)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</a:rPr>
              <a:t>[How? By Infinite Wisdom &amp; Power]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如何？藉著他無限的智慧與權能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If true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we are special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life has eternal value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morals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, 		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meaning &amp; purpose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倘若為真，我們就是獨特的；生命具有永恆的價值、                   道德、意義，與目的。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2">
              <a:defRPr/>
            </a:pP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4EC975C-1A1F-4161-B1F9-5879CC1A8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959350"/>
            <a:ext cx="17446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4105-AD65-475B-BFC1-7D43C28B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Contrast Biblical Genealogies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!!!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Anchors in real History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與聖經家譜對照！扎穩在真實歷史裏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EF1D-3143-411E-BCF1-66B50DAA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81125"/>
            <a:ext cx="3581400" cy="5324475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Genealogies anchor the entire O.T. into history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 written record kept by relatives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家譜將整本舊約扎穩在歷史裏！是一個親屬保存的文字記錄。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23556" name="Picture 4" descr="Timeline, map&#10;&#10;Description automatically generated">
            <a:extLst>
              <a:ext uri="{FF2B5EF4-FFF2-40B4-BE49-F238E27FC236}">
                <a16:creationId xmlns:a16="http://schemas.microsoft.com/office/drawing/2014/main" id="{5DF32D9A-EE54-4F81-A597-B1C30511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20A9-316D-420E-B847-769CEC9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76200"/>
            <a:ext cx="12166600" cy="914400"/>
          </a:xfrm>
        </p:spPr>
        <p:txBody>
          <a:bodyPr/>
          <a:lstStyle/>
          <a:p>
            <a:pPr>
              <a:defRPr/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Bibles document the Genealogies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15 pgs. 4,000yrs </a:t>
            </a: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eyewitness testimony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古老聖經記錄家譜！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頁，四千年的證人見證！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579" name="Picture 7" descr="Qr code&#10;&#10;Description automatically generated">
            <a:extLst>
              <a:ext uri="{FF2B5EF4-FFF2-40B4-BE49-F238E27FC236}">
                <a16:creationId xmlns:a16="http://schemas.microsoft.com/office/drawing/2014/main" id="{8DF70A59-CA96-4E80-A556-257A830F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411480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Map&#10;&#10;Description automatically generated">
            <a:extLst>
              <a:ext uri="{FF2B5EF4-FFF2-40B4-BE49-F238E27FC236}">
                <a16:creationId xmlns:a16="http://schemas.microsoft.com/office/drawing/2014/main" id="{C39B4122-F5FA-4F6B-BCD2-40FF8C7D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062038"/>
            <a:ext cx="397510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Diagram&#10;&#10;Description automatically generated">
            <a:extLst>
              <a:ext uri="{FF2B5EF4-FFF2-40B4-BE49-F238E27FC236}">
                <a16:creationId xmlns:a16="http://schemas.microsoft.com/office/drawing/2014/main" id="{49CA4B55-37E6-4395-99B6-95362ACC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1062038"/>
            <a:ext cx="3973512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mond 2">
            <a:extLst>
              <a:ext uri="{FF2B5EF4-FFF2-40B4-BE49-F238E27FC236}">
                <a16:creationId xmlns:a16="http://schemas.microsoft.com/office/drawing/2014/main" id="{F2472C57-DE3C-4CA0-923B-09D2FA48D2AC}"/>
              </a:ext>
            </a:extLst>
          </p:cNvPr>
          <p:cNvSpPr/>
          <p:nvPr/>
        </p:nvSpPr>
        <p:spPr>
          <a:xfrm>
            <a:off x="5105400" y="4724400"/>
            <a:ext cx="2209800" cy="1447800"/>
          </a:xfrm>
          <a:prstGeom prst="diamond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7ED181-9BB1-44D2-8D9E-D73FB7CA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7081837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Timeline&#10;&#10;Description automatically generated">
            <a:extLst>
              <a:ext uri="{FF2B5EF4-FFF2-40B4-BE49-F238E27FC236}">
                <a16:creationId xmlns:a16="http://schemas.microsoft.com/office/drawing/2014/main" id="{E67DF3A2-9E65-4FFC-B38F-E1BD2300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2192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CA485EB1-5FB5-47C4-8082-57454957F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24675" y="17463"/>
            <a:ext cx="5253038" cy="3146425"/>
          </a:xfrm>
        </p:spPr>
        <p:txBody>
          <a:bodyPr/>
          <a:lstStyle/>
          <a:p>
            <a:pPr algn="ctr" eaLnBrk="1" hangingPunct="1"/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one should buy a 27ft</a:t>
            </a:r>
            <a:r>
              <a:rPr lang="en-US" altLang="en-US" sz="28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“Adams Chart of History.”        </a:t>
            </a:r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anchors your Faith in real History</a:t>
            </a:r>
            <a:r>
              <a:rPr lang="en-US" altLang="en-US" sz="28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每人都該購買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英尺長的“亞當斯歷史圖表”。它扎穩你的信仰在真實歷史中！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AE11B42D-975E-47B9-8788-5750604E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2192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43455949-81A9-49F1-8C87-037457B6E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11963400" cy="6629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astonishing contrast of the unbroken  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inspired Biblical genealogies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&amp; the fragmented fairy tale  genealogies                                        of atheistic evolutionists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沒有間斷，聖靈啓示的聖經家譜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與無神進化論者片段的童話家譜的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驚人對照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u="sng" baseline="30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is a record of life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: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Real names of living People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is a record of death! Made up names of fossils! 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Deuteronomy 30:19)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第一個是生命記錄：活人的真實姓名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第二個是死亡記錄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捏造的化石名稱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1BCB44A-21D5-48CA-A7A9-100C8D354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3813" y="381000"/>
            <a:ext cx="9525000" cy="2895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Evolution is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 ‘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materialistic philosophy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’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     &amp;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soft science                          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masquerading as hard empirical science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進化論是 ‘唯物哲學’ 與軟科學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僞裝為硬、實證科學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651" name="Picture 2" descr="Table&#10;&#10;Description automatically generated">
            <a:extLst>
              <a:ext uri="{FF2B5EF4-FFF2-40B4-BE49-F238E27FC236}">
                <a16:creationId xmlns:a16="http://schemas.microsoft.com/office/drawing/2014/main" id="{582E4F96-1C0D-41FC-B52E-B705A5B6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8963"/>
            <a:ext cx="270033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A tiger l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AE12D6BA-D8C4-4102-918B-2A5D1D1B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75" y="4391025"/>
            <a:ext cx="21478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D5FEE3F-47CD-4B6D-8E17-1BF1BEF8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47498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Diagram&#10;&#10;Description automatically generated">
            <a:extLst>
              <a:ext uri="{FF2B5EF4-FFF2-40B4-BE49-F238E27FC236}">
                <a16:creationId xmlns:a16="http://schemas.microsoft.com/office/drawing/2014/main" id="{EDC7673A-29D7-429E-9584-FC2DCDDF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732338"/>
            <a:ext cx="28194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9">
            <a:extLst>
              <a:ext uri="{FF2B5EF4-FFF2-40B4-BE49-F238E27FC236}">
                <a16:creationId xmlns:a16="http://schemas.microsoft.com/office/drawing/2014/main" id="{4CD66014-CD4B-4BA8-978F-D5818361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3581400"/>
            <a:ext cx="214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Science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800" b="1" u="sng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軟科學</a:t>
            </a:r>
            <a:endParaRPr lang="en-US" altLang="en-US" sz="2800" b="1" u="sng">
              <a:solidFill>
                <a:srgbClr val="CCFFFF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6" name="TextBox 10">
            <a:extLst>
              <a:ext uri="{FF2B5EF4-FFF2-40B4-BE49-F238E27FC236}">
                <a16:creationId xmlns:a16="http://schemas.microsoft.com/office/drawing/2014/main" id="{DB9992DC-0D81-449D-A259-E59C1434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35363"/>
            <a:ext cx="38814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Empirical Science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800" b="1" u="sng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硬的實證科學</a:t>
            </a:r>
            <a:endParaRPr lang="en-US" altLang="en-US" sz="2800" b="1" u="sng">
              <a:solidFill>
                <a:srgbClr val="CCFFFF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EF0F4101-B99E-48D2-A0FD-53B612FDC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11887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have often said far more about the theorists than they have about what actually happened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(Roger Lewin,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of Contention: Controversies in the Search for Human Origins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1987, p. 43)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他們的 “理論經常道及理論者，過於到底發生了什麽。”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u="sng" baseline="300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construct a story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what they believe happened in the past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e. Darwinism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narrative then becomes the framework for interpreting the evidence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他們首先組建一個他們認爲過去發生的事的故事（敘事，即 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達爾文主義），然後，這個歷史敘事成爲解讀證據的框架。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46711D6-C66C-49D9-9985-4D7C27E58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Paleoanthropologists are charged with being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對古人類學者的控訴：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D0722E-752D-4B9E-94C0-A6B4E013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11887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Overzealous in identifying new species from their finds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presumably out of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desire for fame &amp; further research funding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“過分熱心在發現的東西中認證新的物種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想必是出於成名的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欲望，以及更多的研究資金。”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(Bernard Wood, Welcome to the Family,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American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p.46, Sept. 2016) </a:t>
            </a:r>
          </a:p>
          <a:p>
            <a:pPr eaLnBrk="1" hangingPunct="1">
              <a:defRPr/>
            </a:pP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to put it Biblically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lying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vain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sinners just like the rest of us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或是用聖經的話說：“他們説謊、虛榮、貪心，就如我們一樣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是罪人！”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12143BE-A16B-4704-A344-D9889B42D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Bones don’t talk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ea typeface="宋体" panose="02010600030101010101" pitchFamily="2" charset="-122"/>
              </a:rPr>
              <a:t>骨頭不會説話</a:t>
            </a:r>
            <a:endParaRPr lang="en-US" altLang="en-US" sz="3200" b="1">
              <a:solidFill>
                <a:srgbClr val="FFC000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6D675E3-C468-4308-A633-D00F0B656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6629400" cy="4943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knows fossils are fickle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will sing any song you want to hear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“每個人都知道化石是多變的；骨頭會唱任何你想要聼的歌曲。”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(Jim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Shreeve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Argument over a woman,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11(8):58, 1990)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FFFF99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2" descr="Text&#10;&#10;Description automatically generated">
            <a:extLst>
              <a:ext uri="{FF2B5EF4-FFF2-40B4-BE49-F238E27FC236}">
                <a16:creationId xmlns:a16="http://schemas.microsoft.com/office/drawing/2014/main" id="{B45B4861-971E-42AF-B181-787FE534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34950"/>
            <a:ext cx="52578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F905D1-F7D0-4CEE-A9CE-8A2D3973D4B1}"/>
              </a:ext>
            </a:extLst>
          </p:cNvPr>
          <p:cNvSpPr/>
          <p:nvPr/>
        </p:nvSpPr>
        <p:spPr>
          <a:xfrm>
            <a:off x="6913563" y="5715000"/>
            <a:ext cx="5257800" cy="9525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 close up of a monkey&#10;&#10;Description automatically generated with medium confidence">
            <a:extLst>
              <a:ext uri="{FF2B5EF4-FFF2-40B4-BE49-F238E27FC236}">
                <a16:creationId xmlns:a16="http://schemas.microsoft.com/office/drawing/2014/main" id="{4368C6AA-FC5A-4161-BE70-B42DF6A1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1638300"/>
            <a:ext cx="3360737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B8B607FA-CD32-46F3-8FC9-302B5BF6E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Even the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artists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’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are not free from bias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即使 ‘藝術家’ 也無法免於偏見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E4C7720-1084-46D0-A792-796638285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Gurche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admitted concerning A. Afarensis work for National Geographic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wanted to get a human soul into this apelike face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indicate something about where he was headed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(National Geographic, 189(3):96-117, p. 109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Gurche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承認他為國家地理雜志的畫作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	“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我想把人的靈魂注入這張像猿猴的臉，來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表明他將往哪去的一些事情。”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BBF72F66-F3D2-470E-9EDC-451FF8883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688" y="4948238"/>
            <a:ext cx="289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whites of the eyes!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9D73-79D3-4954-94EA-06570E31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Fossil Teeth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taking a bite out of evolutionary theory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化石牙齒：把進化論咬一口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5D32-C5A7-496C-8EA7-5FF7EC86F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Because teeth preserve so well they are excellent for evaluating whether Darwinism is true or not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  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牙齒可良好保存，它們是絕佳的評估達爾文主義真僞的證據。</a:t>
            </a:r>
            <a:endParaRPr 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Much of the evidence for the evolution of vertebrates 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is provided by teeth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脊椎動物的進化證據多半來自牙齒。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(Butler,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Chapt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14: The evolution of tooth shape &amp; tooth function in primates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pp. 201-211 in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Development, Function &amp; Evolution of Teeth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2000) (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Jerry Bergman, Peter Line,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Apes as Ancestors: Examining the Claims About Human Evolution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2020, pg. 47-55).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A094416-6A05-41B7-8738-E6C9ED7A0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38" y="76200"/>
            <a:ext cx="12107862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Which Foundation of Faith will you choose to find life</a:t>
            </a:r>
            <a:b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你會選擇哪個信仰根基去找到生命？</a:t>
            </a:r>
            <a:endParaRPr lang="en-US" altLang="en-US" sz="32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1E4CFFC-B4CB-4F93-BFDB-77D7C620A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219200"/>
            <a:ext cx="11426825" cy="54864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</a:rPr>
              <a:t>2.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The Theory of ignorant men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In the Beginning Nothing Created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 something; then something evolved itself into everything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無知的人的理論：起初“虛無”創造了“某個”，然後“某個”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自己進化成萬物。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</a:rPr>
              <a:t>[How? By Time &amp; Chance without intelligence]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如何？藉著時間和偶然，沒有任何智能參與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If true you are an accident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life has no value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, 				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morals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meaning or purpose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倘若你是意外為真，生命就沒有價值、道德、意義，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或目的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3" descr="smily face cry.gif">
            <a:extLst>
              <a:ext uri="{FF2B5EF4-FFF2-40B4-BE49-F238E27FC236}">
                <a16:creationId xmlns:a16="http://schemas.microsoft.com/office/drawing/2014/main" id="{FC5F2AAC-5443-4D7C-B4B9-12BB493C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13" y="4800600"/>
            <a:ext cx="20002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C5E1-F7EB-4092-BD6B-BD88577F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So many are so sure about so much from so little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許多人對許多事如此確定，證據卻如此稀少！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55F0-BF89-4C88-8825-EC5A1928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887200" cy="5257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Millions of fossil teeth &amp; not 1 provides clear evidence of macroevolution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 computer search of  20 million articles showed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上百萬的化石牙齒，但無一個提供大進化（宏觀進化）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清楚的證據。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no evidence of transitional tooth forms between the no-tooth condition &amp; completely developed teeth has been discovered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.”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“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…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從無牙齒狀態進化到完整成型的牙齒狀態之間，沒有過度的牙齒證據。”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(Jerry Bergman,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 Forensics: Separating Fact from Fantasy in Paleontology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Teeth, p. 25-28, 33)   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D623-0B2D-4F68-BBED-91598E4D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Listen as God Tells You who you Really Are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請聽上帝告訴你你真正是誰！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F9EB-15EF-4758-9751-FF32A817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1371600"/>
            <a:ext cx="11887200" cy="53340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1:26)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“&amp;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said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make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in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image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after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likeness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them have dominion over the fish of the sea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fowl of the air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cattle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all the earth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every creeping thing that </a:t>
            </a:r>
            <a:r>
              <a:rPr lang="en-US" altLang="en-US" b="1" u="sng" dirty="0" err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creepeth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upon the earth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26 -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神說：「我們要照著我們的形像、按著我們的樣式造人，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使他 們管理海裡的魚、空中的鳥、地上的牲畜，和全地，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並地上所爬的一切昆 蟲。」</a:t>
            </a:r>
            <a:r>
              <a:rPr lang="zh-TW" altLang="en-US" sz="2800" b="1" dirty="0">
                <a:solidFill>
                  <a:srgbClr val="FFC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 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(1:27)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altLang="en-US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image of God created he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&amp; female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he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27 -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神就照著自己的形像造人，乃是照著他的形像造男造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女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6E15-3E3D-4EBC-BA58-E757EF9D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We Must Know Our True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Roots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as a Human Being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我們必須知道身爲人的真實 ‘根源’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42A1-BF75-48B4-9837-7D137EA14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887200" cy="4419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Are we a unique Being created in the image of God or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Are we are nothing more than animals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我們是按照上帝形像創造的獨特人類，還是與動物一樣呢？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Most Youth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(14 to 24)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consider the #1 evidence for evolution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to be the apes to man evolutionary sequence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THE REASON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多數年輕人（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14-24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嵗）認爲進化論的首要證據是猿猴進化為人 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的順序！原因是：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8196" name="Picture 4" descr="A picture containing person, person, primate, outdoor&#10;&#10;Description automatically generated">
            <a:extLst>
              <a:ext uri="{FF2B5EF4-FFF2-40B4-BE49-F238E27FC236}">
                <a16:creationId xmlns:a16="http://schemas.microsoft.com/office/drawing/2014/main" id="{4244B69A-82FD-4A6A-9A27-42BB6A3B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26063"/>
            <a:ext cx="2133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A picture containing primate, mammal, person, outdoor&#10;&#10;Description automatically generated">
            <a:extLst>
              <a:ext uri="{FF2B5EF4-FFF2-40B4-BE49-F238E27FC236}">
                <a16:creationId xmlns:a16="http://schemas.microsoft.com/office/drawing/2014/main" id="{FB4E392D-2F84-4D28-8998-36C259F7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22888"/>
            <a:ext cx="19050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A picture containing mammal, painting, stone&#10;&#10;Description automatically generated">
            <a:extLst>
              <a:ext uri="{FF2B5EF4-FFF2-40B4-BE49-F238E27FC236}">
                <a16:creationId xmlns:a16="http://schemas.microsoft.com/office/drawing/2014/main" id="{59364EEA-E378-4174-8A77-FD623AB2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5322888"/>
            <a:ext cx="2317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AACAC3-8504-4547-8036-BEF2FF477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89038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Most famous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icon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of Evolution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最有名的進化論 ‘圖標’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1E2D2F-3713-464E-AC24-56A70A1AF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887200" cy="1179513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March of Progress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Life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1965, 1968, 1973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進步的行進，時代生命雜志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1965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1968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1973.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20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6799A13-A09E-48BD-972B-7DEBFF74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120348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9679B2B4-CBCB-4E2E-BFB1-6BFCB57E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2928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996561A-F4BD-4BD3-9C97-5150F984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581400"/>
            <a:ext cx="31194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D5EA-1188-4554-925E-0EE10AAE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Figure’s Caption cautioned readers it was Fictitious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這個圖表的標題提醒讀者它是虛擬的！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475D-0789-40B3-BC2A-00ABA07A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2039600" cy="5334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picture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based 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fragmentary fossil evidence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warns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根據 “片段的化石證據” 製出的圖片，警告讀者：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Although proto-apes &amp; apes were quadrupedal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all are shown here standing for the purpose of comparison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(Time Life 1970, p. 40)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雖然猿猴原型與猿猴是四足的，它們這裏以站立方式呈現，目的是比較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.</a:t>
            </a:r>
            <a:r>
              <a:rPr lang="zh-CN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The persuasive image overshadowed the fine print &amp; became a masterpiece of Madison Avenue promotion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not science!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具有説服力的圖像使小字黯然失色，並成爲麥迪森大道推廣的傑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作（而非科學）！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8F4E-C70F-4CF4-97F8-FE93B032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science community knew it was Fictitious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科學界知道它是虛擬的！</a:t>
            </a:r>
            <a:endParaRPr lang="en-US" altLang="en-U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07C86-71C2-4DE4-A7C4-CC8FE6C4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of the figures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products of educated guessing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(F.C. Howell,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Time Life Books, p. 41, 1970)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許多的圖像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是有教育的猜測的產物。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to modern man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proven wrong for more than 60 years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its still used by scientists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writers &amp; editors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進化論的 ‘行進到現代人’ 被證實為錯已有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多年。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b="1" dirty="0">
              <a:solidFill>
                <a:srgbClr val="FFC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(Tim White, Paleoanthropology: five’s a crowd in our family tree,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Biology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23(3):R112-R115, 2013; p. R114).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8A9CD57-2C1F-47B6-8C36-9EF44710A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Such icons indoctrinate us in materialistic Philosophy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這樣的圖標用唯物哲學洗腦我們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04B6060-E5F2-4912-83F6-3CC34BA29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96400" y="1676400"/>
            <a:ext cx="2759075" cy="5105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Absurd lack of evidence makes for an absurd fairy tale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缺乏證據的荒謬，造成荒謬的神話！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292" name="Picture 2" descr="Timeline&#10;&#10;Description automatically generated">
            <a:extLst>
              <a:ext uri="{FF2B5EF4-FFF2-40B4-BE49-F238E27FC236}">
                <a16:creationId xmlns:a16="http://schemas.microsoft.com/office/drawing/2014/main" id="{7CE8F404-A3C5-462A-B893-FB999015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676400"/>
            <a:ext cx="93805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D9415D-38C9-4306-BA07-E507D6559DD8}"/>
              </a:ext>
            </a:extLst>
          </p:cNvPr>
          <p:cNvSpPr/>
          <p:nvPr/>
        </p:nvSpPr>
        <p:spPr>
          <a:xfrm>
            <a:off x="2362200" y="5257800"/>
            <a:ext cx="609600" cy="1447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TextBox 2">
            <a:extLst>
              <a:ext uri="{FF2B5EF4-FFF2-40B4-BE49-F238E27FC236}">
                <a16:creationId xmlns:a16="http://schemas.microsoft.com/office/drawing/2014/main" id="{7B8E5DD7-D0F9-4014-AF74-C685D0EAB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Ramapithecus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E7679A-31A7-49BD-AEF1-62C049F06D6B}"/>
              </a:ext>
            </a:extLst>
          </p:cNvPr>
          <p:cNvSpPr/>
          <p:nvPr/>
        </p:nvSpPr>
        <p:spPr>
          <a:xfrm>
            <a:off x="122238" y="4364038"/>
            <a:ext cx="7878762" cy="36036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3394</Words>
  <Application>Microsoft Office PowerPoint</Application>
  <PresentationFormat>Widescreen</PresentationFormat>
  <Paragraphs>159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DengXian</vt:lpstr>
      <vt:lpstr>Algerian</vt:lpstr>
      <vt:lpstr>Arial</vt:lpstr>
      <vt:lpstr>Comic Sans MS</vt:lpstr>
      <vt:lpstr>Times New Roman</vt:lpstr>
      <vt:lpstr>Verdana</vt:lpstr>
      <vt:lpstr>Wingdings</vt:lpstr>
      <vt:lpstr>Default Design</vt:lpstr>
      <vt:lpstr>Beam</vt:lpstr>
      <vt:lpstr>PowerPoint Presentation</vt:lpstr>
      <vt:lpstr>Which Foundation of Faith will you choose to find life 你會選擇哪個信仰根基去找到生命？</vt:lpstr>
      <vt:lpstr>Which Foundation of Faith will you choose to find life 你會選擇哪個信仰根基去找到生命？</vt:lpstr>
      <vt:lpstr>Listen as God Tells You who you Really Are! 請聽上帝告訴你你真正是誰！</vt:lpstr>
      <vt:lpstr>We Must Know Our True ‘Roots’ as a Human Being 我們必須知道身爲人的真實 ‘根源’</vt:lpstr>
      <vt:lpstr>Most famous ‘icon’ of Evolution 最有名的進化論 ‘圖標’</vt:lpstr>
      <vt:lpstr>The Figure’s Caption cautioned readers it was Fictitious! 這個圖表的標題提醒讀者它是虛擬的！</vt:lpstr>
      <vt:lpstr>The science community knew it was Fictitious! 科學界知道它是虛擬的！</vt:lpstr>
      <vt:lpstr>Such icons indoctrinate us in materialistic Philosophy 這樣的圖標用唯物哲學洗腦我們</vt:lpstr>
      <vt:lpstr>They knew the deceptions in 1965 but only now admit: 他們在1965年就知道此欺騙，現在才承認：</vt:lpstr>
      <vt:lpstr> Ramapithecus (#5) supposed ape/human Common ancestor     (15 mya) 1932-1978 被認爲是猿猴/人類共同祖先的長毛猿（1500萬年前）</vt:lpstr>
      <vt:lpstr>The power of preconceptions: believing in ‘tooth fairytales’ 先入爲主的力量：相信 ‘童話’</vt:lpstr>
      <vt:lpstr>References for Ramapithecus:</vt:lpstr>
      <vt:lpstr>“It’s such a beguiling image that even the experts are loath to let it go.  But it is an illusion” (B. Wood) “它是如此誘人的圖像，甚至專家都厭惡放下它，但它其實是幻象。”</vt:lpstr>
      <vt:lpstr>6 Reasons ‘hominid’ fossils called ‘bones of contention’ ‘原始人’ 化石被稱爲 ‘爭論的骨頭（焦點）’ 的六個原因</vt:lpstr>
      <vt:lpstr>PowerPoint Presentation</vt:lpstr>
      <vt:lpstr>PowerPoint Presentation</vt:lpstr>
      <vt:lpstr>PowerPoint Presentation</vt:lpstr>
      <vt:lpstr>PowerPoint Presentation</vt:lpstr>
      <vt:lpstr>Contrast Biblical Genealogies!!! Anchors in real History 與聖經家譜對照！扎穩在真實歷史裏</vt:lpstr>
      <vt:lpstr>Old Bibles document the Genealogies! 15 pgs. 4,000yrs eyewitness testimony! 古老聖經記錄家譜！15頁，四千年的證人見證！</vt:lpstr>
      <vt:lpstr>PowerPoint Presentation</vt:lpstr>
      <vt:lpstr>PowerPoint Presentation</vt:lpstr>
      <vt:lpstr>PowerPoint Presentation</vt:lpstr>
      <vt:lpstr>PowerPoint Presentation</vt:lpstr>
      <vt:lpstr>Paleoanthropologists are charged with being: 對古人類學者的控訴：</vt:lpstr>
      <vt:lpstr>Bones don’t talk 骨頭不會説話</vt:lpstr>
      <vt:lpstr>Even the ‘artists’ are not free from bias 即使 ‘藝術家’ 也無法免於偏見</vt:lpstr>
      <vt:lpstr>Fossil Teeth: taking a bite out of evolutionary theory 化石牙齒：把進化論咬一口</vt:lpstr>
      <vt:lpstr>So many are so sure about so much from so little! 許多人對許多事如此確定，證據卻如此稀少！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733</cp:revision>
  <dcterms:created xsi:type="dcterms:W3CDTF">2005-08-26T16:47:04Z</dcterms:created>
  <dcterms:modified xsi:type="dcterms:W3CDTF">2021-06-26T03:07:08Z</dcterms:modified>
</cp:coreProperties>
</file>