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304" r:id="rId3"/>
    <p:sldId id="305" r:id="rId4"/>
    <p:sldId id="306" r:id="rId5"/>
    <p:sldId id="327" r:id="rId6"/>
    <p:sldId id="332" r:id="rId7"/>
    <p:sldId id="333" r:id="rId8"/>
    <p:sldId id="307" r:id="rId9"/>
    <p:sldId id="308" r:id="rId10"/>
    <p:sldId id="323" r:id="rId11"/>
    <p:sldId id="324" r:id="rId12"/>
    <p:sldId id="325" r:id="rId13"/>
    <p:sldId id="329" r:id="rId14"/>
    <p:sldId id="331" r:id="rId15"/>
    <p:sldId id="330" r:id="rId16"/>
    <p:sldId id="328" r:id="rId17"/>
    <p:sldId id="309" r:id="rId18"/>
    <p:sldId id="310" r:id="rId19"/>
    <p:sldId id="311" r:id="rId20"/>
    <p:sldId id="312" r:id="rId21"/>
    <p:sldId id="313" r:id="rId22"/>
    <p:sldId id="314" r:id="rId23"/>
    <p:sldId id="315" r:id="rId24"/>
    <p:sldId id="318" r:id="rId25"/>
    <p:sldId id="319" r:id="rId26"/>
    <p:sldId id="320" r:id="rId27"/>
    <p:sldId id="334" r:id="rId28"/>
    <p:sldId id="326" r:id="rId29"/>
    <p:sldId id="32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33CC33"/>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88" autoAdjust="0"/>
    <p:restoredTop sz="94660" autoAdjust="0"/>
  </p:normalViewPr>
  <p:slideViewPr>
    <p:cSldViewPr snapToGrid="0">
      <p:cViewPr varScale="1">
        <p:scale>
          <a:sx n="73" d="100"/>
          <a:sy n="73" d="100"/>
        </p:scale>
        <p:origin x="-498" y="-102"/>
      </p:cViewPr>
      <p:guideLst>
        <p:guide orient="horz" pos="2160"/>
        <p:guide pos="3840"/>
      </p:guideLst>
    </p:cSldViewPr>
  </p:slideViewPr>
  <p:outlineViewPr>
    <p:cViewPr>
      <p:scale>
        <a:sx n="33" d="100"/>
        <a:sy n="33" d="100"/>
      </p:scale>
      <p:origin x="0" y="2542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DC6290-9A75-46F3-B04C-F9D3145673FB}"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26586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C6290-9A75-46F3-B04C-F9D3145673FB}"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374999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C6290-9A75-46F3-B04C-F9D3145673FB}"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253251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C6290-9A75-46F3-B04C-F9D3145673FB}"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3021124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DC6290-9A75-46F3-B04C-F9D3145673FB}" type="datetimeFigureOut">
              <a:rPr lang="en-US" smtClean="0"/>
              <a:pPr/>
              <a:t>7/17/2018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83114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DC6290-9A75-46F3-B04C-F9D3145673FB}"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228497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DC6290-9A75-46F3-B04C-F9D3145673FB}" type="datetimeFigureOut">
              <a:rPr lang="en-US" smtClean="0"/>
              <a:pPr/>
              <a:t>7/17/2018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1170620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DC6290-9A75-46F3-B04C-F9D3145673FB}" type="datetimeFigureOut">
              <a:rPr lang="en-US" smtClean="0"/>
              <a:pPr/>
              <a:t>7/17/2018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115342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C6290-9A75-46F3-B04C-F9D3145673FB}" type="datetimeFigureOut">
              <a:rPr lang="en-US" smtClean="0"/>
              <a:pPr/>
              <a:t>7/17/2018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2247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C6290-9A75-46F3-B04C-F9D3145673FB}"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271438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C6290-9A75-46F3-B04C-F9D3145673FB}" type="datetimeFigureOut">
              <a:rPr lang="en-US" smtClean="0"/>
              <a:pPr/>
              <a:t>7/17/2018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257908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C6290-9A75-46F3-B04C-F9D3145673FB}" type="datetimeFigureOut">
              <a:rPr lang="en-US" smtClean="0"/>
              <a:pPr/>
              <a:t>7/17/2018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C58B7-2CF2-4EC6-8F15-2A232882EA8F}" type="slidenum">
              <a:rPr lang="en-US" smtClean="0"/>
              <a:pPr/>
              <a:t>‹#›</a:t>
            </a:fld>
            <a:endParaRPr lang="en-US"/>
          </a:p>
        </p:txBody>
      </p:sp>
    </p:spTree>
    <p:extLst>
      <p:ext uri="{BB962C8B-B14F-4D97-AF65-F5344CB8AC3E}">
        <p14:creationId xmlns:p14="http://schemas.microsoft.com/office/powerpoint/2010/main" xmlns="" val="3000500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baike.baidu.com/item/%E5%9C%A3%E7%81%B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baike.baidu.com/item/%E6%81%A9%E5%85%B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baike.baidu.com/item/%E8%83%BD%E5%8A%9B" TargetMode="External"/><Relationship Id="rId2" Type="http://schemas.openxmlformats.org/officeDocument/2006/relationships/hyperlink" Target="https://baike.baidu.com/item/%E5%9F%BA%E7%9D%A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p\Documents\Annie's Sermon Notes\學習做僕人\pic.jpg"/>
          <p:cNvPicPr>
            <a:picLocks noChangeAspect="1" noChangeArrowheads="1"/>
          </p:cNvPicPr>
          <p:nvPr/>
        </p:nvPicPr>
        <p:blipFill>
          <a:blip r:embed="rId2" cstate="print"/>
          <a:srcRect/>
          <a:stretch>
            <a:fillRect/>
          </a:stretch>
        </p:blipFill>
        <p:spPr bwMode="auto">
          <a:xfrm>
            <a:off x="235131" y="195943"/>
            <a:ext cx="11743509" cy="6479177"/>
          </a:xfrm>
          <a:prstGeom prst="rect">
            <a:avLst/>
          </a:prstGeom>
          <a:noFill/>
        </p:spPr>
      </p:pic>
      <p:sp>
        <p:nvSpPr>
          <p:cNvPr id="2" name="Title 1"/>
          <p:cNvSpPr>
            <a:spLocks noGrp="1"/>
          </p:cNvSpPr>
          <p:nvPr>
            <p:ph type="ctrTitle"/>
          </p:nvPr>
        </p:nvSpPr>
        <p:spPr>
          <a:xfrm>
            <a:off x="1117600" y="2133601"/>
            <a:ext cx="10363200" cy="1470025"/>
          </a:xfrm>
        </p:spPr>
        <p:txBody>
          <a:bodyPr>
            <a:normAutofit fontScale="90000"/>
          </a:bodyPr>
          <a:lstStyle/>
          <a:p>
            <a:r>
              <a:rPr lang="zh-TW" altLang="en-US" sz="53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學習做耶穌</a:t>
            </a:r>
            <a:r>
              <a:rPr lang="en-US" altLang="zh-TW" sz="53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53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眾人的僕人</a:t>
            </a:r>
            <a:r>
              <a:rPr lang="en-US" altLang="zh-TW" sz="48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4800" b="1" dirty="0" smtClean="0">
                <a:solidFill>
                  <a:schemeClr val="bg1"/>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sz="5300" b="1" dirty="0" smtClean="0">
                <a:solidFill>
                  <a:schemeClr val="bg1"/>
                </a:solidFill>
                <a:effectLst>
                  <a:outerShdw blurRad="38100" dist="38100" dir="2700000" algn="tl">
                    <a:srgbClr val="000000">
                      <a:alpha val="43137"/>
                    </a:srgbClr>
                  </a:outerShdw>
                </a:effectLst>
                <a:latin typeface="+mn-lt"/>
                <a:ea typeface="微軟正黑體" pitchFamily="34" charset="-120"/>
              </a:rPr>
              <a:t>Learn to Be a Servant of Jesus,</a:t>
            </a:r>
            <a:br>
              <a:rPr lang="en-US" altLang="zh-TW" sz="5300" b="1" dirty="0" smtClean="0">
                <a:solidFill>
                  <a:schemeClr val="bg1"/>
                </a:solidFill>
                <a:effectLst>
                  <a:outerShdw blurRad="38100" dist="38100" dir="2700000" algn="tl">
                    <a:srgbClr val="000000">
                      <a:alpha val="43137"/>
                    </a:srgbClr>
                  </a:outerShdw>
                </a:effectLst>
                <a:latin typeface="+mn-lt"/>
                <a:ea typeface="微軟正黑體" pitchFamily="34" charset="-120"/>
              </a:rPr>
            </a:br>
            <a:r>
              <a:rPr lang="en-US" altLang="zh-TW" sz="5300" b="1" dirty="0" smtClean="0">
                <a:solidFill>
                  <a:schemeClr val="bg1"/>
                </a:solidFill>
                <a:effectLst>
                  <a:outerShdw blurRad="38100" dist="38100" dir="2700000" algn="tl">
                    <a:srgbClr val="000000">
                      <a:alpha val="43137"/>
                    </a:srgbClr>
                  </a:outerShdw>
                </a:effectLst>
                <a:latin typeface="+mn-lt"/>
                <a:ea typeface="微軟正黑體" pitchFamily="34" charset="-120"/>
              </a:rPr>
              <a:t>a Servant of People</a:t>
            </a:r>
            <a:endParaRPr lang="en-US" sz="4800" b="1" dirty="0">
              <a:solidFill>
                <a:schemeClr val="bg1"/>
              </a:solidFill>
              <a:effectLst>
                <a:outerShdw blurRad="38100" dist="38100" dir="2700000" algn="tl">
                  <a:srgbClr val="000000">
                    <a:alpha val="43137"/>
                  </a:srgbClr>
                </a:outerShdw>
              </a:effectLst>
              <a:latin typeface="+mn-lt"/>
              <a:ea typeface="微軟正黑體" pitchFamily="34" charset="-120"/>
            </a:endParaRPr>
          </a:p>
        </p:txBody>
      </p:sp>
      <p:sp>
        <p:nvSpPr>
          <p:cNvPr id="3" name="Subtitle 2"/>
          <p:cNvSpPr>
            <a:spLocks noGrp="1"/>
          </p:cNvSpPr>
          <p:nvPr>
            <p:ph type="subTitle" idx="1"/>
          </p:nvPr>
        </p:nvSpPr>
        <p:spPr>
          <a:xfrm>
            <a:off x="2133600" y="4876800"/>
            <a:ext cx="8534400" cy="1524000"/>
          </a:xfrm>
        </p:spPr>
        <p:txBody>
          <a:bodyPr>
            <a:normAutofit/>
          </a:bodyPr>
          <a:lstStyle/>
          <a:p>
            <a:r>
              <a:rPr lang="zh-TW" altLang="en-US" sz="3600" b="1" dirty="0" smtClean="0">
                <a:solidFill>
                  <a:schemeClr val="bg1"/>
                </a:solidFill>
                <a:latin typeface="微軟正黑體" pitchFamily="34" charset="-120"/>
                <a:ea typeface="微軟正黑體" pitchFamily="34" charset="-120"/>
              </a:rPr>
              <a:t>裴賀安慈師母</a:t>
            </a:r>
            <a:endParaRPr lang="en-US" altLang="zh-TW" sz="3600" b="1" dirty="0" smtClean="0">
              <a:solidFill>
                <a:schemeClr val="bg1"/>
              </a:solidFill>
              <a:latin typeface="微軟正黑體" pitchFamily="34" charset="-120"/>
              <a:ea typeface="微軟正黑體" pitchFamily="34" charset="-120"/>
            </a:endParaRPr>
          </a:p>
          <a:p>
            <a:r>
              <a:rPr lang="en-US" sz="3600" b="1" dirty="0" smtClean="0">
                <a:solidFill>
                  <a:schemeClr val="bg1"/>
                </a:solidFill>
                <a:latin typeface="微軟正黑體" pitchFamily="34" charset="-120"/>
                <a:ea typeface="微軟正黑體" pitchFamily="34" charset="-120"/>
              </a:rPr>
              <a:t>Mrs. Annie </a:t>
            </a:r>
            <a:r>
              <a:rPr lang="en-US" sz="3600" b="1" dirty="0" err="1" smtClean="0">
                <a:solidFill>
                  <a:schemeClr val="bg1"/>
                </a:solidFill>
                <a:latin typeface="微軟正黑體" pitchFamily="34" charset="-120"/>
                <a:ea typeface="微軟正黑體" pitchFamily="34" charset="-120"/>
              </a:rPr>
              <a:t>Petzholt</a:t>
            </a:r>
            <a:endParaRPr lang="en-US" sz="3600" b="1" dirty="0">
              <a:solidFill>
                <a:schemeClr val="bg1"/>
              </a:solidFill>
              <a:latin typeface="微軟正黑體" pitchFamily="34" charset="-120"/>
              <a:ea typeface="微軟正黑體" pitchFamily="34"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1161"/>
          </a:xfrm>
        </p:spPr>
        <p:txBody>
          <a:bodyPr>
            <a:normAutofit/>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上帝僕人的形像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Image of the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838200" y="1515291"/>
            <a:ext cx="10515600" cy="4661672"/>
          </a:xfrm>
        </p:spPr>
        <p:txBody>
          <a:bodyPr/>
          <a:lstStyle/>
          <a:p>
            <a:pPr>
              <a:buNone/>
            </a:pPr>
            <a:r>
              <a:rPr lang="en-US" altLang="zh-TW" sz="3200" b="1" dirty="0" smtClean="0">
                <a:latin typeface="微軟正黑體" pitchFamily="34" charset="-120"/>
                <a:ea typeface="微軟正黑體" pitchFamily="34" charset="-120"/>
              </a:rPr>
              <a:t>Isa 42:1  </a:t>
            </a:r>
            <a:r>
              <a:rPr lang="zh-TW" altLang="en-US" sz="3200" b="1" dirty="0" smtClean="0">
                <a:latin typeface="微軟正黑體" pitchFamily="34" charset="-120"/>
                <a:ea typeface="微軟正黑體" pitchFamily="34" charset="-120"/>
              </a:rPr>
              <a:t>看哪，</a:t>
            </a:r>
            <a:r>
              <a:rPr lang="zh-TW" altLang="en-US"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我的僕人</a:t>
            </a:r>
            <a:r>
              <a:rPr lang="zh-TW" altLang="en-US" sz="3200" b="1" dirty="0" smtClean="0">
                <a:latin typeface="微軟正黑體" pitchFamily="34" charset="-120"/>
                <a:ea typeface="微軟正黑體" pitchFamily="34" charset="-120"/>
              </a:rPr>
              <a:t>我</a:t>
            </a:r>
            <a:r>
              <a:rPr lang="zh-TW" altLang="en-US" sz="32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所扶持所揀選</a:t>
            </a:r>
            <a:r>
              <a:rPr lang="zh-TW" altLang="en-US" sz="3200" b="1" dirty="0" smtClean="0">
                <a:latin typeface="微軟正黑體" pitchFamily="34" charset="-120"/>
                <a:ea typeface="微軟正黑體" pitchFamily="34" charset="-120"/>
              </a:rPr>
              <a:t>、心裡</a:t>
            </a:r>
            <a:r>
              <a:rPr lang="zh-TW" altLang="en-US" sz="32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所喜悅的</a:t>
            </a:r>
            <a:r>
              <a:rPr lang="zh-TW" altLang="en-US" sz="3200" b="1" dirty="0" smtClean="0">
                <a:latin typeface="微軟正黑體" pitchFamily="34" charset="-120"/>
                <a:ea typeface="微軟正黑體" pitchFamily="34" charset="-120"/>
              </a:rPr>
              <a:t>！我已</a:t>
            </a:r>
            <a:r>
              <a:rPr lang="zh-TW" altLang="en-US" sz="32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將我的靈賜給他</a:t>
            </a:r>
            <a:r>
              <a:rPr lang="zh-TW" altLang="en-US" sz="3200" b="1" dirty="0" smtClean="0">
                <a:latin typeface="微軟正黑體" pitchFamily="34" charset="-120"/>
                <a:ea typeface="微軟正黑體" pitchFamily="34" charset="-120"/>
              </a:rPr>
              <a:t>；他必將</a:t>
            </a:r>
            <a:r>
              <a:rPr lang="zh-TW" altLang="en-US"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公理</a:t>
            </a:r>
            <a:r>
              <a:rPr lang="zh-TW" altLang="en-US" sz="3200" b="1" dirty="0" smtClean="0">
                <a:latin typeface="微軟正黑體" pitchFamily="34" charset="-120"/>
                <a:ea typeface="微軟正黑體" pitchFamily="34" charset="-120"/>
              </a:rPr>
              <a:t>傳給</a:t>
            </a:r>
            <a:r>
              <a:rPr lang="zh-TW" altLang="en-US" sz="3200" b="1" dirty="0" smtClean="0">
                <a:solidFill>
                  <a:srgbClr val="00B050"/>
                </a:solidFill>
                <a:effectLst>
                  <a:outerShdw blurRad="38100" dist="38100" dir="2700000" algn="tl">
                    <a:srgbClr val="000000">
                      <a:alpha val="43137"/>
                    </a:srgbClr>
                  </a:outerShdw>
                </a:effectLst>
                <a:latin typeface="微軟正黑體" pitchFamily="34" charset="-120"/>
                <a:ea typeface="微軟正黑體" pitchFamily="34" charset="-120"/>
              </a:rPr>
              <a:t>外邦</a:t>
            </a:r>
            <a:r>
              <a:rPr lang="zh-TW" altLang="en-US" sz="3200" b="1" dirty="0" smtClean="0">
                <a:latin typeface="微軟正黑體" pitchFamily="34" charset="-120"/>
                <a:ea typeface="微軟正黑體" pitchFamily="34" charset="-120"/>
              </a:rPr>
              <a:t>。 </a:t>
            </a:r>
            <a:endParaRPr lang="en-US" altLang="zh-TW" sz="3200" b="1" dirty="0" smtClean="0">
              <a:latin typeface="微軟正黑體" pitchFamily="34" charset="-120"/>
              <a:ea typeface="微軟正黑體" pitchFamily="34" charset="-120"/>
            </a:endParaRPr>
          </a:p>
          <a:p>
            <a:pPr>
              <a:buNone/>
            </a:pPr>
            <a:r>
              <a:rPr lang="en-US" sz="3200" b="1" dirty="0" smtClean="0">
                <a:latin typeface="微軟正黑體" pitchFamily="34" charset="-120"/>
                <a:ea typeface="微軟正黑體" pitchFamily="34" charset="-120"/>
              </a:rPr>
              <a:t>Behold my servant, whom I uphold; mine elect, </a:t>
            </a:r>
            <a:r>
              <a:rPr lang="en-US" sz="3200" b="1" i="1" dirty="0" smtClean="0">
                <a:latin typeface="微軟正黑體" pitchFamily="34" charset="-120"/>
                <a:ea typeface="微軟正黑體" pitchFamily="34" charset="-120"/>
              </a:rPr>
              <a:t>in whom my soul </a:t>
            </a:r>
            <a:r>
              <a:rPr lang="en-US" sz="3200" b="1" i="1" dirty="0" err="1" smtClean="0">
                <a:latin typeface="微軟正黑體" pitchFamily="34" charset="-120"/>
                <a:ea typeface="微軟正黑體" pitchFamily="34" charset="-120"/>
              </a:rPr>
              <a:t>delighteth</a:t>
            </a:r>
            <a:r>
              <a:rPr lang="en-US" sz="3200" b="1" i="1" dirty="0" smtClean="0">
                <a:latin typeface="微軟正黑體" pitchFamily="34" charset="-120"/>
                <a:ea typeface="微軟正黑體" pitchFamily="34" charset="-120"/>
              </a:rPr>
              <a:t>; I have put my spirit upon him: he shall bring forth judgment to the Gentiles. </a:t>
            </a:r>
          </a:p>
          <a:p>
            <a:pPr>
              <a:buNone/>
            </a:pPr>
            <a:endParaRPr lang="zh-TW" altLang="en-US" b="1" dirty="0" smtClean="0">
              <a:latin typeface="微軟正黑體" pitchFamily="34" charset="-120"/>
              <a:ea typeface="微軟正黑體" pitchFamily="34" charset="-120"/>
            </a:endParaRPr>
          </a:p>
          <a:p>
            <a:pPr>
              <a:buNone/>
            </a:pPr>
            <a:r>
              <a:rPr lang="en-US" altLang="zh-TW" sz="3200" b="1" dirty="0" smtClean="0">
                <a:latin typeface="微軟正黑體" pitchFamily="34" charset="-120"/>
                <a:ea typeface="微軟正黑體" pitchFamily="34" charset="-120"/>
              </a:rPr>
              <a:t>Isa 42:2  </a:t>
            </a:r>
            <a:r>
              <a:rPr lang="zh-TW" altLang="en-US" sz="3200" b="1" dirty="0" smtClean="0">
                <a:latin typeface="微軟正黑體" pitchFamily="34" charset="-120"/>
                <a:ea typeface="微軟正黑體" pitchFamily="34" charset="-120"/>
              </a:rPr>
              <a:t>他</a:t>
            </a:r>
            <a:r>
              <a:rPr lang="zh-TW" altLang="en-US" sz="3200" b="1" dirty="0" smtClean="0">
                <a:solidFill>
                  <a:srgbClr val="FF9900"/>
                </a:solidFill>
                <a:effectLst>
                  <a:outerShdw blurRad="38100" dist="38100" dir="2700000" algn="tl">
                    <a:srgbClr val="000000">
                      <a:alpha val="43137"/>
                    </a:srgbClr>
                  </a:outerShdw>
                </a:effectLst>
                <a:latin typeface="微軟正黑體" pitchFamily="34" charset="-120"/>
                <a:ea typeface="微軟正黑體" pitchFamily="34" charset="-120"/>
              </a:rPr>
              <a:t>不喧嚷，不揚聲</a:t>
            </a:r>
            <a:r>
              <a:rPr lang="zh-TW" altLang="en-US" sz="3200" b="1" dirty="0" smtClean="0">
                <a:solidFill>
                  <a:srgbClr val="FF9900"/>
                </a:solidFill>
                <a:latin typeface="微軟正黑體" pitchFamily="34" charset="-120"/>
                <a:ea typeface="微軟正黑體" pitchFamily="34" charset="-120"/>
              </a:rPr>
              <a:t>，</a:t>
            </a:r>
            <a:r>
              <a:rPr lang="zh-TW" altLang="en-US" sz="3200" b="1" dirty="0" smtClean="0">
                <a:solidFill>
                  <a:srgbClr val="FF9900"/>
                </a:solidFill>
                <a:effectLst>
                  <a:outerShdw blurRad="38100" dist="38100" dir="2700000" algn="tl">
                    <a:srgbClr val="000000">
                      <a:alpha val="43137"/>
                    </a:srgbClr>
                  </a:outerShdw>
                </a:effectLst>
                <a:latin typeface="微軟正黑體" pitchFamily="34" charset="-120"/>
                <a:ea typeface="微軟正黑體" pitchFamily="34" charset="-120"/>
              </a:rPr>
              <a:t>也不使街上聽見他的聲音</a:t>
            </a:r>
            <a:r>
              <a:rPr lang="zh-TW" altLang="en-US" sz="3200" b="1" dirty="0" smtClean="0">
                <a:latin typeface="微軟正黑體" pitchFamily="34" charset="-120"/>
                <a:ea typeface="微軟正黑體" pitchFamily="34" charset="-120"/>
              </a:rPr>
              <a:t>。 </a:t>
            </a:r>
          </a:p>
          <a:p>
            <a:pPr>
              <a:buNone/>
            </a:pPr>
            <a:r>
              <a:rPr lang="en-US" sz="3200" b="1" dirty="0" smtClean="0">
                <a:latin typeface="微軟正黑體" pitchFamily="34" charset="-120"/>
                <a:ea typeface="微軟正黑體" pitchFamily="34" charset="-120"/>
              </a:rPr>
              <a:t>He shall not cry, nor lift up, nor cause his voice to be heard in the street.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286"/>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上帝僕人的形像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Image of the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496389" y="1541417"/>
            <a:ext cx="11155680" cy="5055326"/>
          </a:xfrm>
        </p:spPr>
        <p:txBody>
          <a:bodyPr>
            <a:normAutofit lnSpcReduction="10000"/>
          </a:bodyPr>
          <a:lstStyle/>
          <a:p>
            <a:pPr>
              <a:buNone/>
            </a:pPr>
            <a:r>
              <a:rPr lang="en-US" altLang="zh-TW" sz="3200" b="1" dirty="0" smtClean="0">
                <a:latin typeface="微軟正黑體" pitchFamily="34" charset="-120"/>
                <a:ea typeface="微軟正黑體" pitchFamily="34" charset="-120"/>
              </a:rPr>
              <a:t>Isa 42:3  </a:t>
            </a:r>
            <a:r>
              <a:rPr lang="zh-TW" altLang="en-US" sz="3200" b="1" dirty="0" smtClean="0">
                <a:solidFill>
                  <a:srgbClr val="00B0F0"/>
                </a:solidFill>
                <a:effectLst>
                  <a:outerShdw blurRad="38100" dist="38100" dir="2700000" algn="tl">
                    <a:srgbClr val="000000">
                      <a:alpha val="43137"/>
                    </a:srgbClr>
                  </a:outerShdw>
                </a:effectLst>
                <a:latin typeface="微軟正黑體" pitchFamily="34" charset="-120"/>
                <a:ea typeface="微軟正黑體" pitchFamily="34" charset="-120"/>
              </a:rPr>
              <a:t>壓傷的蘆葦，他不折斷；將殘的燈火，他不吹滅</a:t>
            </a:r>
            <a:r>
              <a:rPr lang="zh-TW" altLang="en-US" sz="3200" b="1" dirty="0" smtClean="0">
                <a:latin typeface="微軟正黑體" pitchFamily="34" charset="-120"/>
                <a:ea typeface="微軟正黑體" pitchFamily="34" charset="-120"/>
              </a:rPr>
              <a:t>。他憑</a:t>
            </a:r>
            <a:r>
              <a:rPr lang="zh-TW" altLang="en-US"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真實</a:t>
            </a:r>
            <a:r>
              <a:rPr lang="zh-TW" altLang="en-US" sz="3200" b="1" dirty="0" smtClean="0">
                <a:latin typeface="微軟正黑體" pitchFamily="34" charset="-120"/>
                <a:ea typeface="微軟正黑體" pitchFamily="34" charset="-120"/>
              </a:rPr>
              <a:t>將</a:t>
            </a:r>
            <a:r>
              <a:rPr lang="zh-TW" altLang="en-US"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公理</a:t>
            </a:r>
            <a:r>
              <a:rPr lang="zh-TW" altLang="en-US" sz="3200" b="1" dirty="0" smtClean="0">
                <a:latin typeface="微軟正黑體" pitchFamily="34" charset="-120"/>
                <a:ea typeface="微軟正黑體" pitchFamily="34" charset="-120"/>
              </a:rPr>
              <a:t>傳開。 </a:t>
            </a:r>
            <a:endParaRPr lang="en-US" altLang="zh-TW" sz="3200" b="1" dirty="0" smtClean="0">
              <a:latin typeface="微軟正黑體" pitchFamily="34" charset="-120"/>
              <a:ea typeface="微軟正黑體" pitchFamily="34" charset="-120"/>
            </a:endParaRPr>
          </a:p>
          <a:p>
            <a:pPr>
              <a:buNone/>
            </a:pPr>
            <a:r>
              <a:rPr lang="en-US" sz="3200" b="1" dirty="0" smtClean="0">
                <a:latin typeface="微軟正黑體" pitchFamily="34" charset="-120"/>
                <a:ea typeface="微軟正黑體" pitchFamily="34" charset="-120"/>
              </a:rPr>
              <a:t>A bruised reed shall he not break, and the smoking flax shall he not quench: he shall bring forth judgment unto truth. </a:t>
            </a:r>
          </a:p>
          <a:p>
            <a:pPr>
              <a:buNone/>
            </a:pPr>
            <a:endParaRPr lang="zh-TW" altLang="en-US" sz="2200" b="1" dirty="0" smtClean="0">
              <a:latin typeface="微軟正黑體" pitchFamily="34" charset="-120"/>
              <a:ea typeface="微軟正黑體" pitchFamily="34" charset="-120"/>
            </a:endParaRPr>
          </a:p>
          <a:p>
            <a:pPr>
              <a:buNone/>
            </a:pPr>
            <a:r>
              <a:rPr lang="en-US" altLang="zh-TW" sz="3200" b="1" dirty="0" smtClean="0">
                <a:latin typeface="微軟正黑體" pitchFamily="34" charset="-120"/>
                <a:ea typeface="微軟正黑體" pitchFamily="34" charset="-120"/>
              </a:rPr>
              <a:t>Isa 42:4  </a:t>
            </a:r>
            <a:r>
              <a:rPr lang="zh-TW" altLang="en-US" sz="3200" b="1" dirty="0" smtClean="0">
                <a:solidFill>
                  <a:srgbClr val="FF9900"/>
                </a:solidFill>
                <a:effectLst>
                  <a:outerShdw blurRad="38100" dist="38100" dir="2700000" algn="tl">
                    <a:srgbClr val="000000">
                      <a:alpha val="43137"/>
                    </a:srgbClr>
                  </a:outerShdw>
                </a:effectLst>
                <a:latin typeface="微軟正黑體" pitchFamily="34" charset="-120"/>
                <a:ea typeface="微軟正黑體" pitchFamily="34" charset="-120"/>
              </a:rPr>
              <a:t>他不灰心，也不喪膽，直到他在地上設立</a:t>
            </a:r>
            <a:r>
              <a:rPr lang="zh-TW" altLang="en-US"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公理</a:t>
            </a:r>
            <a:r>
              <a:rPr lang="zh-TW" altLang="en-US" sz="3200" b="1" dirty="0" smtClean="0">
                <a:latin typeface="微軟正黑體" pitchFamily="34" charset="-120"/>
                <a:ea typeface="微軟正黑體" pitchFamily="34" charset="-120"/>
              </a:rPr>
              <a:t>；</a:t>
            </a:r>
            <a:r>
              <a:rPr lang="zh-TW" altLang="en-US" sz="3200" b="1" dirty="0" smtClean="0">
                <a:solidFill>
                  <a:schemeClr val="accent6">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海島都等候他的訓誨</a:t>
            </a:r>
            <a:r>
              <a:rPr lang="zh-TW" altLang="en-US" sz="3200" b="1" dirty="0" smtClean="0">
                <a:latin typeface="微軟正黑體" pitchFamily="34" charset="-120"/>
                <a:ea typeface="微軟正黑體" pitchFamily="34" charset="-120"/>
              </a:rPr>
              <a:t>。 </a:t>
            </a:r>
          </a:p>
          <a:p>
            <a:pPr>
              <a:buNone/>
            </a:pPr>
            <a:r>
              <a:rPr lang="en-US" sz="3200" b="1" dirty="0" smtClean="0">
                <a:latin typeface="微軟正黑體" pitchFamily="34" charset="-120"/>
                <a:ea typeface="微軟正黑體" pitchFamily="34" charset="-120"/>
              </a:rPr>
              <a:t>He shall not fail nor be discouraged, till he have set judgment in the earth: and the isles shall wait for his law.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3" y="0"/>
            <a:ext cx="11782697" cy="1358538"/>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僕人的形像特性 </a:t>
            </a:r>
            <a:r>
              <a:rPr lang="en-US" altLang="zh-TW"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Characteristics of the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326571" y="1227910"/>
            <a:ext cx="11560629" cy="5421084"/>
          </a:xfrm>
        </p:spPr>
        <p:txBody>
          <a:bodyPr>
            <a:normAutofit lnSpcReduction="10000"/>
          </a:bodyPr>
          <a:lstStyle/>
          <a:p>
            <a:pPr marL="514350" indent="-514350">
              <a:buNone/>
            </a:pPr>
            <a:r>
              <a:rPr lang="en-US" altLang="zh-TW" sz="3200" b="1" dirty="0" smtClean="0">
                <a:latin typeface="微軟正黑體" pitchFamily="34" charset="-120"/>
                <a:ea typeface="微軟正黑體" pitchFamily="34" charset="-120"/>
              </a:rPr>
              <a:t>1). </a:t>
            </a:r>
            <a:r>
              <a:rPr lang="zh-TW" altLang="en-US" sz="3200" b="1" dirty="0" smtClean="0">
                <a:latin typeface="微軟正黑體" pitchFamily="34" charset="-120"/>
                <a:ea typeface="微軟正黑體" pitchFamily="34" charset="-120"/>
              </a:rPr>
              <a:t>知曉真理</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公理</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傳揚真理</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公理</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實踐真理</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公理</a:t>
            </a:r>
            <a:r>
              <a:rPr lang="en-US" altLang="zh-TW" sz="3200" b="1" dirty="0" smtClean="0">
                <a:latin typeface="微軟正黑體" pitchFamily="34" charset="-120"/>
                <a:ea typeface="微軟正黑體" pitchFamily="34" charset="-120"/>
              </a:rPr>
              <a:t>. (Isa. 42:1,3,4)</a:t>
            </a:r>
          </a:p>
          <a:p>
            <a:pPr marL="514350" indent="-514350">
              <a:buNone/>
            </a:pPr>
            <a:r>
              <a:rPr lang="en-US" altLang="zh-TW" sz="3200" b="1" dirty="0" smtClean="0">
                <a:latin typeface="微軟正黑體" pitchFamily="34" charset="-120"/>
                <a:ea typeface="微軟正黑體" pitchFamily="34" charset="-120"/>
              </a:rPr>
              <a:t>     Know, proclaim, and practice the truth.</a:t>
            </a:r>
          </a:p>
          <a:p>
            <a:pPr marL="514350" indent="-514350">
              <a:buNone/>
            </a:pPr>
            <a:r>
              <a:rPr lang="en-US" altLang="zh-TW" sz="3200" b="1" dirty="0" smtClean="0">
                <a:latin typeface="微軟正黑體" pitchFamily="34" charset="-120"/>
                <a:ea typeface="微軟正黑體" pitchFamily="34" charset="-120"/>
              </a:rPr>
              <a:t>     - </a:t>
            </a:r>
            <a:r>
              <a:rPr lang="zh-TW" altLang="en-US" sz="3200" b="1" dirty="0" smtClean="0">
                <a:latin typeface="微軟正黑體" pitchFamily="34" charset="-120"/>
                <a:ea typeface="微軟正黑體" pitchFamily="34" charset="-120"/>
              </a:rPr>
              <a:t>以身作則</a:t>
            </a:r>
            <a:r>
              <a:rPr lang="en-US" altLang="zh-TW" sz="3200" b="1" dirty="0" smtClean="0">
                <a:latin typeface="微軟正黑體" pitchFamily="34" charset="-120"/>
                <a:ea typeface="微軟正黑體" pitchFamily="34" charset="-120"/>
              </a:rPr>
              <a:t>     lead by example</a:t>
            </a:r>
          </a:p>
          <a:p>
            <a:pPr marL="514350" indent="-514350">
              <a:buNone/>
            </a:pPr>
            <a:r>
              <a:rPr lang="zh-TW" altLang="en-US" sz="3200" b="1" dirty="0" smtClean="0">
                <a:latin typeface="微軟正黑體" pitchFamily="34" charset="-120"/>
                <a:ea typeface="微軟正黑體" pitchFamily="34" charset="-120"/>
              </a:rPr>
              <a:t>     </a:t>
            </a:r>
            <a:r>
              <a:rPr lang="en-US" altLang="zh-TW" sz="3200" b="1" dirty="0" smtClean="0">
                <a:latin typeface="微軟正黑體" pitchFamily="34" charset="-120"/>
                <a:ea typeface="微軟正黑體" pitchFamily="34" charset="-120"/>
              </a:rPr>
              <a:t>- </a:t>
            </a:r>
            <a:r>
              <a:rPr lang="zh-TW" altLang="en-US" sz="3200" b="1" dirty="0" smtClean="0">
                <a:latin typeface="微軟正黑體" pitchFamily="34" charset="-120"/>
                <a:ea typeface="微軟正黑體" pitchFamily="34" charset="-120"/>
              </a:rPr>
              <a:t>知行合一     </a:t>
            </a:r>
            <a:r>
              <a:rPr lang="en-US" altLang="zh-TW" sz="3200" b="1" dirty="0" smtClean="0">
                <a:latin typeface="微軟正黑體" pitchFamily="34" charset="-120"/>
                <a:ea typeface="微軟正黑體" pitchFamily="34" charset="-120"/>
              </a:rPr>
              <a:t>knowing and doing go hand in hand</a:t>
            </a:r>
          </a:p>
          <a:p>
            <a:pPr marL="514350" indent="-514350">
              <a:buNone/>
            </a:pPr>
            <a:r>
              <a:rPr lang="en-US" altLang="zh-TW" sz="3200" b="1" dirty="0" smtClean="0">
                <a:latin typeface="微軟正黑體" pitchFamily="34" charset="-120"/>
                <a:ea typeface="微軟正黑體" pitchFamily="34" charset="-120"/>
              </a:rPr>
              <a:t>     - </a:t>
            </a:r>
            <a:r>
              <a:rPr lang="zh-TW" altLang="en-US" sz="3200" b="1" dirty="0" smtClean="0">
                <a:latin typeface="微軟正黑體" pitchFamily="34" charset="-120"/>
                <a:ea typeface="微軟正黑體" pitchFamily="34" charset="-120"/>
              </a:rPr>
              <a:t>實踐是體驗真理的唯一標準</a:t>
            </a:r>
            <a:endParaRPr lang="en-US" altLang="zh-TW" sz="3200" b="1" dirty="0" smtClean="0">
              <a:latin typeface="微軟正黑體" pitchFamily="34" charset="-120"/>
              <a:ea typeface="微軟正黑體" pitchFamily="34" charset="-120"/>
            </a:endParaRPr>
          </a:p>
          <a:p>
            <a:pPr marL="514350" indent="-514350">
              <a:buNone/>
            </a:pPr>
            <a:r>
              <a:rPr lang="zh-TW" altLang="en-US" sz="3200" b="1" dirty="0" smtClean="0">
                <a:latin typeface="微軟正黑體" pitchFamily="34" charset="-120"/>
                <a:ea typeface="微軟正黑體" pitchFamily="34" charset="-120"/>
              </a:rPr>
              <a:t>     </a:t>
            </a:r>
            <a:r>
              <a:rPr lang="en-US" altLang="zh-TW" sz="3200" b="1" dirty="0" smtClean="0">
                <a:latin typeface="微軟正黑體" pitchFamily="34" charset="-120"/>
                <a:ea typeface="微軟正黑體" pitchFamily="34" charset="-120"/>
              </a:rPr>
              <a:t>  </a:t>
            </a:r>
            <a:r>
              <a:rPr lang="zh-TW" altLang="en-US" sz="3200" b="1" dirty="0" smtClean="0">
                <a:latin typeface="微軟正黑體" pitchFamily="34" charset="-120"/>
                <a:ea typeface="微軟正黑體" pitchFamily="34" charset="-120"/>
              </a:rPr>
              <a:t> </a:t>
            </a:r>
            <a:r>
              <a:rPr lang="en-US" altLang="zh-TW" sz="3200" b="1" dirty="0" smtClean="0">
                <a:latin typeface="微軟正黑體" pitchFamily="34" charset="-120"/>
                <a:ea typeface="微軟正黑體" pitchFamily="34" charset="-120"/>
              </a:rPr>
              <a:t>Practice is the only standard for experiencing truth</a:t>
            </a:r>
          </a:p>
          <a:p>
            <a:pPr marL="514350" indent="-514350">
              <a:buNone/>
            </a:pPr>
            <a:endParaRPr lang="en-US" altLang="zh-TW" sz="3200" b="1" dirty="0" smtClean="0">
              <a:latin typeface="微軟正黑體" pitchFamily="34" charset="-120"/>
              <a:ea typeface="微軟正黑體" pitchFamily="34" charset="-120"/>
            </a:endParaRPr>
          </a:p>
          <a:p>
            <a:pPr marL="514350" indent="-514350" algn="ctr">
              <a:buNone/>
            </a:pPr>
            <a:r>
              <a:rPr lang="zh-TW" altLang="en-US" sz="3200" b="1" dirty="0" smtClean="0">
                <a:latin typeface="微軟正黑體" pitchFamily="34" charset="-120"/>
                <a:ea typeface="微軟正黑體" pitchFamily="34" charset="-120"/>
              </a:rPr>
              <a:t>藉著操練</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實踐真理</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公義來體現天國的治理 </a:t>
            </a:r>
            <a:endParaRPr lang="en-US" altLang="zh-TW" sz="3200" b="1" dirty="0" smtClean="0">
              <a:latin typeface="微軟正黑體" pitchFamily="34" charset="-120"/>
              <a:ea typeface="微軟正黑體" pitchFamily="34" charset="-120"/>
            </a:endParaRPr>
          </a:p>
          <a:p>
            <a:pPr marL="514350" indent="-514350" algn="ctr">
              <a:buNone/>
            </a:pPr>
            <a:r>
              <a:rPr lang="en-US" altLang="zh-TW" sz="3200" b="1" dirty="0" smtClean="0">
                <a:latin typeface="微軟正黑體" pitchFamily="34" charset="-120"/>
                <a:ea typeface="微軟正黑體" pitchFamily="34" charset="-120"/>
              </a:rPr>
              <a:t>To practice and execute the truth to reflect Kingdom reign</a:t>
            </a:r>
          </a:p>
          <a:p>
            <a:pPr marL="514350" indent="-514350">
              <a:buNone/>
            </a:pPr>
            <a:endParaRPr lang="en-US" altLang="zh-TW" dirty="0" smtClean="0"/>
          </a:p>
          <a:p>
            <a:pPr marL="514350" indent="-514350">
              <a:buAutoNum type="arabicPeriod"/>
            </a:pPr>
            <a:endParaRPr lang="en-US" altLang="zh-TW" dirty="0" smtClean="0"/>
          </a:p>
          <a:p>
            <a:pPr marL="514350" indent="-514350">
              <a:buAutoNum type="arabicPeriod"/>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3" y="0"/>
            <a:ext cx="11782697" cy="1358538"/>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僕人的形像特性 </a:t>
            </a:r>
            <a:r>
              <a:rPr lang="en-US" altLang="zh-TW"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Characteristics of the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640080" y="1489166"/>
            <a:ext cx="11273246" cy="5159828"/>
          </a:xfrm>
        </p:spPr>
        <p:txBody>
          <a:bodyPr>
            <a:normAutofit/>
          </a:bodyPr>
          <a:lstStyle/>
          <a:p>
            <a:pPr marL="514350" indent="-514350">
              <a:buNone/>
            </a:pPr>
            <a:r>
              <a:rPr lang="en-US" altLang="zh-TW" sz="3200" b="1" dirty="0" smtClean="0">
                <a:latin typeface="微軟正黑體" pitchFamily="34" charset="-120"/>
                <a:ea typeface="微軟正黑體" pitchFamily="34" charset="-120"/>
              </a:rPr>
              <a:t>2). </a:t>
            </a:r>
            <a:r>
              <a:rPr lang="zh-TW" altLang="en-US" sz="3200" b="1" dirty="0" smtClean="0">
                <a:latin typeface="微軟正黑體" pitchFamily="34" charset="-120"/>
                <a:ea typeface="微軟正黑體" pitchFamily="34" charset="-120"/>
              </a:rPr>
              <a:t>不張揚</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不喧鬧</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不邀功</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不追求自我名聲</a:t>
            </a:r>
            <a:r>
              <a:rPr lang="en-US" altLang="zh-TW" sz="3200" b="1" dirty="0" smtClean="0">
                <a:latin typeface="微軟正黑體" pitchFamily="34" charset="-120"/>
                <a:ea typeface="微軟正黑體" pitchFamily="34" charset="-120"/>
              </a:rPr>
              <a:t>. (Isa. 42:2)</a:t>
            </a:r>
          </a:p>
          <a:p>
            <a:pPr marL="514350" indent="-514350">
              <a:buNone/>
            </a:pPr>
            <a:r>
              <a:rPr lang="en-US" altLang="zh-TW" sz="3200" b="1" dirty="0" smtClean="0">
                <a:latin typeface="微軟正黑體" pitchFamily="34" charset="-120"/>
                <a:ea typeface="微軟正黑體" pitchFamily="34" charset="-120"/>
              </a:rPr>
              <a:t>     </a:t>
            </a:r>
            <a:r>
              <a:rPr lang="en-US" altLang="zh-TW" sz="3200" b="1" dirty="0" smtClean="0">
                <a:ea typeface="微軟正黑體" pitchFamily="34" charset="-120"/>
              </a:rPr>
              <a:t>Does not publicize, make racket, take credit, or seek fame.</a:t>
            </a:r>
          </a:p>
          <a:p>
            <a:pPr marL="514350" indent="-514350">
              <a:buNone/>
            </a:pPr>
            <a:r>
              <a:rPr lang="zh-TW" altLang="en-US" sz="3200" b="1" dirty="0" smtClean="0">
                <a:latin typeface="微軟正黑體" pitchFamily="34" charset="-120"/>
                <a:ea typeface="微軟正黑體" pitchFamily="34" charset="-120"/>
              </a:rPr>
              <a:t>   </a:t>
            </a:r>
            <a:endParaRPr lang="en-US" altLang="zh-TW" sz="1000" b="1" dirty="0" smtClean="0">
              <a:latin typeface="微軟正黑體" pitchFamily="34" charset="-120"/>
              <a:ea typeface="微軟正黑體" pitchFamily="34" charset="-120"/>
            </a:endParaRPr>
          </a:p>
          <a:p>
            <a:pPr marL="514350" indent="-514350">
              <a:buNone/>
            </a:pPr>
            <a:r>
              <a:rPr lang="zh-TW" altLang="en-US" sz="3200" b="1" dirty="0" smtClean="0">
                <a:latin typeface="微軟正黑體" pitchFamily="34" charset="-120"/>
                <a:ea typeface="微軟正黑體" pitchFamily="34" charset="-120"/>
              </a:rPr>
              <a:t>     </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 右手做的不要讓左手知道 </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太</a:t>
            </a:r>
            <a:r>
              <a:rPr lang="en-US" altLang="zh-TW" sz="3200" b="1" dirty="0" smtClean="0">
                <a:latin typeface="微軟正黑體" pitchFamily="34" charset="-120"/>
                <a:ea typeface="微軟正黑體" pitchFamily="34" charset="-120"/>
              </a:rPr>
              <a:t>Matt. 6:3)</a:t>
            </a:r>
          </a:p>
          <a:p>
            <a:pPr marL="514350" indent="-514350">
              <a:buNone/>
            </a:pPr>
            <a:r>
              <a:rPr lang="zh-TW" altLang="en-US" sz="3200" b="1" dirty="0" smtClean="0">
                <a:latin typeface="微軟正黑體" pitchFamily="34" charset="-120"/>
                <a:ea typeface="微軟正黑體" pitchFamily="34" charset="-120"/>
              </a:rPr>
              <a:t>        </a:t>
            </a:r>
            <a:r>
              <a:rPr lang="en-US" altLang="zh-TW" sz="3200" b="1" dirty="0" smtClean="0">
                <a:ea typeface="微軟正黑體" pitchFamily="34" charset="-120"/>
              </a:rPr>
              <a:t>Don’t let your left hand know what your right hand does.</a:t>
            </a:r>
          </a:p>
          <a:p>
            <a:pPr marL="514350" indent="-514350">
              <a:buNone/>
            </a:pPr>
            <a:r>
              <a:rPr lang="en-US" altLang="zh-TW" sz="3200" b="1" dirty="0" smtClean="0">
                <a:ea typeface="微軟正黑體" pitchFamily="34" charset="-120"/>
              </a:rPr>
              <a:t>      - </a:t>
            </a:r>
            <a:r>
              <a:rPr lang="zh-TW" altLang="en-US" sz="3200" b="1" dirty="0" smtClean="0">
                <a:ea typeface="微軟正黑體" pitchFamily="34" charset="-120"/>
              </a:rPr>
              <a:t>真正的義人不求自己得榮耀</a:t>
            </a:r>
            <a:r>
              <a:rPr lang="en-US" altLang="zh-TW" sz="3200" b="1" dirty="0" smtClean="0">
                <a:ea typeface="微軟正黑體" pitchFamily="34" charset="-120"/>
              </a:rPr>
              <a:t>,</a:t>
            </a:r>
            <a:r>
              <a:rPr lang="zh-TW" altLang="en-US" sz="3200" b="1" dirty="0" smtClean="0">
                <a:ea typeface="微軟正黑體" pitchFamily="34" charset="-120"/>
              </a:rPr>
              <a:t> 而求上帝得榮耀 </a:t>
            </a:r>
            <a:r>
              <a:rPr lang="en-US" altLang="zh-TW" sz="3200" b="1" dirty="0" smtClean="0">
                <a:ea typeface="微軟正黑體" pitchFamily="34" charset="-120"/>
              </a:rPr>
              <a:t>(</a:t>
            </a:r>
            <a:r>
              <a:rPr lang="zh-TW" altLang="en-US" sz="3200" b="1" dirty="0" smtClean="0">
                <a:ea typeface="微軟正黑體" pitchFamily="34" charset="-120"/>
              </a:rPr>
              <a:t>約</a:t>
            </a:r>
            <a:r>
              <a:rPr lang="en-US" altLang="zh-TW" sz="3200" b="1" dirty="0" smtClean="0">
                <a:ea typeface="微軟正黑體" pitchFamily="34" charset="-120"/>
              </a:rPr>
              <a:t>John 7:18)</a:t>
            </a:r>
          </a:p>
          <a:p>
            <a:pPr marL="514350" indent="-514350">
              <a:buNone/>
            </a:pPr>
            <a:r>
              <a:rPr lang="en-US" altLang="zh-TW" sz="3200" b="1" dirty="0" smtClean="0">
                <a:ea typeface="微軟正黑體" pitchFamily="34" charset="-120"/>
              </a:rPr>
              <a:t>         Seeks not your own glory but God’s glory.</a:t>
            </a:r>
          </a:p>
          <a:p>
            <a:pPr marL="514350" indent="-514350">
              <a:buNone/>
            </a:pPr>
            <a:r>
              <a:rPr lang="en-US" altLang="zh-TW" sz="3200" b="1" dirty="0" smtClean="0">
                <a:ea typeface="微軟正黑體" pitchFamily="34" charset="-120"/>
              </a:rPr>
              <a:t>	-</a:t>
            </a:r>
            <a:r>
              <a:rPr lang="zh-TW" altLang="en-US" sz="3200" b="1" dirty="0" smtClean="0">
                <a:ea typeface="微軟正黑體" pitchFamily="34" charset="-120"/>
              </a:rPr>
              <a:t>  從內心安靜地服事主 </a:t>
            </a:r>
            <a:r>
              <a:rPr lang="en-US" altLang="zh-TW" sz="3200" b="1" dirty="0" smtClean="0">
                <a:ea typeface="微軟正黑體" pitchFamily="34" charset="-120"/>
              </a:rPr>
              <a:t>(</a:t>
            </a:r>
            <a:r>
              <a:rPr lang="zh-TW" altLang="en-US" sz="3200" b="1" dirty="0" smtClean="0">
                <a:ea typeface="微軟正黑體" pitchFamily="34" charset="-120"/>
              </a:rPr>
              <a:t>西 </a:t>
            </a:r>
            <a:r>
              <a:rPr lang="en-US" altLang="zh-TW" sz="3200" b="1" dirty="0" smtClean="0">
                <a:ea typeface="微軟正黑體" pitchFamily="34" charset="-120"/>
              </a:rPr>
              <a:t>Col.3:23)</a:t>
            </a:r>
          </a:p>
          <a:p>
            <a:pPr marL="514350" indent="-514350">
              <a:buNone/>
            </a:pPr>
            <a:r>
              <a:rPr lang="en-US" altLang="zh-TW" sz="3200" b="1" dirty="0" smtClean="0">
                <a:ea typeface="微軟正黑體" pitchFamily="34" charset="-120"/>
              </a:rPr>
              <a:t>         Quietly serve the Lord from the heart</a:t>
            </a:r>
          </a:p>
          <a:p>
            <a:pPr marL="514350" indent="-514350">
              <a:buNone/>
            </a:pPr>
            <a:endParaRPr lang="en-US" altLang="zh-TW" dirty="0" smtClean="0"/>
          </a:p>
          <a:p>
            <a:pPr marL="514350" indent="-514350">
              <a:buAutoNum type="arabicPeriod"/>
            </a:pPr>
            <a:endParaRPr lang="en-US" altLang="zh-TW" dirty="0" smtClean="0"/>
          </a:p>
          <a:p>
            <a:pPr marL="514350" indent="-514350">
              <a:buAutoNum type="arabicPeriod"/>
            </a:pPr>
            <a:endParaRPr lang="en-US" altLang="zh-TW" dirty="0" smtClean="0"/>
          </a:p>
          <a:p>
            <a:pPr marL="514350" indent="-514350">
              <a:buAutoNum type="arabicPeriod"/>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jp\Documents\Annie's Sermon Notes\學習做僕人\pic.jpg"/>
          <p:cNvPicPr>
            <a:picLocks noGrp="1" noChangeAspect="1" noChangeArrowheads="1"/>
          </p:cNvPicPr>
          <p:nvPr>
            <p:ph idx="1"/>
          </p:nvPr>
        </p:nvPicPr>
        <p:blipFill>
          <a:blip r:embed="rId2" cstate="print"/>
          <a:srcRect/>
          <a:stretch>
            <a:fillRect/>
          </a:stretch>
        </p:blipFill>
        <p:spPr bwMode="auto">
          <a:xfrm>
            <a:off x="282620" y="313510"/>
            <a:ext cx="6326890" cy="6326890"/>
          </a:xfrm>
          <a:prstGeom prst="rect">
            <a:avLst/>
          </a:prstGeom>
          <a:noFill/>
        </p:spPr>
      </p:pic>
      <p:pic>
        <p:nvPicPr>
          <p:cNvPr id="2051" name="Picture 3" descr="C:\Users\jp\Documents\Annie's Sermon Notes\學習做僕人\pic.jpg"/>
          <p:cNvPicPr>
            <a:picLocks noChangeAspect="1" noChangeArrowheads="1"/>
          </p:cNvPicPr>
          <p:nvPr/>
        </p:nvPicPr>
        <p:blipFill>
          <a:blip r:embed="rId3" cstate="print"/>
          <a:srcRect/>
          <a:stretch>
            <a:fillRect/>
          </a:stretch>
        </p:blipFill>
        <p:spPr bwMode="auto">
          <a:xfrm>
            <a:off x="6831192" y="222069"/>
            <a:ext cx="4624933" cy="6058036"/>
          </a:xfrm>
          <a:prstGeom prst="rect">
            <a:avLst/>
          </a:prstGeom>
          <a:noFill/>
        </p:spPr>
      </p:pic>
      <p:sp>
        <p:nvSpPr>
          <p:cNvPr id="6" name="TextBox 5"/>
          <p:cNvSpPr txBox="1"/>
          <p:nvPr/>
        </p:nvSpPr>
        <p:spPr>
          <a:xfrm>
            <a:off x="6714308" y="6348549"/>
            <a:ext cx="5477691" cy="461665"/>
          </a:xfrm>
          <a:prstGeom prst="rect">
            <a:avLst/>
          </a:prstGeom>
          <a:noFill/>
        </p:spPr>
        <p:txBody>
          <a:bodyPr wrap="square" rtlCol="0">
            <a:spAutoFit/>
          </a:bodyPr>
          <a:lstStyle/>
          <a:p>
            <a:r>
              <a:rPr lang="zh-TW" altLang="en-US" sz="2400" b="1" dirty="0" smtClean="0">
                <a:latin typeface="微軟正黑體" pitchFamily="34" charset="-120"/>
                <a:ea typeface="微軟正黑體" pitchFamily="34" charset="-120"/>
              </a:rPr>
              <a:t>主知名 </a:t>
            </a:r>
            <a:r>
              <a:rPr lang="en-US" altLang="zh-TW" sz="2400" b="1" dirty="0" smtClean="0">
                <a:latin typeface="微軟正黑體" pitchFamily="34" charset="-120"/>
                <a:ea typeface="微軟正黑體" pitchFamily="34" charset="-120"/>
              </a:rPr>
              <a:t>the Lord knows my name</a:t>
            </a:r>
            <a:r>
              <a:rPr lang="zh-TW" altLang="en-US" sz="2400" b="1" dirty="0" smtClean="0">
                <a:latin typeface="微軟正黑體" pitchFamily="34" charset="-120"/>
                <a:ea typeface="微軟正黑體" pitchFamily="34" charset="-120"/>
              </a:rPr>
              <a:t> </a:t>
            </a:r>
            <a:endParaRPr lang="en-US" sz="2400" b="1" dirty="0">
              <a:latin typeface="微軟正黑體" pitchFamily="34" charset="-120"/>
              <a:ea typeface="微軟正黑體" pitchFamily="34"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3" y="0"/>
            <a:ext cx="11782697" cy="1358538"/>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僕人的形像特性 </a:t>
            </a:r>
            <a:r>
              <a:rPr lang="en-US" altLang="zh-TW"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Characteristics of the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640080" y="1084217"/>
            <a:ext cx="11064240" cy="5564777"/>
          </a:xfrm>
        </p:spPr>
        <p:txBody>
          <a:bodyPr>
            <a:normAutofit/>
          </a:bodyPr>
          <a:lstStyle/>
          <a:p>
            <a:pPr marL="514350" indent="-514350">
              <a:buNone/>
            </a:pPr>
            <a:r>
              <a:rPr lang="en-US" altLang="zh-TW" sz="3200" b="1" dirty="0" smtClean="0">
                <a:latin typeface="微軟正黑體" pitchFamily="34" charset="-120"/>
                <a:ea typeface="微軟正黑體" pitchFamily="34" charset="-120"/>
              </a:rPr>
              <a:t>3).  </a:t>
            </a:r>
            <a:r>
              <a:rPr lang="zh-TW" altLang="en-US" sz="3200" b="1" dirty="0" smtClean="0">
                <a:latin typeface="微軟正黑體" pitchFamily="34" charset="-120"/>
                <a:ea typeface="微軟正黑體" pitchFamily="34" charset="-120"/>
              </a:rPr>
              <a:t>對人群具有強大的同理心與憐憫</a:t>
            </a:r>
            <a:r>
              <a:rPr lang="en-US" altLang="zh-TW" sz="3200" b="1" dirty="0" smtClean="0">
                <a:latin typeface="微軟正黑體" pitchFamily="34" charset="-120"/>
                <a:ea typeface="微軟正黑體" pitchFamily="34" charset="-120"/>
              </a:rPr>
              <a:t>. (</a:t>
            </a:r>
            <a:r>
              <a:rPr lang="zh-TW" altLang="en-US" sz="3200" b="1" dirty="0" smtClean="0">
                <a:latin typeface="微軟正黑體" pitchFamily="34" charset="-120"/>
                <a:ea typeface="微軟正黑體" pitchFamily="34" charset="-120"/>
              </a:rPr>
              <a:t>賽</a:t>
            </a:r>
            <a:r>
              <a:rPr lang="en-US" altLang="zh-TW" sz="3200" b="1" dirty="0" smtClean="0">
                <a:latin typeface="微軟正黑體" pitchFamily="34" charset="-120"/>
                <a:ea typeface="微軟正黑體" pitchFamily="34" charset="-120"/>
              </a:rPr>
              <a:t>Isa. 42:3)</a:t>
            </a:r>
          </a:p>
          <a:p>
            <a:pPr marL="514350" indent="-514350">
              <a:buNone/>
            </a:pPr>
            <a:r>
              <a:rPr lang="en-US" altLang="zh-TW" sz="3200" b="1" dirty="0" smtClean="0">
                <a:latin typeface="微軟正黑體" pitchFamily="34" charset="-120"/>
                <a:ea typeface="微軟正黑體" pitchFamily="34" charset="-120"/>
              </a:rPr>
              <a:t>     Possess great empathy and sympathy for people.</a:t>
            </a:r>
          </a:p>
          <a:p>
            <a:pPr marL="514350" indent="-514350">
              <a:buNone/>
            </a:pPr>
            <a:r>
              <a:rPr lang="en-US" altLang="zh-TW" sz="3200" b="1" dirty="0" smtClean="0">
                <a:latin typeface="微軟正黑體" pitchFamily="34" charset="-120"/>
                <a:ea typeface="微軟正黑體" pitchFamily="34" charset="-120"/>
              </a:rPr>
              <a:t>     - </a:t>
            </a:r>
            <a:r>
              <a:rPr lang="zh-TW" altLang="en-US" sz="3200" b="1" dirty="0" smtClean="0">
                <a:latin typeface="微軟正黑體" pitchFamily="34" charset="-120"/>
                <a:ea typeface="微軟正黑體" pitchFamily="34" charset="-120"/>
              </a:rPr>
              <a:t>憐憫眾人如同羊沒有牧人一般 </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太</a:t>
            </a:r>
            <a:r>
              <a:rPr lang="en-US" altLang="zh-TW" sz="3200" b="1" dirty="0" smtClean="0">
                <a:latin typeface="微軟正黑體" pitchFamily="34" charset="-120"/>
                <a:ea typeface="微軟正黑體" pitchFamily="34" charset="-120"/>
              </a:rPr>
              <a:t>Matt. 9:36,</a:t>
            </a:r>
            <a:r>
              <a:rPr lang="zh-TW" altLang="en-US" sz="3200" b="1" dirty="0" smtClean="0">
                <a:latin typeface="微軟正黑體" pitchFamily="34" charset="-120"/>
                <a:ea typeface="微軟正黑體" pitchFamily="34" charset="-120"/>
              </a:rPr>
              <a:t> 彼前 </a:t>
            </a:r>
            <a:r>
              <a:rPr lang="en-US" altLang="zh-TW" sz="3200" b="1" dirty="0" smtClean="0">
                <a:latin typeface="微軟正黑體" pitchFamily="34" charset="-120"/>
                <a:ea typeface="微軟正黑體" pitchFamily="34" charset="-120"/>
              </a:rPr>
              <a:t>I Pet. 2:25),</a:t>
            </a:r>
            <a:r>
              <a:rPr lang="zh-TW" altLang="en-US" sz="3200" b="1" dirty="0" smtClean="0">
                <a:latin typeface="微軟正黑體" pitchFamily="34" charset="-120"/>
                <a:ea typeface="微軟正黑體" pitchFamily="34" charset="-120"/>
              </a:rPr>
              <a:t> 關愛他們都找到靈魂的牧人</a:t>
            </a:r>
            <a:r>
              <a:rPr lang="en-US" altLang="zh-TW" sz="3200" b="1" dirty="0" smtClean="0">
                <a:latin typeface="微軟正黑體" pitchFamily="34" charset="-120"/>
                <a:ea typeface="微軟正黑體" pitchFamily="34" charset="-120"/>
              </a:rPr>
              <a:t>.</a:t>
            </a:r>
          </a:p>
          <a:p>
            <a:pPr marL="514350" indent="-514350">
              <a:buNone/>
            </a:pPr>
            <a:r>
              <a:rPr lang="en-US" altLang="zh-TW" sz="3200" b="1" dirty="0" smtClean="0">
                <a:latin typeface="微軟正黑體" pitchFamily="34" charset="-120"/>
                <a:ea typeface="微軟正黑體" pitchFamily="34" charset="-120"/>
              </a:rPr>
              <a:t>     </a:t>
            </a:r>
            <a:r>
              <a:rPr lang="en-US" altLang="zh-TW" sz="3200" b="1" dirty="0" smtClean="0">
                <a:ea typeface="微軟正黑體" pitchFamily="34" charset="-120"/>
              </a:rPr>
              <a:t>Has compassion for people who are as sheep without a     shepherd.</a:t>
            </a:r>
            <a:r>
              <a:rPr lang="zh-TW" altLang="en-US" sz="3200" b="1" dirty="0" smtClean="0">
                <a:ea typeface="微軟正黑體" pitchFamily="34" charset="-120"/>
              </a:rPr>
              <a:t> </a:t>
            </a:r>
            <a:r>
              <a:rPr lang="en-US" altLang="zh-TW" sz="3200" b="1" dirty="0" smtClean="0">
                <a:ea typeface="微軟正黑體" pitchFamily="34" charset="-120"/>
              </a:rPr>
              <a:t>Care for them until they find the shepherd of their souls</a:t>
            </a:r>
            <a:r>
              <a:rPr lang="en-US" altLang="zh-TW" sz="3200" b="1" dirty="0" smtClean="0">
                <a:latin typeface="微軟正黑體" pitchFamily="34" charset="-120"/>
                <a:ea typeface="微軟正黑體" pitchFamily="34" charset="-120"/>
              </a:rPr>
              <a:t>.</a:t>
            </a:r>
          </a:p>
          <a:p>
            <a:pPr marL="514350" indent="-514350">
              <a:buNone/>
            </a:pPr>
            <a:endParaRPr lang="en-US" altLang="zh-TW" sz="3200" b="1" dirty="0" smtClean="0">
              <a:latin typeface="微軟正黑體" pitchFamily="34" charset="-120"/>
              <a:ea typeface="微軟正黑體" pitchFamily="34" charset="-120"/>
            </a:endParaRPr>
          </a:p>
          <a:p>
            <a:pPr marL="514350" indent="-514350">
              <a:buNone/>
            </a:pPr>
            <a:endParaRPr lang="en-US" altLang="zh-TW" sz="3200" b="1" dirty="0" smtClean="0">
              <a:latin typeface="微軟正黑體" pitchFamily="34" charset="-120"/>
              <a:ea typeface="微軟正黑體" pitchFamily="34" charset="-120"/>
            </a:endParaRPr>
          </a:p>
          <a:p>
            <a:pPr marL="514350" indent="-514350">
              <a:buNone/>
            </a:pPr>
            <a:endParaRPr lang="en-US" altLang="zh-TW" dirty="0" smtClean="0"/>
          </a:p>
          <a:p>
            <a:pPr marL="514350" indent="-514350">
              <a:buAutoNum type="arabicPeriod"/>
            </a:pPr>
            <a:endParaRPr lang="en-US" altLang="zh-TW" dirty="0" smtClean="0"/>
          </a:p>
          <a:p>
            <a:pPr marL="514350" indent="-514350">
              <a:buAutoNum type="arabicPeriod"/>
            </a:pPr>
            <a:endParaRPr lang="en-US" altLang="zh-TW" dirty="0" smtClean="0"/>
          </a:p>
          <a:p>
            <a:pPr marL="514350" indent="-514350">
              <a:buAutoNum type="arabicPeriod"/>
            </a:pPr>
            <a:endParaRPr lang="en-US" dirty="0"/>
          </a:p>
        </p:txBody>
      </p:sp>
      <p:pic>
        <p:nvPicPr>
          <p:cNvPr id="3074" name="Picture 2" descr="C:\Users\jp\Documents\Annie's Sermon Notes\學習做僕人\pic.jpg"/>
          <p:cNvPicPr>
            <a:picLocks noChangeAspect="1" noChangeArrowheads="1"/>
          </p:cNvPicPr>
          <p:nvPr/>
        </p:nvPicPr>
        <p:blipFill>
          <a:blip r:embed="rId2" cstate="print"/>
          <a:srcRect/>
          <a:stretch>
            <a:fillRect/>
          </a:stretch>
        </p:blipFill>
        <p:spPr bwMode="auto">
          <a:xfrm>
            <a:off x="2877639" y="4120838"/>
            <a:ext cx="6806293" cy="258040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93" y="0"/>
            <a:ext cx="11782697" cy="1358538"/>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僕人的形像特性 </a:t>
            </a:r>
            <a:r>
              <a:rPr lang="en-US" altLang="zh-TW"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Characteristics of the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640080" y="1397726"/>
            <a:ext cx="11064240" cy="5251268"/>
          </a:xfrm>
        </p:spPr>
        <p:txBody>
          <a:bodyPr>
            <a:normAutofit/>
          </a:bodyPr>
          <a:lstStyle/>
          <a:p>
            <a:pPr marL="514350" indent="-514350">
              <a:buNone/>
            </a:pPr>
            <a:r>
              <a:rPr lang="en-US" altLang="zh-TW" sz="3600" b="1" dirty="0" smtClean="0">
                <a:latin typeface="微軟正黑體" pitchFamily="34" charset="-120"/>
                <a:ea typeface="微軟正黑體" pitchFamily="34" charset="-120"/>
              </a:rPr>
              <a:t>4). </a:t>
            </a:r>
            <a:r>
              <a:rPr lang="zh-TW" altLang="en-US" sz="3600" b="1" dirty="0" smtClean="0">
                <a:latin typeface="微軟正黑體" pitchFamily="34" charset="-120"/>
                <a:ea typeface="微軟正黑體" pitchFamily="34" charset="-120"/>
              </a:rPr>
              <a:t>不灰心</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不喪膽</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直到任務</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使命完成</a:t>
            </a:r>
            <a:r>
              <a:rPr lang="en-US" altLang="zh-TW" sz="3600" b="1" dirty="0" smtClean="0">
                <a:latin typeface="微軟正黑體" pitchFamily="34" charset="-120"/>
                <a:ea typeface="微軟正黑體" pitchFamily="34" charset="-120"/>
              </a:rPr>
              <a:t>. (</a:t>
            </a:r>
            <a:r>
              <a:rPr lang="zh-TW" altLang="en-US" sz="3600" b="1" dirty="0" smtClean="0">
                <a:latin typeface="微軟正黑體" pitchFamily="34" charset="-120"/>
                <a:ea typeface="微軟正黑體" pitchFamily="34" charset="-120"/>
              </a:rPr>
              <a:t>賽</a:t>
            </a:r>
            <a:r>
              <a:rPr lang="en-US" altLang="zh-TW" sz="3600" b="1" dirty="0" smtClean="0">
                <a:latin typeface="微軟正黑體" pitchFamily="34" charset="-120"/>
                <a:ea typeface="微軟正黑體" pitchFamily="34" charset="-120"/>
              </a:rPr>
              <a:t>Isa. 42:4)</a:t>
            </a:r>
          </a:p>
          <a:p>
            <a:pPr marL="514350" indent="-514350">
              <a:buNone/>
            </a:pPr>
            <a:r>
              <a:rPr lang="en-US" altLang="zh-TW" sz="3600" b="1" dirty="0" smtClean="0">
                <a:latin typeface="微軟正黑體" pitchFamily="34" charset="-120"/>
                <a:ea typeface="微軟正黑體" pitchFamily="34" charset="-120"/>
              </a:rPr>
              <a:t>       </a:t>
            </a:r>
            <a:r>
              <a:rPr lang="en-US" altLang="zh-TW" sz="3600" b="1" dirty="0" smtClean="0">
                <a:ea typeface="微軟正黑體" pitchFamily="34" charset="-120"/>
              </a:rPr>
              <a:t>Does not get discouraged or lose heart until the </a:t>
            </a:r>
            <a:r>
              <a:rPr lang="zh-TW" altLang="en-US" sz="3600" b="1" dirty="0" smtClean="0">
                <a:ea typeface="微軟正黑體" pitchFamily="34" charset="-120"/>
              </a:rPr>
              <a:t>  </a:t>
            </a:r>
            <a:endParaRPr lang="en-US" altLang="zh-TW" sz="3600" b="1" dirty="0" smtClean="0">
              <a:ea typeface="微軟正黑體" pitchFamily="34" charset="-120"/>
            </a:endParaRPr>
          </a:p>
          <a:p>
            <a:pPr marL="514350" indent="-514350">
              <a:buNone/>
            </a:pPr>
            <a:r>
              <a:rPr lang="zh-TW" altLang="en-US" sz="3600" b="1" dirty="0" smtClean="0">
                <a:ea typeface="微軟正黑體" pitchFamily="34" charset="-120"/>
              </a:rPr>
              <a:t>       </a:t>
            </a:r>
            <a:r>
              <a:rPr lang="en-US" altLang="zh-TW" sz="3600" b="1" dirty="0" smtClean="0">
                <a:ea typeface="微軟正黑體" pitchFamily="34" charset="-120"/>
              </a:rPr>
              <a:t>task/mission is accomplished.</a:t>
            </a:r>
          </a:p>
          <a:p>
            <a:pPr marL="514350" indent="-514350">
              <a:buNone/>
            </a:pPr>
            <a:r>
              <a:rPr lang="en-US" altLang="zh-TW" sz="3600" b="1" dirty="0" smtClean="0">
                <a:latin typeface="微軟正黑體" pitchFamily="34" charset="-120"/>
                <a:ea typeface="微軟正黑體" pitchFamily="34" charset="-120"/>
              </a:rPr>
              <a:t>5). </a:t>
            </a:r>
            <a:r>
              <a:rPr lang="zh-TW" altLang="en-US" sz="3600" b="1" dirty="0" smtClean="0">
                <a:latin typeface="微軟正黑體" pitchFamily="34" charset="-120"/>
                <a:ea typeface="微軟正黑體" pitchFamily="34" charset="-120"/>
              </a:rPr>
              <a:t>對傳播上帝的訓誨到世界各處有熱切的負擔 </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賽</a:t>
            </a:r>
            <a:r>
              <a:rPr lang="en-US" altLang="zh-TW" sz="3600" b="1" dirty="0" smtClean="0">
                <a:latin typeface="微軟正黑體" pitchFamily="34" charset="-120"/>
                <a:ea typeface="微軟正黑體" pitchFamily="34" charset="-120"/>
              </a:rPr>
              <a:t>Isa. 42:4b)</a:t>
            </a:r>
          </a:p>
          <a:p>
            <a:pPr marL="514350" indent="-514350">
              <a:buNone/>
            </a:pPr>
            <a:r>
              <a:rPr lang="en-US" altLang="zh-TW" sz="3600" b="1" dirty="0" smtClean="0">
                <a:ea typeface="微軟正黑體" pitchFamily="34" charset="-120"/>
              </a:rPr>
              <a:t>      Is zealous about spreading God’s Words and Precepts to the world.</a:t>
            </a:r>
          </a:p>
          <a:p>
            <a:pPr marL="514350" indent="-514350">
              <a:buAutoNum type="arabicPeriod"/>
            </a:pPr>
            <a:endParaRPr lang="en-US" altLang="zh-TW" dirty="0" smtClean="0"/>
          </a:p>
          <a:p>
            <a:pPr marL="514350" indent="-514350">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0446"/>
            <a:ext cx="10972800" cy="6405154"/>
          </a:xfrm>
        </p:spPr>
        <p:txBody>
          <a:bodyPr>
            <a:normAutofit lnSpcReduction="10000"/>
          </a:bodyPr>
          <a:lstStyle/>
          <a:p>
            <a:pPr marL="514350" indent="-514350">
              <a:buAutoNum type="arabicPeriod" startAt="2"/>
            </a:pPr>
            <a:r>
              <a:rPr lang="zh-TW" altLang="en-US" sz="36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感激有被上帝呼召的使命與恩賜 </a:t>
            </a:r>
            <a:r>
              <a:rPr lang="en-US" altLang="zh-TW" sz="36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 </a:t>
            </a:r>
            <a:endParaRPr lang="en-US" altLang="zh-TW" sz="36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buNone/>
            </a:pPr>
            <a:r>
              <a:rPr lang="en-US" altLang="zh-TW" sz="36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    Thankful for the mission and gifting from God who calls us to serve – giving us a life purpose</a:t>
            </a:r>
          </a:p>
          <a:p>
            <a:pPr marL="514350" indent="-514350">
              <a:buNone/>
            </a:pP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倘若沒有異象</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我們就沒有目的而活</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沒有目的</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起床就沒有意義 </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不如倦起身來看日間電視</a:t>
            </a:r>
            <a:r>
              <a:rPr lang="en-US" altLang="zh-TW" sz="3600" b="1" dirty="0" smtClean="0">
                <a:latin typeface="微軟正黑體" pitchFamily="34" charset="-120"/>
                <a:ea typeface="微軟正黑體" pitchFamily="34" charset="-120"/>
              </a:rPr>
              <a:t>.</a:t>
            </a:r>
            <a:endParaRPr lang="en-US" sz="3600" b="1" dirty="0" smtClean="0">
              <a:latin typeface="微軟正黑體" pitchFamily="34" charset="-120"/>
              <a:ea typeface="微軟正黑體" pitchFamily="34" charset="-120"/>
            </a:endParaRPr>
          </a:p>
          <a:p>
            <a:pPr marL="514350" indent="-514350">
              <a:buNone/>
            </a:pPr>
            <a:r>
              <a:rPr lang="en-US" sz="3600" b="1" dirty="0" smtClean="0"/>
              <a:t>If you’ve no vision, you’re living without purpose. And without purpose, there’s no point in getting out of bed – you may as well just curl up and watch daytime TV. – Nicholas Ferguson, a British businessman</a:t>
            </a:r>
          </a:p>
          <a:p>
            <a:pPr marL="514350" indent="-514350">
              <a:buNone/>
            </a:pP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知道人生目的</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帶給你穩定性</a:t>
            </a:r>
            <a:r>
              <a:rPr lang="en-US" altLang="zh-TW" sz="3600" b="1" dirty="0" smtClean="0">
                <a:latin typeface="微軟正黑體" pitchFamily="34" charset="-120"/>
                <a:ea typeface="微軟正黑體" pitchFamily="34" charset="-120"/>
              </a:rPr>
              <a:t>.</a:t>
            </a:r>
            <a:endParaRPr lang="en-US" sz="3600" b="1" dirty="0" smtClean="0">
              <a:latin typeface="微軟正黑體" pitchFamily="34" charset="-120"/>
              <a:ea typeface="微軟正黑體" pitchFamily="34" charset="-120"/>
            </a:endParaRPr>
          </a:p>
          <a:p>
            <a:pPr marL="514350" indent="-514350">
              <a:buNone/>
            </a:pPr>
            <a:r>
              <a:rPr lang="en-US" sz="3600" b="1" dirty="0" smtClean="0"/>
              <a:t>Knowing your purpose in life gives you stability. – John Maxwell, a Christian leader</a:t>
            </a:r>
          </a:p>
          <a:p>
            <a:pPr marL="514350" indent="-514350">
              <a:buNone/>
            </a:pPr>
            <a:endParaRPr lang="en-US" altLang="zh-TW" sz="3600" b="1" dirty="0" smtClean="0">
              <a:latin typeface="微軟正黑體" pitchFamily="34" charset="-120"/>
              <a:ea typeface="微軟正黑體" pitchFamily="34" charset="-120"/>
            </a:endParaRPr>
          </a:p>
          <a:p>
            <a:pPr>
              <a:buNone/>
            </a:pPr>
            <a:endParaRPr lang="en-US" altLang="zh-TW"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4224"/>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使命</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Purpose/Mission</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838200" y="1332412"/>
            <a:ext cx="10515600" cy="5355772"/>
          </a:xfrm>
        </p:spPr>
        <p:txBody>
          <a:bodyPr>
            <a:normAutofit fontScale="92500" lnSpcReduction="10000"/>
          </a:bodyPr>
          <a:lstStyle/>
          <a:p>
            <a:pPr>
              <a:buNone/>
            </a:pPr>
            <a:r>
              <a:rPr lang="zh-TW" altLang="en-US" sz="3600" b="1" dirty="0" smtClean="0">
                <a:latin typeface="微軟正黑體" pitchFamily="34" charset="-120"/>
                <a:ea typeface="微軟正黑體" pitchFamily="34" charset="-120"/>
              </a:rPr>
              <a:t>若你沒有想成為什麼人</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想擁有什麼</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或想在生命中成就什麼的意識</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那麼只保證兩件事情 </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搖擺的人品</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和沒有目的地的顛簸旅程</a:t>
            </a:r>
            <a:r>
              <a:rPr lang="en-US" altLang="zh-TW" sz="3600" b="1" dirty="0" smtClean="0">
                <a:latin typeface="微軟正黑體" pitchFamily="34" charset="-120"/>
                <a:ea typeface="微軟正黑體" pitchFamily="34" charset="-120"/>
              </a:rPr>
              <a:t>.</a:t>
            </a:r>
            <a:endParaRPr lang="en-US" sz="3600" b="1" dirty="0" smtClean="0">
              <a:latin typeface="微軟正黑體" pitchFamily="34" charset="-120"/>
              <a:ea typeface="微軟正黑體" pitchFamily="34" charset="-120"/>
            </a:endParaRPr>
          </a:p>
          <a:p>
            <a:pPr>
              <a:buNone/>
            </a:pPr>
            <a:r>
              <a:rPr lang="en-US" sz="3600" b="1" dirty="0" smtClean="0"/>
              <a:t>Not having a sense of the type of person you want to become, what you want to have, or giving thought to what you want to accomplish in life, guarantees only two things — wavering character and a bumpy ride to destination nowhere.</a:t>
            </a:r>
            <a:r>
              <a:rPr lang="zh-TW" altLang="en-US" sz="3600" b="1" dirty="0" smtClean="0"/>
              <a:t> </a:t>
            </a:r>
            <a:r>
              <a:rPr lang="en-US" altLang="zh-TW" sz="3600" b="1" dirty="0" smtClean="0"/>
              <a:t>–</a:t>
            </a:r>
            <a:r>
              <a:rPr lang="zh-TW" altLang="en-US" sz="3600" b="1" dirty="0" smtClean="0"/>
              <a:t> </a:t>
            </a:r>
            <a:r>
              <a:rPr lang="en-US" altLang="zh-TW" sz="3600" b="1" dirty="0" smtClean="0"/>
              <a:t>Nicholas Ferguson</a:t>
            </a:r>
            <a:endParaRPr lang="en-US" sz="3600" b="1" dirty="0" smtClean="0"/>
          </a:p>
          <a:p>
            <a:pPr>
              <a:buNone/>
            </a:pPr>
            <a:endParaRPr lang="en-US" sz="2200" b="1" dirty="0" smtClean="0"/>
          </a:p>
          <a:p>
            <a:pPr>
              <a:buNone/>
            </a:pPr>
            <a:r>
              <a:rPr lang="zh-TW" altLang="en-US" sz="3600" b="1" dirty="0" smtClean="0">
                <a:latin typeface="微軟正黑體" pitchFamily="34" charset="-120"/>
                <a:ea typeface="微軟正黑體" pitchFamily="34" charset="-120"/>
              </a:rPr>
              <a:t>我們的使命 </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認識並事奉基督</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也使祂被世人認識和事奉</a:t>
            </a:r>
            <a:r>
              <a:rPr lang="en-US" altLang="zh-TW" sz="3600" b="1" dirty="0" smtClean="0">
                <a:latin typeface="微軟正黑體" pitchFamily="34" charset="-120"/>
                <a:ea typeface="微軟正黑體" pitchFamily="34" charset="-120"/>
              </a:rPr>
              <a:t>.</a:t>
            </a:r>
          </a:p>
          <a:p>
            <a:pPr>
              <a:buNone/>
            </a:pPr>
            <a:r>
              <a:rPr lang="en-US" altLang="zh-TW" sz="3900" b="1" dirty="0" smtClean="0">
                <a:ea typeface="微軟正黑體" pitchFamily="34" charset="-120"/>
              </a:rPr>
              <a:t>Our mission- to know and serve Christ, and to make Him known and be served.</a:t>
            </a:r>
            <a:endParaRPr lang="en-US" sz="3900" b="1" dirty="0">
              <a:ea typeface="微軟正黑體" pitchFamily="34" charset="-12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817"/>
            <a:ext cx="10515600" cy="1254035"/>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恩賜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Gifts</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587829" y="1358537"/>
            <a:ext cx="11129554" cy="4818426"/>
          </a:xfrm>
        </p:spPr>
        <p:txBody>
          <a:bodyPr>
            <a:normAutofit fontScale="92500" lnSpcReduction="10000"/>
          </a:bodyPr>
          <a:lstStyle/>
          <a:p>
            <a:pPr>
              <a:buNone/>
            </a:pPr>
            <a:r>
              <a:rPr lang="zh-CN" altLang="en-US"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基本概念 </a:t>
            </a:r>
            <a:r>
              <a:rPr lang="en-US" altLang="zh-CN" sz="32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Basic Concept </a:t>
            </a:r>
            <a:r>
              <a:rPr lang="en-US" altLang="zh-CN" sz="3200" b="1" dirty="0" smtClean="0">
                <a:latin typeface="微軟正黑體" pitchFamily="34" charset="-120"/>
                <a:ea typeface="微軟正黑體" pitchFamily="34" charset="-120"/>
              </a:rPr>
              <a:t>-</a:t>
            </a:r>
            <a:endParaRPr lang="zh-CN" altLang="en-US" sz="3200" b="1" dirty="0" smtClean="0">
              <a:latin typeface="微軟正黑體" pitchFamily="34" charset="-120"/>
              <a:ea typeface="微軟正黑體" pitchFamily="34" charset="-120"/>
            </a:endParaRPr>
          </a:p>
          <a:p>
            <a:pPr>
              <a:buNone/>
            </a:pPr>
            <a:r>
              <a:rPr lang="zh-CN" altLang="en-US" sz="3200" b="1" dirty="0" smtClean="0">
                <a:latin typeface="微軟正黑體" pitchFamily="34" charset="-120"/>
                <a:ea typeface="微軟正黑體" pitchFamily="34" charset="-120"/>
              </a:rPr>
              <a:t>希腊文有两个字，都是用来形容恩赐的。第一个字是</a:t>
            </a:r>
            <a:r>
              <a:rPr lang="en-US" altLang="zh-CN" sz="3200" b="1" dirty="0" err="1" smtClean="0">
                <a:latin typeface="微軟正黑體" pitchFamily="34" charset="-120"/>
                <a:ea typeface="微軟正黑體" pitchFamily="34" charset="-120"/>
              </a:rPr>
              <a:t>pneumatikos</a:t>
            </a:r>
            <a:r>
              <a:rPr lang="zh-CN" altLang="en-US" sz="3200" b="1" dirty="0" smtClean="0">
                <a:latin typeface="微軟正黑體" pitchFamily="34" charset="-120"/>
                <a:ea typeface="微軟正黑體" pitchFamily="34" charset="-120"/>
              </a:rPr>
              <a:t>，意思是「属灵的事」，或「关于灵的事」。这个字强调属灵恩赐的本质和始源，恩赐不是天赋才干，而是从</a:t>
            </a:r>
            <a:r>
              <a:rPr lang="zh-CN" altLang="en-US" sz="3200" b="1" dirty="0" smtClean="0">
                <a:latin typeface="微軟正黑體" pitchFamily="34" charset="-120"/>
                <a:ea typeface="微軟正黑體" pitchFamily="34" charset="-120"/>
                <a:hlinkClick r:id="rId2"/>
              </a:rPr>
              <a:t>圣灵</a:t>
            </a:r>
            <a:r>
              <a:rPr lang="zh-CN" altLang="en-US" sz="3200" b="1" dirty="0" smtClean="0">
                <a:latin typeface="微軟正黑體" pitchFamily="34" charset="-120"/>
                <a:ea typeface="微軟正黑體" pitchFamily="34" charset="-120"/>
              </a:rPr>
              <a:t>而来的。恩赐是圣灵用超然的方式赐给信徒的（林前十二</a:t>
            </a:r>
            <a:r>
              <a:rPr lang="en-US" altLang="zh-CN" sz="3200" b="1" dirty="0" smtClean="0">
                <a:latin typeface="微軟正黑體" pitchFamily="34" charset="-120"/>
                <a:ea typeface="微軟正黑體" pitchFamily="34" charset="-120"/>
              </a:rPr>
              <a:t>11</a:t>
            </a:r>
            <a:r>
              <a:rPr lang="zh-CN" altLang="en-US" sz="3200" b="1" dirty="0" smtClean="0">
                <a:latin typeface="微軟正黑體" pitchFamily="34" charset="-120"/>
                <a:ea typeface="微軟正黑體" pitchFamily="34" charset="-120"/>
              </a:rPr>
              <a:t>）。</a:t>
            </a:r>
            <a:endParaRPr lang="en-US" altLang="zh-CN" sz="3200" b="1" dirty="0" smtClean="0">
              <a:latin typeface="微軟正黑體" pitchFamily="34" charset="-120"/>
              <a:ea typeface="微軟正黑體" pitchFamily="34" charset="-120"/>
            </a:endParaRPr>
          </a:p>
          <a:p>
            <a:pPr>
              <a:buNone/>
            </a:pPr>
            <a:r>
              <a:rPr lang="en-US" altLang="zh-CN" sz="3200" b="1" dirty="0" smtClean="0">
                <a:latin typeface="微軟正黑體" pitchFamily="34" charset="-120"/>
                <a:ea typeface="微軟正黑體" pitchFamily="34" charset="-120"/>
              </a:rPr>
              <a:t>There are two Greek words describing spiritual gifts. One is “</a:t>
            </a:r>
            <a:r>
              <a:rPr lang="en-US" altLang="zh-CN" sz="3200" b="1" dirty="0" err="1" smtClean="0">
                <a:latin typeface="微軟正黑體" pitchFamily="34" charset="-120"/>
                <a:ea typeface="微軟正黑體" pitchFamily="34" charset="-120"/>
              </a:rPr>
              <a:t>pneumatikos</a:t>
            </a:r>
            <a:r>
              <a:rPr lang="en-US" altLang="zh-CN" sz="3200" b="1" dirty="0" smtClean="0">
                <a:latin typeface="微軟正黑體" pitchFamily="34" charset="-120"/>
                <a:ea typeface="微軟正黑體" pitchFamily="34" charset="-120"/>
              </a:rPr>
              <a:t>”, meaning “spiritual things” or “concerning spirituals.”This word emphasizes the nature and origin of spiritual gifts which are not natural talents but coming from the Holy Spirit.  Spiritual gifts are given to believers supernaturally (I Cor. 12:11).</a:t>
            </a:r>
            <a:endParaRPr lang="zh-CN" altLang="en-US" sz="3200" b="1" dirty="0" smtClean="0">
              <a:latin typeface="微軟正黑體" pitchFamily="34" charset="-120"/>
              <a:ea typeface="微軟正黑體" pitchFamily="34" charset="-120"/>
            </a:endParaRP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36151"/>
          </a:xfrm>
        </p:spPr>
        <p:txBody>
          <a:bodyPr/>
          <a:lstStyle/>
          <a:p>
            <a:pPr algn="ctr"/>
            <a:r>
              <a:rPr lang="zh-TW" altLang="en-US" b="1" dirty="0" smtClean="0">
                <a:latin typeface="微軟正黑體" pitchFamily="34" charset="-120"/>
                <a:ea typeface="微軟正黑體" pitchFamily="34" charset="-120"/>
              </a:rPr>
              <a:t>馬可福音 </a:t>
            </a:r>
            <a:r>
              <a:rPr lang="en-US" altLang="zh-TW" b="1" dirty="0" smtClean="0">
                <a:latin typeface="微軟正黑體" pitchFamily="34" charset="-120"/>
                <a:ea typeface="微軟正黑體" pitchFamily="34" charset="-120"/>
              </a:rPr>
              <a:t>Mark 10:42-45</a:t>
            </a:r>
            <a:endParaRPr lang="en-US" b="1" dirty="0">
              <a:latin typeface="微軟正黑體" pitchFamily="34" charset="-120"/>
              <a:ea typeface="微軟正黑體" pitchFamily="34" charset="-120"/>
            </a:endParaRPr>
          </a:p>
        </p:txBody>
      </p:sp>
      <p:sp>
        <p:nvSpPr>
          <p:cNvPr id="3" name="Content Placeholder 2"/>
          <p:cNvSpPr>
            <a:spLocks noGrp="1"/>
          </p:cNvSpPr>
          <p:nvPr>
            <p:ph idx="1"/>
          </p:nvPr>
        </p:nvSpPr>
        <p:spPr>
          <a:xfrm>
            <a:off x="609600" y="1632856"/>
            <a:ext cx="10972800" cy="4996543"/>
          </a:xfrm>
        </p:spPr>
        <p:txBody>
          <a:bodyPr>
            <a:normAutofit/>
          </a:bodyPr>
          <a:lstStyle/>
          <a:p>
            <a:pPr>
              <a:buNone/>
            </a:pPr>
            <a:r>
              <a:rPr lang="en-US" altLang="zh-TW" sz="3600" b="1" dirty="0">
                <a:latin typeface="微軟正黑體" pitchFamily="34" charset="-120"/>
                <a:ea typeface="微軟正黑體" pitchFamily="34" charset="-120"/>
              </a:rPr>
              <a:t>Mar 10:42  </a:t>
            </a:r>
            <a:r>
              <a:rPr lang="zh-TW" altLang="en-US" sz="3600" b="1" dirty="0">
                <a:latin typeface="微軟正黑體" pitchFamily="34" charset="-120"/>
                <a:ea typeface="微軟正黑體" pitchFamily="34" charset="-120"/>
              </a:rPr>
              <a:t>耶穌叫他們來，對他們說：「你們知道，外邦人有尊為君王的，</a:t>
            </a:r>
            <a:r>
              <a:rPr lang="zh-TW" altLang="en-US" sz="3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治理</a:t>
            </a:r>
            <a:r>
              <a:rPr lang="zh-TW" altLang="en-US" sz="3600" b="1" dirty="0">
                <a:latin typeface="微軟正黑體" pitchFamily="34" charset="-120"/>
                <a:ea typeface="微軟正黑體" pitchFamily="34" charset="-120"/>
              </a:rPr>
              <a:t>他們，有大臣</a:t>
            </a:r>
            <a:r>
              <a:rPr lang="zh-TW" altLang="en-US" sz="3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操權管束</a:t>
            </a:r>
            <a:r>
              <a:rPr lang="zh-TW" altLang="en-US" sz="3600" b="1" dirty="0">
                <a:latin typeface="微軟正黑體" pitchFamily="34" charset="-120"/>
                <a:ea typeface="微軟正黑體" pitchFamily="34" charset="-120"/>
              </a:rPr>
              <a:t>他們。 </a:t>
            </a:r>
            <a:endParaRPr lang="en-US" altLang="zh-TW" sz="3600" b="1" dirty="0" smtClean="0">
              <a:latin typeface="微軟正黑體" pitchFamily="34" charset="-120"/>
              <a:ea typeface="微軟正黑體" pitchFamily="34" charset="-120"/>
            </a:endParaRPr>
          </a:p>
          <a:p>
            <a:pPr>
              <a:buNone/>
            </a:pPr>
            <a:r>
              <a:rPr lang="en-US" sz="3600" b="1" dirty="0" smtClean="0"/>
              <a:t>But Jesus called them </a:t>
            </a:r>
            <a:r>
              <a:rPr lang="en-US" sz="3600" b="1" i="1" dirty="0" smtClean="0"/>
              <a:t>to him, and </a:t>
            </a:r>
            <a:r>
              <a:rPr lang="en-US" sz="3600" b="1" i="1" dirty="0" err="1" smtClean="0"/>
              <a:t>saith</a:t>
            </a:r>
            <a:r>
              <a:rPr lang="en-US" sz="3600" b="1" i="1" dirty="0" smtClean="0"/>
              <a:t> unto them, Ye know that they which are accounted to rule over the Gentiles exercise lordship over them; and their great ones exercise authority upon them.</a:t>
            </a:r>
            <a:r>
              <a:rPr lang="en-US" sz="3600" i="1" dirty="0" smtClean="0"/>
              <a:t> </a:t>
            </a:r>
          </a:p>
          <a:p>
            <a:pPr>
              <a:buNone/>
            </a:pPr>
            <a:endParaRPr lang="zh-TW" altLang="en-US" b="1" dirty="0">
              <a:latin typeface="微軟正黑體" pitchFamily="34" charset="-120"/>
              <a:ea typeface="微軟正黑體" pitchFamily="34" charset="-120"/>
            </a:endParaRP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817"/>
            <a:ext cx="10515600" cy="1084217"/>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恩賜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Gifts</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535577" y="1515290"/>
            <a:ext cx="11051177" cy="5133703"/>
          </a:xfrm>
        </p:spPr>
        <p:txBody>
          <a:bodyPr>
            <a:normAutofit lnSpcReduction="10000"/>
          </a:bodyPr>
          <a:lstStyle/>
          <a:p>
            <a:pPr>
              <a:buNone/>
            </a:pPr>
            <a:r>
              <a:rPr lang="zh-CN" altLang="en-US" sz="3200" b="1" dirty="0" smtClean="0">
                <a:latin typeface="微軟正黑體" pitchFamily="34" charset="-120"/>
                <a:ea typeface="微軟正黑體" pitchFamily="34" charset="-120"/>
              </a:rPr>
              <a:t>另一个字是</a:t>
            </a:r>
            <a:r>
              <a:rPr lang="en-US" altLang="zh-CN" sz="3200" b="1" dirty="0" smtClean="0">
                <a:latin typeface="微軟正黑體" pitchFamily="34" charset="-120"/>
                <a:ea typeface="微軟正黑體" pitchFamily="34" charset="-120"/>
              </a:rPr>
              <a:t>charisma</a:t>
            </a:r>
            <a:r>
              <a:rPr lang="zh-CN" altLang="en-US" sz="3200" b="1" dirty="0" smtClean="0">
                <a:latin typeface="微軟正黑體" pitchFamily="34" charset="-120"/>
                <a:ea typeface="微軟正黑體" pitchFamily="34" charset="-120"/>
              </a:rPr>
              <a:t>，意思是「</a:t>
            </a:r>
            <a:r>
              <a:rPr lang="zh-CN" altLang="en-US" sz="3200" b="1" dirty="0" smtClean="0">
                <a:latin typeface="微軟正黑體" pitchFamily="34" charset="-120"/>
                <a:ea typeface="微軟正黑體" pitchFamily="34" charset="-120"/>
                <a:hlinkClick r:id="rId2"/>
              </a:rPr>
              <a:t>恩典</a:t>
            </a:r>
            <a:r>
              <a:rPr lang="zh-CN" altLang="en-US" sz="3200" b="1" dirty="0" smtClean="0">
                <a:latin typeface="微軟正黑體" pitchFamily="34" charset="-120"/>
                <a:ea typeface="微軟正黑體" pitchFamily="34" charset="-120"/>
              </a:rPr>
              <a:t>的赐予」。这个字强调属灵的恩赐是神恩典的赐予。属灵恩赐不是一种与生俱来的能力，乃是神给予信徒的一种恩赐（林前十二</a:t>
            </a:r>
            <a:r>
              <a:rPr lang="en-US" altLang="zh-CN" sz="3200" b="1" dirty="0" smtClean="0">
                <a:latin typeface="微軟正黑體" pitchFamily="34" charset="-120"/>
                <a:ea typeface="微軟正黑體" pitchFamily="34" charset="-120"/>
              </a:rPr>
              <a:t>4</a:t>
            </a:r>
            <a:r>
              <a:rPr lang="zh-CN" altLang="en-US" sz="3200" b="1" dirty="0" smtClean="0">
                <a:latin typeface="微軟正黑體" pitchFamily="34" charset="-120"/>
                <a:ea typeface="微軟正黑體" pitchFamily="34" charset="-120"/>
              </a:rPr>
              <a:t>）。这个字的这种用法，在罗马书十二章可以看到，保罗在那里论到属灵的恩赐是借着「所赐给我的恩」，赐给信徒的（罗十二</a:t>
            </a:r>
            <a:r>
              <a:rPr lang="en-US" altLang="zh-CN" sz="3200" b="1" dirty="0" smtClean="0">
                <a:latin typeface="微軟正黑體" pitchFamily="34" charset="-120"/>
                <a:ea typeface="微軟正黑體" pitchFamily="34" charset="-120"/>
              </a:rPr>
              <a:t>3</a:t>
            </a:r>
            <a:r>
              <a:rPr lang="zh-CN" altLang="en-US" sz="3200" b="1" dirty="0" smtClean="0">
                <a:latin typeface="微軟正黑體" pitchFamily="34" charset="-120"/>
                <a:ea typeface="微軟正黑體" pitchFamily="34" charset="-120"/>
              </a:rPr>
              <a:t>、</a:t>
            </a:r>
            <a:r>
              <a:rPr lang="en-US" altLang="zh-CN" sz="3200" b="1" dirty="0" smtClean="0">
                <a:latin typeface="微軟正黑體" pitchFamily="34" charset="-120"/>
                <a:ea typeface="微軟正黑體" pitchFamily="34" charset="-120"/>
              </a:rPr>
              <a:t>6</a:t>
            </a:r>
            <a:r>
              <a:rPr lang="zh-CN" altLang="en-US" sz="3200" b="1" dirty="0" smtClean="0">
                <a:latin typeface="微軟正黑體" pitchFamily="34" charset="-120"/>
                <a:ea typeface="微軟正黑體" pitchFamily="34" charset="-120"/>
              </a:rPr>
              <a:t>）。</a:t>
            </a:r>
            <a:endParaRPr lang="en-US" altLang="zh-CN" sz="3200" b="1" dirty="0" smtClean="0">
              <a:latin typeface="微軟正黑體" pitchFamily="34" charset="-120"/>
              <a:ea typeface="微軟正黑體" pitchFamily="34" charset="-120"/>
            </a:endParaRPr>
          </a:p>
          <a:p>
            <a:pPr>
              <a:buNone/>
            </a:pPr>
            <a:r>
              <a:rPr lang="en-US" sz="3200" b="1" dirty="0" smtClean="0"/>
              <a:t>Another word is “charisma”, meaning “giving of grace.”  This word emphasizes that spiritual gifts are God’s grace gifts, they are not inherent abilities but grace given by God to the believers (I Cor. 12:4).  We can see how this word is used in Romans 12 when Paul says “by the grace given unto me”, and “by the grace that is given to us.” (Rom. 12:3,6)</a:t>
            </a:r>
            <a:endParaRPr lang="en-US"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恩賜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Gifts</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p:txBody>
          <a:bodyPr>
            <a:normAutofit/>
          </a:bodyPr>
          <a:lstStyle/>
          <a:p>
            <a:pPr>
              <a:buNone/>
            </a:pPr>
            <a:r>
              <a:rPr lang="zh-CN" altLang="en-US" sz="3200" b="1" dirty="0" smtClean="0">
                <a:latin typeface="微軟正黑體" pitchFamily="34" charset="-120"/>
                <a:ea typeface="微軟正黑體" pitchFamily="34" charset="-120"/>
              </a:rPr>
              <a:t>属灵的恩赐可以有一个简单的定义，它是一种「恩典的赐予」。较详尽的定义，就是「赐给</a:t>
            </a:r>
            <a:r>
              <a:rPr lang="zh-CN" altLang="en-US" sz="3200" b="1" dirty="0" smtClean="0">
                <a:latin typeface="微軟正黑體" pitchFamily="34" charset="-120"/>
                <a:ea typeface="微軟正黑體" pitchFamily="34" charset="-120"/>
                <a:hlinkClick r:id="rId2"/>
              </a:rPr>
              <a:t>基督</a:t>
            </a:r>
            <a:r>
              <a:rPr lang="zh-CN" altLang="en-US" sz="3200" b="1" dirty="0" smtClean="0">
                <a:latin typeface="微軟正黑體" pitchFamily="34" charset="-120"/>
                <a:ea typeface="微軟正黑體" pitchFamily="34" charset="-120"/>
              </a:rPr>
              <a:t>身体里的肢体，一种特别的事奉</a:t>
            </a:r>
            <a:r>
              <a:rPr lang="zh-CN" altLang="en-US" sz="3200" b="1" dirty="0" smtClean="0">
                <a:latin typeface="微軟正黑體" pitchFamily="34" charset="-120"/>
                <a:ea typeface="微軟正黑體" pitchFamily="34" charset="-120"/>
                <a:hlinkClick r:id="rId3"/>
              </a:rPr>
              <a:t>能力</a:t>
            </a:r>
            <a:r>
              <a:rPr lang="zh-CN" altLang="en-US" sz="3200" b="1" dirty="0" smtClean="0">
                <a:latin typeface="微軟正黑體" pitchFamily="34" charset="-120"/>
                <a:ea typeface="微軟正黑體" pitchFamily="34" charset="-120"/>
              </a:rPr>
              <a:t>。」</a:t>
            </a:r>
            <a:endParaRPr lang="en-US" altLang="zh-CN" sz="3200" b="1" dirty="0" smtClean="0">
              <a:latin typeface="微軟正黑體" pitchFamily="34" charset="-120"/>
              <a:ea typeface="微軟正黑體" pitchFamily="34" charset="-120"/>
            </a:endParaRPr>
          </a:p>
          <a:p>
            <a:pPr>
              <a:buNone/>
            </a:pPr>
            <a:r>
              <a:rPr lang="en-US" sz="3200" b="1" dirty="0" smtClean="0">
                <a:latin typeface="微軟正黑體" pitchFamily="34" charset="-120"/>
                <a:ea typeface="微軟正黑體" pitchFamily="34" charset="-120"/>
              </a:rPr>
              <a:t>So the spiritual gift can be defined very simply – that it  is “a grace gift.” To put it more fully – it is “a special ministry ability given to the members within the body of Christ.”</a:t>
            </a:r>
            <a:endParaRPr lang="en-US" sz="3200" b="1" dirty="0">
              <a:latin typeface="微軟正黑體" pitchFamily="34" charset="-120"/>
              <a:ea typeface="微軟正黑體" pitchFamily="34"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两个概念</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Two Concepts</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535577" y="1825625"/>
            <a:ext cx="11260183" cy="4351338"/>
          </a:xfrm>
        </p:spPr>
        <p:txBody>
          <a:bodyPr>
            <a:noAutofit/>
          </a:bodyPr>
          <a:lstStyle/>
          <a:p>
            <a:pPr>
              <a:buNone/>
            </a:pPr>
            <a:r>
              <a:rPr lang="zh-CN" altLang="en-US" sz="3200" b="1" dirty="0" smtClean="0">
                <a:latin typeface="微軟正黑體" pitchFamily="34" charset="-120"/>
                <a:ea typeface="微軟正黑體" pitchFamily="34" charset="-120"/>
              </a:rPr>
              <a:t>关于属灵的恩赐，有两个概念必须加以说明。第一，赐给个人的属灵恩赐，就是神赐给人力量，以完成属灵的事奉（林前十二</a:t>
            </a:r>
            <a:r>
              <a:rPr lang="en-US" altLang="zh-CN" sz="3200" b="1" dirty="0" smtClean="0">
                <a:latin typeface="微軟正黑體" pitchFamily="34" charset="-120"/>
                <a:ea typeface="微軟正黑體" pitchFamily="34" charset="-120"/>
              </a:rPr>
              <a:t>11</a:t>
            </a:r>
            <a:r>
              <a:rPr lang="zh-CN" altLang="en-US" sz="3200" b="1" dirty="0" smtClean="0">
                <a:latin typeface="微軟正黑體" pitchFamily="34" charset="-120"/>
                <a:ea typeface="微軟正黑體" pitchFamily="34" charset="-120"/>
              </a:rPr>
              <a:t>）。第二，赐给教会的属灵恩赐，就是一个得到特别装备的人，让他可以建立教会，叫教会成长（弗四</a:t>
            </a:r>
            <a:r>
              <a:rPr lang="en-US" altLang="zh-CN" sz="3200" b="1" dirty="0" smtClean="0">
                <a:latin typeface="微軟正黑體" pitchFamily="34" charset="-120"/>
                <a:ea typeface="微軟正黑體" pitchFamily="34" charset="-120"/>
              </a:rPr>
              <a:t>11</a:t>
            </a:r>
            <a:r>
              <a:rPr lang="zh-CN" altLang="en-US" sz="3200" b="1" dirty="0" smtClean="0">
                <a:latin typeface="微軟正黑體" pitchFamily="34" charset="-120"/>
                <a:ea typeface="微軟正黑體" pitchFamily="34" charset="-120"/>
              </a:rPr>
              <a:t>至</a:t>
            </a:r>
            <a:r>
              <a:rPr lang="en-US" altLang="zh-CN" sz="3200" b="1" dirty="0" smtClean="0">
                <a:latin typeface="微軟正黑體" pitchFamily="34" charset="-120"/>
                <a:ea typeface="微軟正黑體" pitchFamily="34" charset="-120"/>
              </a:rPr>
              <a:t>13</a:t>
            </a:r>
            <a:r>
              <a:rPr lang="zh-CN" altLang="en-US" sz="3200" b="1" dirty="0" smtClean="0">
                <a:latin typeface="微軟正黑體" pitchFamily="34" charset="-120"/>
                <a:ea typeface="微軟正黑體" pitchFamily="34" charset="-120"/>
              </a:rPr>
              <a:t>）。</a:t>
            </a:r>
            <a:endParaRPr lang="en-US" altLang="zh-CN" sz="3200" b="1" dirty="0" smtClean="0">
              <a:latin typeface="微軟正黑體" pitchFamily="34" charset="-120"/>
              <a:ea typeface="微軟正黑體" pitchFamily="34" charset="-120"/>
            </a:endParaRPr>
          </a:p>
          <a:p>
            <a:pPr>
              <a:buNone/>
            </a:pPr>
            <a:r>
              <a:rPr lang="en-US" sz="3200" b="1" dirty="0" smtClean="0">
                <a:latin typeface="微軟正黑體" pitchFamily="34" charset="-120"/>
                <a:ea typeface="微軟正黑體" pitchFamily="34" charset="-120"/>
              </a:rPr>
              <a:t>There are two concepts which need further explanation.  First, it is a gift given to individual believers to carry out spiritual ministry (I Cor. 12:11).  Second, it is a gift given to the church, that is, people with special training to build up the church for the church to grow (Eph. 4:11-13).</a:t>
            </a:r>
            <a:endParaRPr lang="en-US" sz="3200" b="1" dirty="0">
              <a:latin typeface="微軟正黑體" pitchFamily="34" charset="-120"/>
              <a:ea typeface="微軟正黑體" pitchFamily="34" charset="-12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11887200" cy="1143000"/>
          </a:xfrm>
        </p:spPr>
        <p:txBody>
          <a:bodyPr>
            <a:normAutofit fontScale="90000"/>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耶穌是信徒服事人的榜樣</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Jesus is the motivator and example</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609600" y="1981200"/>
            <a:ext cx="10972800" cy="4724400"/>
          </a:xfrm>
        </p:spPr>
        <p:txBody>
          <a:bodyPr>
            <a:normAutofit/>
          </a:bodyPr>
          <a:lstStyle/>
          <a:p>
            <a:pPr marL="514350" indent="-514350">
              <a:buNone/>
            </a:pP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3. </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感謝有弟兄姊妹的同工與支持 </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僕人不孤單</a:t>
            </a:r>
            <a:endPar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buNone/>
            </a:pP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Thankful for the support of brothers and sisters</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You are not alone</a:t>
            </a:r>
          </a:p>
          <a:p>
            <a:pPr marL="514350" indent="-514350" algn="ctr">
              <a:buNone/>
            </a:pPr>
            <a:r>
              <a:rPr lang="zh-TW" altLang="en-US" sz="3600" b="1" dirty="0" smtClean="0">
                <a:latin typeface="微軟正黑體" pitchFamily="34" charset="-120"/>
                <a:ea typeface="微軟正黑體" pitchFamily="34" charset="-120"/>
              </a:rPr>
              <a:t>一起完成大使命 </a:t>
            </a:r>
            <a:r>
              <a:rPr lang="en-US" altLang="zh-TW" sz="3600" b="1" dirty="0" smtClean="0">
                <a:latin typeface="微軟正黑體" pitchFamily="34" charset="-120"/>
                <a:ea typeface="微軟正黑體" pitchFamily="34" charset="-120"/>
              </a:rPr>
              <a:t>To Fulfill the Great Commission-</a:t>
            </a:r>
            <a:r>
              <a:rPr lang="zh-TW" altLang="en-US" sz="3600" b="1" dirty="0" smtClean="0">
                <a:latin typeface="微軟正黑體" pitchFamily="34" charset="-120"/>
                <a:ea typeface="微軟正黑體" pitchFamily="34" charset="-120"/>
              </a:rPr>
              <a:t> </a:t>
            </a:r>
            <a:endParaRPr lang="en-US" altLang="zh-TW" sz="3600" b="1" dirty="0" smtClean="0">
              <a:latin typeface="微軟正黑體" pitchFamily="34" charset="-120"/>
              <a:ea typeface="微軟正黑體" pitchFamily="34" charset="-120"/>
            </a:endParaRPr>
          </a:p>
          <a:p>
            <a:pPr marL="514350" indent="-514350" algn="ctr">
              <a:buNone/>
            </a:pPr>
            <a:r>
              <a:rPr lang="zh-TW" altLang="en-US" sz="3600" b="1" dirty="0" smtClean="0">
                <a:latin typeface="微軟正黑體" pitchFamily="34" charset="-120"/>
                <a:ea typeface="微軟正黑體" pitchFamily="34" charset="-120"/>
              </a:rPr>
              <a:t>耶穌有同工 </a:t>
            </a:r>
            <a:r>
              <a:rPr lang="en-US" altLang="zh-TW" sz="3600" b="1" dirty="0" smtClean="0">
                <a:latin typeface="微軟正黑體" pitchFamily="34" charset="-120"/>
                <a:ea typeface="微軟正黑體" pitchFamily="34" charset="-120"/>
              </a:rPr>
              <a:t>Jesus has co-workers</a:t>
            </a:r>
          </a:p>
          <a:p>
            <a:pPr marL="514350" indent="-514350" algn="ctr">
              <a:buNone/>
            </a:pPr>
            <a:r>
              <a:rPr lang="zh-TW" altLang="en-US" sz="3600" b="1" dirty="0" smtClean="0">
                <a:latin typeface="微軟正黑體" pitchFamily="34" charset="-120"/>
                <a:ea typeface="微軟正黑體" pitchFamily="34" charset="-120"/>
              </a:rPr>
              <a:t>保羅有同工 </a:t>
            </a:r>
            <a:r>
              <a:rPr lang="en-US" altLang="zh-TW" sz="3600" b="1" dirty="0" smtClean="0">
                <a:latin typeface="微軟正黑體" pitchFamily="34" charset="-120"/>
                <a:ea typeface="微軟正黑體" pitchFamily="34" charset="-120"/>
              </a:rPr>
              <a:t>Paul has co-workers</a:t>
            </a:r>
          </a:p>
          <a:p>
            <a:pPr marL="514350" indent="-514350" algn="ctr">
              <a:buNone/>
            </a:pPr>
            <a:r>
              <a:rPr lang="zh-TW" altLang="en-US" sz="3600" b="1" dirty="0" smtClean="0">
                <a:latin typeface="微軟正黑體" pitchFamily="34" charset="-120"/>
                <a:ea typeface="微軟正黑體" pitchFamily="34" charset="-120"/>
              </a:rPr>
              <a:t>我們有同工 </a:t>
            </a:r>
            <a:r>
              <a:rPr lang="en-US" altLang="zh-TW" sz="3600" b="1" dirty="0" smtClean="0">
                <a:latin typeface="微軟正黑體" pitchFamily="34" charset="-120"/>
                <a:ea typeface="微軟正黑體" pitchFamily="34" charset="-120"/>
              </a:rPr>
              <a:t>We have co-workers</a:t>
            </a:r>
          </a:p>
          <a:p>
            <a:pPr>
              <a:buNone/>
            </a:pPr>
            <a:endParaRPr lang="en-US" altLang="zh-TW"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577" y="381000"/>
            <a:ext cx="11090366" cy="6248400"/>
          </a:xfrm>
        </p:spPr>
        <p:txBody>
          <a:bodyPr>
            <a:normAutofit fontScale="92500" lnSpcReduction="10000"/>
          </a:bodyPr>
          <a:lstStyle/>
          <a:p>
            <a:pPr algn="ctr">
              <a:buNone/>
            </a:pPr>
            <a:r>
              <a:rPr lang="en-US" altLang="zh-TW" sz="40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B. </a:t>
            </a:r>
            <a:r>
              <a:rPr lang="zh-TW" altLang="en-US" sz="40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保持正確的心態 </a:t>
            </a:r>
            <a:r>
              <a:rPr lang="en-US" altLang="zh-TW" sz="40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Maintain the Right Mindset</a:t>
            </a:r>
          </a:p>
          <a:p>
            <a:pPr algn="ctr">
              <a:buNone/>
            </a:pPr>
            <a:r>
              <a:rPr lang="en-US" altLang="zh-TW" sz="40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40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確定主僕關係 </a:t>
            </a:r>
            <a:r>
              <a:rPr lang="en-US" altLang="zh-TW" sz="35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Affirm Master/Servant Relationship</a:t>
            </a:r>
            <a:endParaRPr lang="en-US" altLang="zh-TW" sz="40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altLang="zh-TW" b="1" dirty="0" smtClean="0">
              <a:latin typeface="微軟正黑體" pitchFamily="34" charset="-120"/>
              <a:ea typeface="微軟正黑體" pitchFamily="34" charset="-120"/>
            </a:endParaRPr>
          </a:p>
          <a:p>
            <a:pPr>
              <a:buNone/>
            </a:pPr>
            <a:r>
              <a:rPr lang="en-US" altLang="zh-TW" sz="3200" b="1" dirty="0" err="1" smtClean="0">
                <a:latin typeface="微軟正黑體" pitchFamily="34" charset="-120"/>
                <a:ea typeface="微軟正黑體" pitchFamily="34" charset="-120"/>
              </a:rPr>
              <a:t>Luk</a:t>
            </a:r>
            <a:r>
              <a:rPr lang="en-US" altLang="zh-TW" sz="3200" b="1" dirty="0" smtClean="0">
                <a:latin typeface="微軟正黑體" pitchFamily="34" charset="-120"/>
                <a:ea typeface="微軟正黑體" pitchFamily="34" charset="-120"/>
              </a:rPr>
              <a:t> 17:7  </a:t>
            </a:r>
            <a:r>
              <a:rPr lang="zh-TW" altLang="en-US" sz="3200" b="1" dirty="0" smtClean="0">
                <a:latin typeface="微軟正黑體" pitchFamily="34" charset="-120"/>
                <a:ea typeface="微軟正黑體" pitchFamily="34" charset="-120"/>
              </a:rPr>
              <a:t>你們誰有僕人耕地或是放羊，從田裡回來，就對他說：</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你快來坐下吃飯</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呢？ </a:t>
            </a:r>
          </a:p>
          <a:p>
            <a:pPr>
              <a:buNone/>
            </a:pPr>
            <a:r>
              <a:rPr lang="en-US" altLang="zh-TW" sz="3200" b="1" dirty="0" err="1" smtClean="0">
                <a:latin typeface="微軟正黑體" pitchFamily="34" charset="-120"/>
                <a:ea typeface="微軟正黑體" pitchFamily="34" charset="-120"/>
              </a:rPr>
              <a:t>Luk</a:t>
            </a:r>
            <a:r>
              <a:rPr lang="en-US" altLang="zh-TW" sz="3200" b="1" dirty="0" smtClean="0">
                <a:latin typeface="微軟正黑體" pitchFamily="34" charset="-120"/>
                <a:ea typeface="微軟正黑體" pitchFamily="34" charset="-120"/>
              </a:rPr>
              <a:t> 17:8  </a:t>
            </a:r>
            <a:r>
              <a:rPr lang="zh-TW" altLang="en-US" sz="3200" b="1" dirty="0" smtClean="0">
                <a:latin typeface="微軟正黑體" pitchFamily="34" charset="-120"/>
                <a:ea typeface="微軟正黑體" pitchFamily="34" charset="-120"/>
              </a:rPr>
              <a:t>豈不對他說：</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你給我預備晚飯，束上帶子伺候我，等我吃喝完了，你才可以吃喝</a:t>
            </a:r>
            <a:r>
              <a:rPr lang="en-US" altLang="zh-TW" sz="3200" b="1" dirty="0" smtClean="0">
                <a:latin typeface="微軟正黑體" pitchFamily="34" charset="-120"/>
                <a:ea typeface="微軟正黑體" pitchFamily="34" charset="-120"/>
              </a:rPr>
              <a:t>』</a:t>
            </a:r>
            <a:r>
              <a:rPr lang="zh-TW" altLang="en-US" sz="3200" b="1" dirty="0" smtClean="0">
                <a:latin typeface="微軟正黑體" pitchFamily="34" charset="-120"/>
                <a:ea typeface="微軟正黑體" pitchFamily="34" charset="-120"/>
              </a:rPr>
              <a:t>嗎？ </a:t>
            </a:r>
          </a:p>
          <a:p>
            <a:pPr>
              <a:buNone/>
            </a:pPr>
            <a:r>
              <a:rPr lang="en-US" sz="3200" b="1" dirty="0" smtClean="0">
                <a:latin typeface="微軟正黑體" pitchFamily="34" charset="-120"/>
                <a:ea typeface="微軟正黑體" pitchFamily="34" charset="-120"/>
              </a:rPr>
              <a:t>But which of you, having a servant plowing or feeding cattle, will say unto him by and by, when he is come from the field, Go and sit down to meat? </a:t>
            </a:r>
          </a:p>
          <a:p>
            <a:pPr>
              <a:buNone/>
            </a:pPr>
            <a:r>
              <a:rPr lang="en-US" sz="3200" b="1" dirty="0" smtClean="0">
                <a:latin typeface="微軟正黑體" pitchFamily="34" charset="-120"/>
                <a:ea typeface="微軟正黑體" pitchFamily="34" charset="-120"/>
              </a:rPr>
              <a:t> And will not rather say unto him, Make ready wherewith I may sup, and gird thyself, and serve me, till I have eaten and drunken; and afterward thou </a:t>
            </a:r>
            <a:r>
              <a:rPr lang="en-US" sz="3200" b="1" dirty="0" err="1" smtClean="0">
                <a:latin typeface="微軟正黑體" pitchFamily="34" charset="-120"/>
                <a:ea typeface="微軟正黑體" pitchFamily="34" charset="-120"/>
              </a:rPr>
              <a:t>shalt</a:t>
            </a:r>
            <a:r>
              <a:rPr lang="en-US" sz="3200" b="1" dirty="0" smtClean="0">
                <a:latin typeface="微軟正黑體" pitchFamily="34" charset="-120"/>
                <a:ea typeface="微軟正黑體" pitchFamily="34" charset="-120"/>
              </a:rPr>
              <a:t> eat and drink? </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4582" y="381000"/>
            <a:ext cx="10894423" cy="6248400"/>
          </a:xfrm>
        </p:spPr>
        <p:txBody>
          <a:bodyPr>
            <a:normAutofit fontScale="92500" lnSpcReduction="10000"/>
          </a:bodyPr>
          <a:lstStyle/>
          <a:p>
            <a:pPr>
              <a:buNone/>
            </a:pPr>
            <a:r>
              <a:rPr lang="en-US" altLang="zh-TW" sz="3600" b="1" dirty="0" err="1" smtClean="0">
                <a:latin typeface="微軟正黑體" pitchFamily="34" charset="-120"/>
                <a:ea typeface="微軟正黑體" pitchFamily="34" charset="-120"/>
              </a:rPr>
              <a:t>Luk</a:t>
            </a:r>
            <a:r>
              <a:rPr lang="en-US" altLang="zh-TW" sz="3600" b="1" dirty="0" smtClean="0">
                <a:latin typeface="微軟正黑體" pitchFamily="34" charset="-120"/>
                <a:ea typeface="微軟正黑體" pitchFamily="34" charset="-120"/>
              </a:rPr>
              <a:t> 17:9  </a:t>
            </a:r>
            <a:r>
              <a:rPr lang="zh-TW" altLang="en-US" sz="3600" b="1" dirty="0" smtClean="0">
                <a:latin typeface="微軟正黑體" pitchFamily="34" charset="-120"/>
                <a:ea typeface="微軟正黑體" pitchFamily="34" charset="-120"/>
              </a:rPr>
              <a:t>僕人照所吩咐的去做，主人還謝謝他嗎？ </a:t>
            </a:r>
          </a:p>
          <a:p>
            <a:pPr>
              <a:buNone/>
            </a:pPr>
            <a:r>
              <a:rPr lang="en-US" altLang="zh-TW" sz="3600" b="1" dirty="0" err="1" smtClean="0">
                <a:latin typeface="微軟正黑體" pitchFamily="34" charset="-120"/>
                <a:ea typeface="微軟正黑體" pitchFamily="34" charset="-120"/>
              </a:rPr>
              <a:t>Luk</a:t>
            </a:r>
            <a:r>
              <a:rPr lang="en-US" altLang="zh-TW" sz="3600" b="1" dirty="0" smtClean="0">
                <a:latin typeface="微軟正黑體" pitchFamily="34" charset="-120"/>
                <a:ea typeface="微軟正黑體" pitchFamily="34" charset="-120"/>
              </a:rPr>
              <a:t> 17:10  </a:t>
            </a:r>
            <a:r>
              <a:rPr lang="zh-TW" altLang="en-US" sz="3600" b="1" dirty="0" smtClean="0">
                <a:latin typeface="微軟正黑體" pitchFamily="34" charset="-120"/>
                <a:ea typeface="微軟正黑體" pitchFamily="34" charset="-120"/>
              </a:rPr>
              <a:t>這樣，你們做完了一切所吩咐的，只當說：</a:t>
            </a:r>
            <a:r>
              <a:rPr lang="en-US" altLang="zh-TW" sz="3600" b="1" dirty="0" smtClean="0">
                <a:latin typeface="微軟正黑體" pitchFamily="34" charset="-120"/>
                <a:ea typeface="微軟正黑體" pitchFamily="34" charset="-120"/>
              </a:rPr>
              <a:t>『</a:t>
            </a:r>
            <a:r>
              <a:rPr lang="zh-TW" altLang="en-US"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我們是無用的僕人，所做的本是我們應分作的</a:t>
            </a:r>
            <a:r>
              <a:rPr lang="zh-TW" altLang="en-US" sz="3600" b="1" dirty="0" smtClean="0">
                <a:latin typeface="微軟正黑體" pitchFamily="34" charset="-120"/>
                <a:ea typeface="微軟正黑體" pitchFamily="34" charset="-120"/>
              </a:rPr>
              <a:t>。</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a:t>
            </a:r>
            <a:endParaRPr lang="en-US" altLang="zh-TW" sz="3600" b="1" dirty="0" smtClean="0">
              <a:latin typeface="微軟正黑體" pitchFamily="34" charset="-120"/>
              <a:ea typeface="微軟正黑體" pitchFamily="34" charset="-120"/>
            </a:endParaRPr>
          </a:p>
          <a:p>
            <a:pPr>
              <a:buNone/>
            </a:pPr>
            <a:r>
              <a:rPr lang="en-US" sz="3600" b="1" dirty="0" smtClean="0"/>
              <a:t>Doth he thank that servant because he did the things that were commanded him? I </a:t>
            </a:r>
            <a:r>
              <a:rPr lang="en-US" sz="3600" b="1" dirty="0" err="1" smtClean="0"/>
              <a:t>trow</a:t>
            </a:r>
            <a:r>
              <a:rPr lang="en-US" sz="3600" b="1" dirty="0" smtClean="0"/>
              <a:t> not. </a:t>
            </a:r>
          </a:p>
          <a:p>
            <a:pPr>
              <a:buNone/>
            </a:pPr>
            <a:r>
              <a:rPr lang="en-US" sz="3600" b="1" dirty="0" smtClean="0"/>
              <a:t>So likewise ye, when ye shall have done all those things which are commanded you, say, </a:t>
            </a:r>
            <a:r>
              <a:rPr lang="en-US" sz="3600" b="1" dirty="0" smtClean="0">
                <a:solidFill>
                  <a:srgbClr val="C00000"/>
                </a:solidFill>
                <a:effectLst>
                  <a:outerShdw blurRad="38100" dist="38100" dir="2700000" algn="tl">
                    <a:srgbClr val="000000">
                      <a:alpha val="43137"/>
                    </a:srgbClr>
                  </a:outerShdw>
                </a:effectLst>
              </a:rPr>
              <a:t>We are unprofitable servants: we have done that which was our duty to do. </a:t>
            </a:r>
          </a:p>
          <a:p>
            <a:pPr>
              <a:buNone/>
            </a:pPr>
            <a:endParaRPr lang="en-US" sz="3600" b="1" dirty="0" smtClean="0">
              <a:solidFill>
                <a:srgbClr val="C00000"/>
              </a:solidFill>
              <a:effectLst>
                <a:outerShdw blurRad="38100" dist="38100" dir="2700000" algn="tl">
                  <a:srgbClr val="000000">
                    <a:alpha val="43137"/>
                  </a:srgbClr>
                </a:outerShdw>
              </a:effectLst>
            </a:endParaRPr>
          </a:p>
          <a:p>
            <a:pPr algn="ctr">
              <a:buFontTx/>
              <a:buChar char="-"/>
            </a:pPr>
            <a:r>
              <a:rPr lang="zh-TW" altLang="en-US"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不忘記與基督的主僕關係 </a:t>
            </a:r>
            <a:r>
              <a:rPr lang="en-US" altLang="zh-TW"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p>
          <a:p>
            <a:pPr algn="ctr">
              <a:buNone/>
            </a:pPr>
            <a:r>
              <a:rPr lang="en-US" sz="3600" b="1" dirty="0" smtClean="0">
                <a:solidFill>
                  <a:srgbClr val="C00000"/>
                </a:solidFill>
                <a:effectLst>
                  <a:outerShdw blurRad="38100" dist="38100" dir="2700000" algn="tl">
                    <a:srgbClr val="000000">
                      <a:alpha val="43137"/>
                    </a:srgbClr>
                  </a:outerShdw>
                </a:effectLst>
              </a:rPr>
              <a:t>Don’t forget our master/servant relationship with Jesus</a:t>
            </a:r>
          </a:p>
          <a:p>
            <a:pPr algn="ctr">
              <a:buNone/>
            </a:pPr>
            <a:r>
              <a:rPr lang="zh-TW" altLang="en-US" b="1" dirty="0" smtClean="0">
                <a:latin typeface="微軟正黑體" pitchFamily="34" charset="-120"/>
                <a:ea typeface="微軟正黑體" pitchFamily="34" charset="-120"/>
              </a:rPr>
              <a:t> </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39634"/>
            <a:ext cx="10972800" cy="6348549"/>
          </a:xfrm>
        </p:spPr>
        <p:txBody>
          <a:bodyPr>
            <a:normAutofit fontScale="85000" lnSpcReduction="10000"/>
          </a:bodyPr>
          <a:lstStyle/>
          <a:p>
            <a:pPr>
              <a:buNone/>
            </a:pPr>
            <a:r>
              <a:rPr lang="en-US" altLang="zh-TW" sz="4000" b="1" dirty="0" smtClean="0">
                <a:latin typeface="微軟正黑體" pitchFamily="34" charset="-120"/>
                <a:ea typeface="微軟正黑體" pitchFamily="34" charset="-120"/>
              </a:rPr>
              <a:t>Mat 11:28  </a:t>
            </a:r>
            <a:r>
              <a:rPr lang="zh-TW" altLang="en-US" sz="4000" b="1" dirty="0" smtClean="0">
                <a:latin typeface="微軟正黑體" pitchFamily="34" charset="-120"/>
                <a:ea typeface="微軟正黑體" pitchFamily="34" charset="-120"/>
              </a:rPr>
              <a:t>凡勞苦擔重擔的人可以到我這裡來，我就使你們得安息。 </a:t>
            </a:r>
            <a:endParaRPr lang="en-US" altLang="zh-TW" sz="4000" b="1" dirty="0" smtClean="0">
              <a:latin typeface="微軟正黑體" pitchFamily="34" charset="-120"/>
              <a:ea typeface="微軟正黑體" pitchFamily="34" charset="-120"/>
            </a:endParaRPr>
          </a:p>
          <a:p>
            <a:pPr>
              <a:buNone/>
            </a:pPr>
            <a:r>
              <a:rPr lang="en-US" sz="4000" b="1" dirty="0" smtClean="0"/>
              <a:t>Come unto me, all </a:t>
            </a:r>
            <a:r>
              <a:rPr lang="en-US" sz="4000" b="1" i="1" dirty="0" smtClean="0"/>
              <a:t>ye that </a:t>
            </a:r>
            <a:r>
              <a:rPr lang="en-US" sz="4000" b="1" i="1" dirty="0" err="1" smtClean="0"/>
              <a:t>labour</a:t>
            </a:r>
            <a:r>
              <a:rPr lang="en-US" sz="4000" b="1" i="1" dirty="0" smtClean="0"/>
              <a:t> and are heavy laden, and I will give you rest. </a:t>
            </a:r>
          </a:p>
          <a:p>
            <a:pPr>
              <a:buNone/>
            </a:pPr>
            <a:endParaRPr lang="en-US" sz="2400" b="1" i="1" dirty="0" smtClean="0"/>
          </a:p>
          <a:p>
            <a:pPr>
              <a:buNone/>
            </a:pPr>
            <a:r>
              <a:rPr lang="en-US" altLang="zh-TW" sz="4000" b="1" dirty="0" smtClean="0">
                <a:latin typeface="微軟正黑體" pitchFamily="34" charset="-120"/>
                <a:ea typeface="微軟正黑體" pitchFamily="34" charset="-120"/>
              </a:rPr>
              <a:t>Mat 11:29  </a:t>
            </a:r>
            <a:r>
              <a:rPr lang="zh-TW" altLang="en-US" sz="4000" b="1" dirty="0" smtClean="0">
                <a:latin typeface="微軟正黑體" pitchFamily="34" charset="-120"/>
                <a:ea typeface="微軟正黑體" pitchFamily="34" charset="-120"/>
              </a:rPr>
              <a:t>我心裡</a:t>
            </a:r>
            <a:r>
              <a:rPr lang="zh-TW" altLang="en-US"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柔和謙卑</a:t>
            </a:r>
            <a:r>
              <a:rPr lang="zh-TW" altLang="en-US" sz="4000" b="1" dirty="0" smtClean="0">
                <a:latin typeface="微軟正黑體" pitchFamily="34" charset="-120"/>
                <a:ea typeface="微軟正黑體" pitchFamily="34" charset="-120"/>
              </a:rPr>
              <a:t>，你們當負我的軛，學我的樣式；這樣，你們心裡就必得享安息。</a:t>
            </a:r>
            <a:endParaRPr lang="en-US" altLang="zh-TW" sz="4000" b="1" dirty="0" smtClean="0">
              <a:latin typeface="微軟正黑體" pitchFamily="34" charset="-120"/>
              <a:ea typeface="微軟正黑體" pitchFamily="34" charset="-120"/>
            </a:endParaRPr>
          </a:p>
          <a:p>
            <a:pPr>
              <a:buNone/>
            </a:pPr>
            <a:r>
              <a:rPr lang="zh-TW" altLang="en-US" sz="4000" b="1" dirty="0" smtClean="0">
                <a:latin typeface="微軟正黑體" pitchFamily="34" charset="-120"/>
                <a:ea typeface="微軟正黑體" pitchFamily="34" charset="-120"/>
              </a:rPr>
              <a:t> </a:t>
            </a:r>
            <a:r>
              <a:rPr lang="en-US" sz="4000" b="1" dirty="0" smtClean="0"/>
              <a:t>Take my yoke upon you, and learn of me; for I am </a:t>
            </a:r>
            <a:r>
              <a:rPr lang="en-US" sz="4000" b="1" dirty="0" smtClean="0">
                <a:solidFill>
                  <a:srgbClr val="C00000"/>
                </a:solidFill>
                <a:effectLst>
                  <a:outerShdw blurRad="38100" dist="38100" dir="2700000" algn="tl">
                    <a:srgbClr val="000000">
                      <a:alpha val="43137"/>
                    </a:srgbClr>
                  </a:outerShdw>
                </a:effectLst>
              </a:rPr>
              <a:t>meek and lowly in heart</a:t>
            </a:r>
            <a:r>
              <a:rPr lang="en-US" sz="4000" b="1" dirty="0" smtClean="0"/>
              <a:t>: and ye shall find rest unto your souls. </a:t>
            </a:r>
          </a:p>
          <a:p>
            <a:pPr>
              <a:buNone/>
            </a:pPr>
            <a:endParaRPr lang="en-US" sz="2400" b="1" dirty="0" smtClean="0"/>
          </a:p>
          <a:p>
            <a:pPr>
              <a:buNone/>
            </a:pPr>
            <a:r>
              <a:rPr lang="en-US" altLang="zh-TW" sz="4000" b="1" dirty="0" smtClean="0">
                <a:latin typeface="微軟正黑體" pitchFamily="34" charset="-120"/>
                <a:ea typeface="微軟正黑體" pitchFamily="34" charset="-120"/>
              </a:rPr>
              <a:t>Mat 11:30  </a:t>
            </a:r>
            <a:r>
              <a:rPr lang="zh-TW" altLang="en-US" sz="4000" b="1" dirty="0" smtClean="0">
                <a:latin typeface="微軟正黑體" pitchFamily="34" charset="-120"/>
                <a:ea typeface="微軟正黑體" pitchFamily="34" charset="-120"/>
              </a:rPr>
              <a:t>因為</a:t>
            </a:r>
            <a:r>
              <a:rPr lang="zh-TW" altLang="en-US"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我的軛是容易的</a:t>
            </a:r>
            <a:r>
              <a:rPr lang="zh-TW" altLang="en-US" sz="4000" b="1" dirty="0" smtClean="0">
                <a:latin typeface="微軟正黑體" pitchFamily="34" charset="-120"/>
                <a:ea typeface="微軟正黑體" pitchFamily="34" charset="-120"/>
              </a:rPr>
              <a:t>，</a:t>
            </a:r>
            <a:r>
              <a:rPr lang="zh-TW" altLang="en-US"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我的擔子是輕省的</a:t>
            </a:r>
            <a:r>
              <a:rPr lang="zh-TW" altLang="en-US" sz="4000" b="1" dirty="0" smtClean="0">
                <a:latin typeface="微軟正黑體" pitchFamily="34" charset="-120"/>
                <a:ea typeface="微軟正黑體" pitchFamily="34" charset="-120"/>
              </a:rPr>
              <a:t>。」</a:t>
            </a:r>
            <a:endParaRPr lang="en-US" altLang="zh-TW" sz="4000" b="1" dirty="0" smtClean="0">
              <a:latin typeface="微軟正黑體" pitchFamily="34" charset="-120"/>
              <a:ea typeface="微軟正黑體" pitchFamily="34" charset="-120"/>
            </a:endParaRPr>
          </a:p>
          <a:p>
            <a:pPr>
              <a:buNone/>
            </a:pPr>
            <a:r>
              <a:rPr lang="en-US" sz="4000" b="1" dirty="0" smtClean="0"/>
              <a:t>For my yoke </a:t>
            </a:r>
            <a:r>
              <a:rPr lang="en-US" sz="4000" b="1" i="1" dirty="0" smtClean="0"/>
              <a:t>is easy, and my burden is light. </a:t>
            </a:r>
          </a:p>
          <a:p>
            <a:pPr>
              <a:buNone/>
            </a:pPr>
            <a:r>
              <a:rPr lang="zh-TW" altLang="en-US" sz="4000" b="1" dirty="0" smtClean="0">
                <a:latin typeface="微軟正黑體" pitchFamily="34" charset="-120"/>
                <a:ea typeface="微軟正黑體" pitchFamily="34" charset="-120"/>
              </a:rPr>
              <a:t> </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jp\Documents\Annie's Sermon Notes\學習做僕人\pic.jpg"/>
          <p:cNvPicPr>
            <a:picLocks noGrp="1" noChangeAspect="1" noChangeArrowheads="1"/>
          </p:cNvPicPr>
          <p:nvPr>
            <p:ph idx="1"/>
          </p:nvPr>
        </p:nvPicPr>
        <p:blipFill>
          <a:blip r:embed="rId2" cstate="print"/>
          <a:srcRect/>
          <a:stretch>
            <a:fillRect/>
          </a:stretch>
        </p:blipFill>
        <p:spPr bwMode="auto">
          <a:xfrm>
            <a:off x="215527" y="222070"/>
            <a:ext cx="11756570" cy="6387736"/>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C. </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僕人的獎賞</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The Reward of a Servant</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609600" y="1828800"/>
            <a:ext cx="10972800" cy="4876800"/>
          </a:xfrm>
        </p:spPr>
        <p:txBody>
          <a:bodyPr>
            <a:normAutofit lnSpcReduction="10000"/>
          </a:bodyPr>
          <a:lstStyle/>
          <a:p>
            <a:pPr algn="ctr">
              <a:buNone/>
            </a:pPr>
            <a:r>
              <a:rPr lang="zh-TW" altLang="en-US" b="1" dirty="0" smtClean="0">
                <a:latin typeface="微軟正黑體" pitchFamily="34" charset="-120"/>
                <a:ea typeface="微軟正黑體" pitchFamily="34" charset="-120"/>
              </a:rPr>
              <a:t>最大的報償是成為效法基督的人</a:t>
            </a:r>
            <a:r>
              <a:rPr lang="en-US" altLang="zh-TW" b="1" dirty="0" smtClean="0">
                <a:latin typeface="微軟正黑體" pitchFamily="34" charset="-120"/>
                <a:ea typeface="微軟正黑體" pitchFamily="34" charset="-120"/>
              </a:rPr>
              <a:t>,</a:t>
            </a:r>
          </a:p>
          <a:p>
            <a:pPr algn="ctr">
              <a:buNone/>
            </a:pPr>
            <a:r>
              <a:rPr lang="en-US" altLang="zh-TW" b="1" dirty="0" smtClean="0">
                <a:latin typeface="微軟正黑體" pitchFamily="34" charset="-120"/>
                <a:ea typeface="微軟正黑體" pitchFamily="34" charset="-120"/>
              </a:rPr>
              <a:t>The greatest reward is to become a follower of Jesus</a:t>
            </a:r>
          </a:p>
          <a:p>
            <a:pPr algn="ctr">
              <a:buNone/>
            </a:pPr>
            <a:r>
              <a:rPr lang="zh-TW" altLang="en-US" b="1" dirty="0" smtClean="0">
                <a:latin typeface="微軟正黑體" pitchFamily="34" charset="-120"/>
                <a:ea typeface="微軟正黑體" pitchFamily="34" charset="-120"/>
              </a:rPr>
              <a:t>有機會學習祂的樣式</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a:t>
            </a:r>
            <a:endParaRPr lang="en-US" altLang="zh-TW" b="1" dirty="0" smtClean="0">
              <a:latin typeface="微軟正黑體" pitchFamily="34" charset="-120"/>
              <a:ea typeface="微軟正黑體" pitchFamily="34" charset="-120"/>
            </a:endParaRPr>
          </a:p>
          <a:p>
            <a:pPr algn="ctr">
              <a:buNone/>
            </a:pPr>
            <a:r>
              <a:rPr lang="en-US" altLang="zh-TW" b="1" dirty="0" smtClean="0">
                <a:latin typeface="微軟正黑體" pitchFamily="34" charset="-120"/>
                <a:ea typeface="微軟正黑體" pitchFamily="34" charset="-120"/>
              </a:rPr>
              <a:t>Having the opportunity to learn His ways</a:t>
            </a:r>
          </a:p>
          <a:p>
            <a:pPr algn="ctr">
              <a:buNone/>
            </a:pPr>
            <a:r>
              <a:rPr lang="zh-TW" altLang="en-US" b="1" dirty="0" smtClean="0">
                <a:latin typeface="微軟正黑體" pitchFamily="34" charset="-120"/>
                <a:ea typeface="微軟正黑體" pitchFamily="34" charset="-120"/>
              </a:rPr>
              <a:t>目標在效法基督</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a:t>
            </a:r>
            <a:endParaRPr lang="en-US" altLang="zh-TW" b="1" dirty="0" smtClean="0">
              <a:latin typeface="微軟正黑體" pitchFamily="34" charset="-120"/>
              <a:ea typeface="微軟正黑體" pitchFamily="34" charset="-120"/>
            </a:endParaRPr>
          </a:p>
          <a:p>
            <a:pPr algn="ctr">
              <a:buNone/>
            </a:pPr>
            <a:r>
              <a:rPr lang="en-US" altLang="zh-TW" b="1" dirty="0" smtClean="0">
                <a:latin typeface="微軟正黑體" pitchFamily="34" charset="-120"/>
                <a:ea typeface="微軟正黑體" pitchFamily="34" charset="-120"/>
              </a:rPr>
              <a:t>The goal is to become like Jesus</a:t>
            </a:r>
          </a:p>
          <a:p>
            <a:pPr algn="ctr">
              <a:buNone/>
            </a:pPr>
            <a:r>
              <a:rPr lang="zh-TW" altLang="en-US" b="1" dirty="0" smtClean="0">
                <a:latin typeface="微軟正黑體" pitchFamily="34" charset="-120"/>
                <a:ea typeface="微軟正黑體" pitchFamily="34" charset="-120"/>
              </a:rPr>
              <a:t>生命被祂得著</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a:t>
            </a:r>
            <a:endParaRPr lang="en-US" altLang="zh-TW" b="1" dirty="0" smtClean="0">
              <a:latin typeface="微軟正黑體" pitchFamily="34" charset="-120"/>
              <a:ea typeface="微軟正黑體" pitchFamily="34" charset="-120"/>
            </a:endParaRPr>
          </a:p>
          <a:p>
            <a:pPr algn="ctr">
              <a:buNone/>
            </a:pPr>
            <a:r>
              <a:rPr lang="en-US" altLang="zh-TW" b="1" dirty="0" smtClean="0">
                <a:latin typeface="微軟正黑體" pitchFamily="34" charset="-120"/>
                <a:ea typeface="微軟正黑體" pitchFamily="34" charset="-120"/>
              </a:rPr>
              <a:t>And to be known by Him</a:t>
            </a:r>
          </a:p>
          <a:p>
            <a:pPr algn="ctr">
              <a:buNone/>
            </a:pPr>
            <a:r>
              <a:rPr lang="zh-TW" altLang="en-US" b="1" dirty="0" smtClean="0">
                <a:latin typeface="微軟正黑體" pitchFamily="34" charset="-120"/>
                <a:ea typeface="微軟正黑體" pitchFamily="34" charset="-120"/>
              </a:rPr>
              <a:t>享受主人的快樂</a:t>
            </a:r>
            <a:endParaRPr lang="en-US" altLang="zh-TW" b="1" dirty="0" smtClean="0">
              <a:latin typeface="微軟正黑體" pitchFamily="34" charset="-120"/>
              <a:ea typeface="微軟正黑體" pitchFamily="34" charset="-120"/>
            </a:endParaRPr>
          </a:p>
          <a:p>
            <a:pPr algn="ctr">
              <a:buNone/>
            </a:pPr>
            <a:r>
              <a:rPr lang="en-US" altLang="zh-TW" b="1" dirty="0" smtClean="0">
                <a:latin typeface="微軟正黑體" pitchFamily="34" charset="-120"/>
                <a:ea typeface="微軟正黑體" pitchFamily="34" charset="-120"/>
              </a:rPr>
              <a:t>Enjoying the happiness of the Master</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817"/>
            <a:ext cx="10515600" cy="1188721"/>
          </a:xfrm>
        </p:spPr>
        <p:txBody>
          <a:bodyPr>
            <a:normAutofit fontScale="90000"/>
          </a:bodyPr>
          <a:lstStyle/>
          <a:p>
            <a:pPr algn="ctr"/>
            <a:r>
              <a:rPr lang="zh-TW" altLang="en-US" b="1" dirty="0" smtClean="0">
                <a:latin typeface="微軟正黑體" pitchFamily="34" charset="-120"/>
                <a:ea typeface="微軟正黑體" pitchFamily="34" charset="-120"/>
              </a:rPr>
              <a:t> </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最後的叮嚀</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作耶穌僕人要牢記的三件要素</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b="1" dirty="0" smtClean="0">
                <a:solidFill>
                  <a:srgbClr val="C00000"/>
                </a:solidFill>
                <a:effectLst>
                  <a:outerShdw blurRad="38100" dist="38100" dir="2700000" algn="tl">
                    <a:srgbClr val="000000">
                      <a:alpha val="43137"/>
                    </a:srgbClr>
                  </a:outerShdw>
                </a:effectLst>
                <a:latin typeface="+mn-lt"/>
                <a:ea typeface="微軟正黑體" pitchFamily="34" charset="-120"/>
              </a:rPr>
              <a:t>Three Things to Remember</a:t>
            </a:r>
            <a:endParaRPr lang="en-US" b="1" dirty="0">
              <a:solidFill>
                <a:srgbClr val="C00000"/>
              </a:solidFill>
              <a:effectLst>
                <a:outerShdw blurRad="38100" dist="38100" dir="2700000" algn="tl">
                  <a:srgbClr val="000000">
                    <a:alpha val="43137"/>
                  </a:srgbClr>
                </a:outerShdw>
              </a:effectLst>
              <a:latin typeface="+mn-lt"/>
              <a:ea typeface="微軟正黑體" pitchFamily="34" charset="-120"/>
            </a:endParaRPr>
          </a:p>
        </p:txBody>
      </p:sp>
      <p:sp>
        <p:nvSpPr>
          <p:cNvPr id="3" name="Content Placeholder 2"/>
          <p:cNvSpPr>
            <a:spLocks noGrp="1"/>
          </p:cNvSpPr>
          <p:nvPr>
            <p:ph idx="1"/>
          </p:nvPr>
        </p:nvSpPr>
        <p:spPr>
          <a:xfrm>
            <a:off x="587828" y="1645920"/>
            <a:ext cx="11168743" cy="4907280"/>
          </a:xfrm>
        </p:spPr>
        <p:txBody>
          <a:bodyPr>
            <a:normAutofit lnSpcReduction="10000"/>
          </a:bodyPr>
          <a:lstStyle/>
          <a:p>
            <a:pPr marL="514350" indent="-514350">
              <a:buAutoNum type="arabicPeriod"/>
            </a:pP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生命要與耶穌時時連結在一起 </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靈修</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領袖</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t>
            </a:r>
          </a:p>
          <a:p>
            <a:pPr marL="514350" indent="-514350">
              <a:buNone/>
            </a:pPr>
            <a:r>
              <a:rPr lang="en-US" altLang="zh-TW" sz="3600" b="1" dirty="0" smtClean="0">
                <a:latin typeface="微軟正黑體" pitchFamily="34" charset="-120"/>
                <a:ea typeface="微軟正黑體" pitchFamily="34" charset="-120"/>
              </a:rPr>
              <a:t>     </a:t>
            </a:r>
            <a:r>
              <a:rPr lang="en-US" altLang="zh-TW" sz="3600" b="1" dirty="0" smtClean="0">
                <a:ea typeface="微軟正黑體" pitchFamily="34" charset="-120"/>
              </a:rPr>
              <a:t>Connect with the Life of Jesus</a:t>
            </a:r>
          </a:p>
          <a:p>
            <a:pPr marL="514350" indent="-514350">
              <a:buFontTx/>
              <a:buChar char="-"/>
            </a:pPr>
            <a:r>
              <a:rPr lang="zh-TW" altLang="en-US" sz="3600" b="1" dirty="0" smtClean="0">
                <a:latin typeface="微軟正黑體" pitchFamily="34" charset="-120"/>
                <a:ea typeface="微軟正黑體" pitchFamily="34" charset="-120"/>
              </a:rPr>
              <a:t>耶穌說</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離了我你們什麼都不能做</a:t>
            </a:r>
            <a:endParaRPr lang="en-US" altLang="zh-TW" sz="3600" b="1" dirty="0" smtClean="0">
              <a:latin typeface="微軟正黑體" pitchFamily="34" charset="-120"/>
              <a:ea typeface="微軟正黑體" pitchFamily="34" charset="-120"/>
            </a:endParaRPr>
          </a:p>
          <a:p>
            <a:pPr marL="514350" indent="-514350">
              <a:buFontTx/>
              <a:buChar char="-"/>
            </a:pPr>
            <a:r>
              <a:rPr lang="zh-TW" altLang="en-US" sz="3600" b="1" dirty="0" smtClean="0">
                <a:latin typeface="微軟正黑體" pitchFamily="34" charset="-120"/>
                <a:ea typeface="微軟正黑體" pitchFamily="34" charset="-120"/>
              </a:rPr>
              <a:t>但保羅說</a:t>
            </a:r>
            <a:r>
              <a:rPr lang="en-US" altLang="zh-TW" sz="3600" b="1" dirty="0" smtClean="0">
                <a:latin typeface="微軟正黑體" pitchFamily="34" charset="-120"/>
                <a:ea typeface="微軟正黑體" pitchFamily="34" charset="-120"/>
              </a:rPr>
              <a:t>: </a:t>
            </a:r>
            <a:r>
              <a:rPr lang="zh-TW" altLang="en-US" sz="3600" b="1" dirty="0" smtClean="0">
                <a:latin typeface="微軟正黑體" pitchFamily="34" charset="-120"/>
                <a:ea typeface="微軟正黑體" pitchFamily="34" charset="-120"/>
              </a:rPr>
              <a:t>靠著那加給我力量的</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凡事都能行</a:t>
            </a:r>
            <a:endParaRPr lang="en-US" altLang="zh-TW" sz="3600" b="1" dirty="0" smtClean="0">
              <a:latin typeface="微軟正黑體" pitchFamily="34" charset="-120"/>
              <a:ea typeface="微軟正黑體" pitchFamily="34" charset="-120"/>
            </a:endParaRPr>
          </a:p>
          <a:p>
            <a:pPr marL="514350" indent="-514350">
              <a:buNone/>
            </a:pPr>
            <a:r>
              <a:rPr lang="en-US" altLang="zh-TW" sz="3600" b="1" dirty="0" smtClean="0">
                <a:latin typeface="微軟正黑體" pitchFamily="34" charset="-120"/>
                <a:ea typeface="微軟正黑體" pitchFamily="34" charset="-120"/>
              </a:rPr>
              <a:t>2.</a:t>
            </a:r>
            <a:r>
              <a:rPr lang="zh-TW" altLang="en-US" sz="3600" b="1" dirty="0" smtClean="0">
                <a:latin typeface="微軟正黑體" pitchFamily="34" charset="-120"/>
                <a:ea typeface="微軟正黑體" pitchFamily="34" charset="-120"/>
              </a:rPr>
              <a:t> </a:t>
            </a:r>
            <a:r>
              <a:rPr lang="zh-TW" altLang="en-US" sz="3600" b="1" dirty="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學</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習耶穌僕人的樣式 </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心裡柔和謙卑</a:t>
            </a:r>
            <a:endPar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buNone/>
            </a:pPr>
            <a:r>
              <a:rPr lang="en-US" altLang="zh-TW" sz="3600" b="1" dirty="0" smtClean="0">
                <a:latin typeface="微軟正黑體" pitchFamily="34" charset="-120"/>
                <a:ea typeface="微軟正黑體" pitchFamily="34" charset="-120"/>
              </a:rPr>
              <a:t>     </a:t>
            </a:r>
            <a:r>
              <a:rPr lang="en-US" altLang="zh-TW" sz="3600" b="1" dirty="0" smtClean="0">
                <a:ea typeface="微軟正黑體" pitchFamily="34" charset="-120"/>
              </a:rPr>
              <a:t>Learn from Jesus – meek and lowly in heart</a:t>
            </a:r>
          </a:p>
          <a:p>
            <a:pPr marL="514350" indent="-514350">
              <a:buNone/>
            </a:pPr>
            <a:r>
              <a:rPr lang="en-US" altLang="zh-TW" sz="3600" b="1" dirty="0" smtClean="0">
                <a:latin typeface="微軟正黑體" pitchFamily="34" charset="-120"/>
                <a:ea typeface="微軟正黑體" pitchFamily="34" charset="-120"/>
              </a:rPr>
              <a:t>3.</a:t>
            </a:r>
            <a:r>
              <a:rPr lang="zh-TW" altLang="en-US" sz="3600" b="1" dirty="0" smtClean="0">
                <a:latin typeface="微軟正黑體" pitchFamily="34" charset="-120"/>
                <a:ea typeface="微軟正黑體" pitchFamily="34" charset="-120"/>
              </a:rPr>
              <a:t> </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願意服事眾人</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 等候上帝親自的獎賞</a:t>
            </a:r>
            <a:r>
              <a:rPr lang="en-US" altLang="zh-TW" sz="3600" b="1" dirty="0" smtClean="0">
                <a:solidFill>
                  <a:srgbClr val="0070C0"/>
                </a:solidFill>
                <a:effectLst>
                  <a:outerShdw blurRad="38100" dist="38100" dir="2700000" algn="tl">
                    <a:srgbClr val="000000">
                      <a:alpha val="43137"/>
                    </a:srgbClr>
                  </a:outerShdw>
                </a:effectLst>
                <a:latin typeface="微軟正黑體" pitchFamily="34" charset="-120"/>
                <a:ea typeface="微軟正黑體" pitchFamily="34" charset="-120"/>
              </a:rPr>
              <a:t>.</a:t>
            </a:r>
          </a:p>
          <a:p>
            <a:pPr marL="514350" indent="-514350">
              <a:buNone/>
            </a:pPr>
            <a:r>
              <a:rPr lang="en-US" altLang="zh-TW" sz="3600" b="1" dirty="0" smtClean="0">
                <a:latin typeface="微軟正黑體" pitchFamily="34" charset="-120"/>
                <a:ea typeface="微軟正黑體" pitchFamily="34" charset="-120"/>
              </a:rPr>
              <a:t>     </a:t>
            </a:r>
            <a:r>
              <a:rPr lang="en-US" altLang="zh-TW" sz="3600" b="1" dirty="0" smtClean="0">
                <a:ea typeface="微軟正黑體" pitchFamily="34" charset="-120"/>
              </a:rPr>
              <a:t>Willing to serve others, and wait for the Lord’s reward</a:t>
            </a:r>
          </a:p>
          <a:p>
            <a:pPr marL="514350" indent="-514350">
              <a:buNone/>
            </a:pPr>
            <a:endParaRPr lang="en-US" sz="3600" b="1" dirty="0">
              <a:latin typeface="微軟正黑體" pitchFamily="34" charset="-120"/>
              <a:ea typeface="微軟正黑體" pitchFamily="34"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0343" y="1410789"/>
            <a:ext cx="10071464" cy="5218611"/>
          </a:xfrm>
        </p:spPr>
        <p:txBody>
          <a:bodyPr>
            <a:normAutofit/>
          </a:bodyPr>
          <a:lstStyle/>
          <a:p>
            <a:pPr>
              <a:buNone/>
            </a:pPr>
            <a:r>
              <a:rPr lang="en-US" altLang="zh-TW" sz="4000" b="1" dirty="0" smtClean="0">
                <a:latin typeface="微軟正黑體" pitchFamily="34" charset="-120"/>
                <a:ea typeface="微軟正黑體" pitchFamily="34" charset="-120"/>
              </a:rPr>
              <a:t>Mar </a:t>
            </a:r>
            <a:r>
              <a:rPr lang="en-US" altLang="zh-TW" sz="4000" b="1" dirty="0">
                <a:latin typeface="微軟正黑體" pitchFamily="34" charset="-120"/>
                <a:ea typeface="微軟正黑體" pitchFamily="34" charset="-120"/>
              </a:rPr>
              <a:t>10:43  </a:t>
            </a:r>
            <a:r>
              <a:rPr lang="zh-TW" altLang="en-US" sz="4000" b="1" dirty="0">
                <a:latin typeface="微軟正黑體" pitchFamily="34" charset="-120"/>
                <a:ea typeface="微軟正黑體" pitchFamily="34" charset="-120"/>
              </a:rPr>
              <a:t>只是在你們中間，不是這樣。你們中間，誰願為大，就必作你們的</a:t>
            </a:r>
            <a:r>
              <a:rPr lang="zh-TW" altLang="en-US" sz="40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用人</a:t>
            </a:r>
            <a:r>
              <a:rPr lang="zh-TW" altLang="en-US" sz="4000" b="1" dirty="0" smtClean="0">
                <a:latin typeface="微軟正黑體" pitchFamily="34" charset="-120"/>
                <a:ea typeface="微軟正黑體" pitchFamily="34" charset="-120"/>
              </a:rPr>
              <a:t>；</a:t>
            </a:r>
            <a:endParaRPr lang="en-US" altLang="zh-TW" sz="4000" b="1" dirty="0" smtClean="0">
              <a:latin typeface="微軟正黑體" pitchFamily="34" charset="-120"/>
              <a:ea typeface="微軟正黑體" pitchFamily="34" charset="-120"/>
            </a:endParaRPr>
          </a:p>
          <a:p>
            <a:pPr>
              <a:buNone/>
            </a:pPr>
            <a:r>
              <a:rPr lang="en-US" sz="4000" b="1" dirty="0" smtClean="0"/>
              <a:t>But so shall it not be among you: but whosoever will be great among you, shall be your minister: </a:t>
            </a:r>
          </a:p>
          <a:p>
            <a:pPr>
              <a:buNone/>
            </a:pPr>
            <a:r>
              <a:rPr lang="zh-TW" altLang="en-US" sz="3200" b="1" dirty="0" smtClean="0">
                <a:latin typeface="微軟正黑體" pitchFamily="34" charset="-120"/>
                <a:ea typeface="微軟正黑體" pitchFamily="34" charset="-120"/>
              </a:rPr>
              <a:t> </a:t>
            </a:r>
            <a:endParaRPr lang="zh-TW" altLang="en-US" sz="3200" b="1" dirty="0">
              <a:latin typeface="微軟正黑體" pitchFamily="34" charset="-120"/>
              <a:ea typeface="微軟正黑體" pitchFamily="34" charset="-120"/>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0890"/>
            <a:ext cx="10450286" cy="6028509"/>
          </a:xfrm>
        </p:spPr>
        <p:txBody>
          <a:bodyPr>
            <a:normAutofit/>
          </a:bodyPr>
          <a:lstStyle/>
          <a:p>
            <a:pPr>
              <a:buNone/>
            </a:pPr>
            <a:r>
              <a:rPr lang="zh-TW" altLang="en-US" b="1" dirty="0" smtClean="0">
                <a:latin typeface="微軟正黑體" pitchFamily="34" charset="-120"/>
                <a:ea typeface="微軟正黑體" pitchFamily="34" charset="-120"/>
              </a:rPr>
              <a:t> </a:t>
            </a:r>
            <a:r>
              <a:rPr lang="en-US" altLang="zh-TW" sz="3600" b="1" dirty="0" smtClean="0">
                <a:latin typeface="微軟正黑體" pitchFamily="34" charset="-120"/>
                <a:ea typeface="微軟正黑體" pitchFamily="34" charset="-120"/>
              </a:rPr>
              <a:t>Mar </a:t>
            </a:r>
            <a:r>
              <a:rPr lang="en-US" altLang="zh-TW" sz="3600" b="1" dirty="0">
                <a:latin typeface="微軟正黑體" pitchFamily="34" charset="-120"/>
                <a:ea typeface="微軟正黑體" pitchFamily="34" charset="-120"/>
              </a:rPr>
              <a:t>10:44  </a:t>
            </a:r>
            <a:r>
              <a:rPr lang="zh-TW" altLang="en-US" sz="3600" b="1" dirty="0">
                <a:latin typeface="微軟正黑體" pitchFamily="34" charset="-120"/>
                <a:ea typeface="微軟正黑體" pitchFamily="34" charset="-120"/>
              </a:rPr>
              <a:t>在你們中間，</a:t>
            </a:r>
            <a:r>
              <a:rPr lang="zh-TW" altLang="en-US" sz="3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誰願為首，就必做眾人的僕人</a:t>
            </a:r>
            <a:r>
              <a:rPr lang="zh-TW" altLang="en-US" sz="3600" b="1" dirty="0">
                <a:latin typeface="微軟正黑體" pitchFamily="34" charset="-120"/>
                <a:ea typeface="微軟正黑體" pitchFamily="34" charset="-120"/>
              </a:rPr>
              <a:t>。 </a:t>
            </a:r>
            <a:endParaRPr lang="en-US" altLang="zh-TW" sz="3600" b="1" dirty="0" smtClean="0">
              <a:latin typeface="微軟正黑體" pitchFamily="34" charset="-120"/>
              <a:ea typeface="微軟正黑體" pitchFamily="34" charset="-120"/>
            </a:endParaRPr>
          </a:p>
          <a:p>
            <a:pPr>
              <a:buNone/>
            </a:pPr>
            <a:r>
              <a:rPr lang="en-US" sz="3600" b="1" dirty="0" smtClean="0"/>
              <a:t>And whosoever of you will be the </a:t>
            </a:r>
            <a:r>
              <a:rPr lang="en-US" sz="3600" b="1" dirty="0" err="1" smtClean="0"/>
              <a:t>chiefest</a:t>
            </a:r>
            <a:r>
              <a:rPr lang="en-US" sz="3600" b="1" dirty="0" smtClean="0"/>
              <a:t>, shall be servant of all.</a:t>
            </a:r>
          </a:p>
          <a:p>
            <a:pPr>
              <a:buNone/>
            </a:pPr>
            <a:r>
              <a:rPr lang="en-US" altLang="zh-TW" sz="3600" b="1" dirty="0" smtClean="0">
                <a:latin typeface="微軟正黑體" pitchFamily="34" charset="-120"/>
                <a:ea typeface="微軟正黑體" pitchFamily="34" charset="-120"/>
              </a:rPr>
              <a:t>Mar </a:t>
            </a:r>
            <a:r>
              <a:rPr lang="en-US" altLang="zh-TW" sz="3600" b="1" dirty="0">
                <a:latin typeface="微軟正黑體" pitchFamily="34" charset="-120"/>
                <a:ea typeface="微軟正黑體" pitchFamily="34" charset="-120"/>
              </a:rPr>
              <a:t>10:45  </a:t>
            </a:r>
            <a:r>
              <a:rPr lang="zh-TW" altLang="en-US" sz="3600" b="1" dirty="0">
                <a:latin typeface="微軟正黑體" pitchFamily="34" charset="-120"/>
                <a:ea typeface="微軟正黑體" pitchFamily="34" charset="-120"/>
              </a:rPr>
              <a:t>因為</a:t>
            </a:r>
            <a:r>
              <a:rPr lang="zh-TW" altLang="en-US" sz="3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人子來</a:t>
            </a:r>
            <a:r>
              <a:rPr lang="zh-TW" altLang="en-US" sz="3600" b="1" dirty="0">
                <a:latin typeface="微軟正黑體" pitchFamily="34" charset="-120"/>
                <a:ea typeface="微軟正黑體" pitchFamily="34" charset="-120"/>
              </a:rPr>
              <a:t>，並不是要受人的服事，</a:t>
            </a:r>
            <a:r>
              <a:rPr lang="zh-TW" altLang="en-US" sz="3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乃是要服事人</a:t>
            </a:r>
            <a:r>
              <a:rPr lang="zh-TW" altLang="en-US" sz="3600" b="1" dirty="0">
                <a:latin typeface="微軟正黑體" pitchFamily="34" charset="-120"/>
                <a:ea typeface="微軟正黑體" pitchFamily="34" charset="-120"/>
              </a:rPr>
              <a:t>，並且要</a:t>
            </a:r>
            <a:r>
              <a:rPr lang="zh-TW" altLang="en-US" sz="3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捨命作多人的贖價</a:t>
            </a:r>
            <a:r>
              <a:rPr lang="zh-TW" altLang="en-US"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a:t>
            </a:r>
            <a:endParaRPr lang="en-US" altLang="zh-TW" sz="3600" b="1" dirty="0" smtClean="0">
              <a:latin typeface="微軟正黑體" pitchFamily="34" charset="-120"/>
              <a:ea typeface="微軟正黑體" pitchFamily="34" charset="-120"/>
            </a:endParaRPr>
          </a:p>
          <a:p>
            <a:pPr>
              <a:buNone/>
            </a:pPr>
            <a:r>
              <a:rPr lang="en-US" sz="3600" b="1" dirty="0" smtClean="0"/>
              <a:t>For even the Son of man came not to be ministered unto, but to minister, and to give his life a ransom for many. </a:t>
            </a:r>
          </a:p>
          <a:p>
            <a:pPr>
              <a:buNone/>
            </a:pPr>
            <a:endParaRPr lang="zh-TW" altLang="en-US" b="1" dirty="0">
              <a:latin typeface="微軟正黑體" pitchFamily="34" charset="-120"/>
              <a:ea typeface="微軟正黑體" pitchFamily="34" charset="-120"/>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zh-TW" altLang="en-US" b="1" dirty="0" smtClean="0">
                <a:latin typeface="微軟正黑體" pitchFamily="34" charset="-120"/>
                <a:ea typeface="微軟正黑體" pitchFamily="34" charset="-120"/>
              </a:rPr>
              <a:t>耶穌說明祂的領導與世俗不同</a:t>
            </a: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en-US" altLang="zh-TW" b="1" dirty="0" smtClean="0">
                <a:latin typeface="+mn-lt"/>
                <a:ea typeface="微軟正黑體" pitchFamily="34" charset="-120"/>
              </a:rPr>
              <a:t>Jesus differentiates His leadership from the world’s leadership</a:t>
            </a:r>
            <a:endParaRPr lang="en-US" b="1" dirty="0">
              <a:latin typeface="+mn-lt"/>
              <a:ea typeface="微軟正黑體" pitchFamily="34" charset="-120"/>
            </a:endParaRPr>
          </a:p>
        </p:txBody>
      </p:sp>
      <p:sp>
        <p:nvSpPr>
          <p:cNvPr id="3" name="Content Placeholder 2"/>
          <p:cNvSpPr>
            <a:spLocks noGrp="1"/>
          </p:cNvSpPr>
          <p:nvPr>
            <p:ph idx="1"/>
          </p:nvPr>
        </p:nvSpPr>
        <p:spPr>
          <a:xfrm>
            <a:off x="838200" y="2050869"/>
            <a:ext cx="10515600" cy="4126094"/>
          </a:xfrm>
        </p:spPr>
        <p:txBody>
          <a:bodyPr>
            <a:normAutofit lnSpcReduction="10000"/>
          </a:bodyPr>
          <a:lstStyle/>
          <a:p>
            <a:pPr>
              <a:buNone/>
            </a:pPr>
            <a:r>
              <a:rPr lang="zh-TW" altLang="en-US" sz="3600" b="1" dirty="0" smtClean="0">
                <a:latin typeface="微軟正黑體" pitchFamily="34" charset="-120"/>
                <a:ea typeface="微軟正黑體" pitchFamily="34" charset="-120"/>
              </a:rPr>
              <a:t>世界</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君王治理</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大臣操權管束 </a:t>
            </a:r>
            <a:endParaRPr lang="en-US" altLang="zh-TW" sz="3600" b="1" dirty="0" smtClean="0">
              <a:latin typeface="微軟正黑體" pitchFamily="34" charset="-120"/>
              <a:ea typeface="微軟正黑體" pitchFamily="34" charset="-120"/>
            </a:endParaRPr>
          </a:p>
          <a:p>
            <a:pPr>
              <a:buNone/>
            </a:pP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從上往下領導 </a:t>
            </a:r>
            <a:r>
              <a:rPr lang="en-US" altLang="zh-TW"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Top down leadership </a:t>
            </a:r>
          </a:p>
          <a:p>
            <a:pPr>
              <a:buNone/>
            </a:pPr>
            <a:r>
              <a:rPr lang="en-US" altLang="zh-TW" sz="3600" b="1" dirty="0" smtClean="0">
                <a:ea typeface="微軟正黑體" pitchFamily="34" charset="-120"/>
              </a:rPr>
              <a:t>The World: the Rulers rule, princes lord over people</a:t>
            </a:r>
          </a:p>
          <a:p>
            <a:pPr>
              <a:buNone/>
            </a:pPr>
            <a:r>
              <a:rPr lang="zh-TW" altLang="en-US" sz="3600" b="1" dirty="0" smtClean="0">
                <a:latin typeface="微軟正黑體" pitchFamily="34" charset="-120"/>
                <a:ea typeface="微軟正黑體" pitchFamily="34" charset="-120"/>
              </a:rPr>
              <a:t>耶穌</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有為首的身份</a:t>
            </a:r>
            <a:r>
              <a:rPr lang="en-US" altLang="zh-TW" sz="3600" b="1" dirty="0" smtClean="0">
                <a:latin typeface="微軟正黑體" pitchFamily="34" charset="-120"/>
                <a:ea typeface="微軟正黑體" pitchFamily="34" charset="-120"/>
              </a:rPr>
              <a:t>,</a:t>
            </a:r>
            <a:r>
              <a:rPr lang="zh-TW" altLang="en-US" sz="3600" b="1" dirty="0" smtClean="0">
                <a:latin typeface="微軟正黑體" pitchFamily="34" charset="-120"/>
                <a:ea typeface="微軟正黑體" pitchFamily="34" charset="-120"/>
              </a:rPr>
              <a:t> 卻以僕人樣式來服務眾人</a:t>
            </a:r>
            <a:endParaRPr lang="en-US" altLang="zh-TW" sz="3600" b="1" dirty="0" smtClean="0">
              <a:latin typeface="微軟正黑體" pitchFamily="34" charset="-120"/>
              <a:ea typeface="微軟正黑體" pitchFamily="34" charset="-120"/>
            </a:endParaRPr>
          </a:p>
          <a:p>
            <a:pPr>
              <a:buNone/>
            </a:pPr>
            <a:r>
              <a:rPr lang="en-US" altLang="zh-TW" sz="3600" b="1" dirty="0" smtClean="0">
                <a:latin typeface="微軟正黑體" pitchFamily="34" charset="-120"/>
                <a:ea typeface="微軟正黑體" pitchFamily="34" charset="-120"/>
              </a:rPr>
              <a:t>- </a:t>
            </a:r>
            <a:r>
              <a:rPr lang="zh-TW" altLang="en-US" sz="3600" b="1" dirty="0" smtClean="0">
                <a:latin typeface="微軟正黑體" pitchFamily="34" charset="-120"/>
                <a:ea typeface="微軟正黑體" pitchFamily="34" charset="-120"/>
              </a:rPr>
              <a:t>從下往上提攜</a:t>
            </a:r>
            <a:r>
              <a:rPr lang="en-US" altLang="zh-TW" sz="3600" b="1" dirty="0" smtClean="0">
                <a:latin typeface="微軟正黑體" pitchFamily="34" charset="-120"/>
                <a:ea typeface="微軟正黑體" pitchFamily="34" charset="-120"/>
              </a:rPr>
              <a:t> </a:t>
            </a:r>
            <a:r>
              <a:rPr lang="en-US" altLang="zh-TW" sz="3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Bottom up leadership</a:t>
            </a:r>
          </a:p>
          <a:p>
            <a:pPr>
              <a:buNone/>
            </a:pPr>
            <a:r>
              <a:rPr lang="en-US" altLang="zh-TW" sz="3600" b="1" dirty="0" smtClean="0">
                <a:ea typeface="微軟正黑體" pitchFamily="34" charset="-120"/>
              </a:rPr>
              <a:t>Jesus: He is the master but ministers to people as a </a:t>
            </a:r>
          </a:p>
          <a:p>
            <a:pPr>
              <a:buNone/>
            </a:pPr>
            <a:r>
              <a:rPr lang="en-US" altLang="zh-TW" sz="3600" b="1" dirty="0" smtClean="0">
                <a:ea typeface="微軟正黑體" pitchFamily="34" charset="-120"/>
              </a:rPr>
              <a:t>servant</a:t>
            </a:r>
          </a:p>
          <a:p>
            <a:pPr>
              <a:buNone/>
            </a:pPr>
            <a:endParaRPr lang="en-US" sz="3600" b="1" dirty="0">
              <a:latin typeface="微軟正黑體" pitchFamily="34" charset="-120"/>
              <a:ea typeface="微軟正黑體" pitchFamily="34" charset="-120"/>
            </a:endParaRPr>
          </a:p>
        </p:txBody>
      </p:sp>
      <p:pic>
        <p:nvPicPr>
          <p:cNvPr id="1026" name="Picture 2" descr="C:\Users\jp\Documents\Annie's Sermon Notes\學習做僕人\pic.jpg"/>
          <p:cNvPicPr>
            <a:picLocks noChangeAspect="1" noChangeArrowheads="1"/>
          </p:cNvPicPr>
          <p:nvPr/>
        </p:nvPicPr>
        <p:blipFill>
          <a:blip r:embed="rId2" cstate="print"/>
          <a:srcRect/>
          <a:stretch>
            <a:fillRect/>
          </a:stretch>
        </p:blipFill>
        <p:spPr bwMode="auto">
          <a:xfrm>
            <a:off x="8438607" y="4671031"/>
            <a:ext cx="3521392" cy="218697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97726"/>
          </a:xfrm>
        </p:spPr>
        <p:txBody>
          <a:bodyPr>
            <a:normAutofit/>
          </a:bodyPr>
          <a:lstStyle/>
          <a:p>
            <a:pPr algn="ctr"/>
            <a:r>
              <a:rPr lang="zh-TW" altLang="en-US" b="1" dirty="0" smtClean="0">
                <a:latin typeface="微軟正黑體" pitchFamily="34" charset="-120"/>
                <a:ea typeface="微軟正黑體" pitchFamily="34" charset="-120"/>
              </a:rPr>
              <a:t>領導模式 </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效率與參與度的分析</a:t>
            </a: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en-US" altLang="zh-TW" b="1" dirty="0" smtClean="0">
                <a:latin typeface="+mn-lt"/>
                <a:ea typeface="微軟正黑體" pitchFamily="34" charset="-120"/>
              </a:rPr>
              <a:t>Leadership Styles- Efficiency &amp; Engagement</a:t>
            </a:r>
            <a:endParaRPr lang="en-US" b="1" dirty="0">
              <a:latin typeface="+mn-lt"/>
              <a:ea typeface="微軟正黑體" pitchFamily="34" charset="-120"/>
            </a:endParaRPr>
          </a:p>
        </p:txBody>
      </p:sp>
      <p:pic>
        <p:nvPicPr>
          <p:cNvPr id="1026" name="Picture 2" descr="C:\Users\jp\Documents\Annie's Sermon Notes\學習做僕人\leadership_model2.png"/>
          <p:cNvPicPr>
            <a:picLocks noGrp="1" noChangeAspect="1" noChangeArrowheads="1"/>
          </p:cNvPicPr>
          <p:nvPr>
            <p:ph idx="1"/>
          </p:nvPr>
        </p:nvPicPr>
        <p:blipFill>
          <a:blip r:embed="rId2" cstate="print"/>
          <a:srcRect/>
          <a:stretch>
            <a:fillRect/>
          </a:stretch>
        </p:blipFill>
        <p:spPr bwMode="auto">
          <a:xfrm>
            <a:off x="209005" y="1347242"/>
            <a:ext cx="11815031" cy="5301752"/>
          </a:xfrm>
          <a:prstGeom prst="rect">
            <a:avLst/>
          </a:prstGeom>
          <a:noFill/>
        </p:spPr>
      </p:pic>
      <p:sp>
        <p:nvSpPr>
          <p:cNvPr id="4" name="TextBox 3"/>
          <p:cNvSpPr txBox="1"/>
          <p:nvPr/>
        </p:nvSpPr>
        <p:spPr>
          <a:xfrm>
            <a:off x="7262949" y="1463040"/>
            <a:ext cx="2442754" cy="523220"/>
          </a:xfrm>
          <a:prstGeom prst="rect">
            <a:avLst/>
          </a:prstGeom>
          <a:noFill/>
        </p:spPr>
        <p:txBody>
          <a:bodyPr wrap="square" rtlCol="0">
            <a:spAutoFit/>
          </a:bodyPr>
          <a:lstStyle/>
          <a:p>
            <a:r>
              <a:rPr lang="zh-TW" altLang="en-US" sz="2800" b="1" dirty="0" smtClean="0">
                <a:latin typeface="微軟正黑體" pitchFamily="34" charset="-120"/>
                <a:ea typeface="微軟正黑體" pitchFamily="34" charset="-120"/>
              </a:rPr>
              <a:t>領導風格</a:t>
            </a:r>
            <a:endParaRPr lang="en-US" sz="2800" b="1" dirty="0">
              <a:latin typeface="微軟正黑體" pitchFamily="34" charset="-120"/>
              <a:ea typeface="微軟正黑體" pitchFamily="34" charset="-120"/>
            </a:endParaRPr>
          </a:p>
        </p:txBody>
      </p:sp>
      <p:sp>
        <p:nvSpPr>
          <p:cNvPr id="5" name="TextBox 4"/>
          <p:cNvSpPr txBox="1"/>
          <p:nvPr/>
        </p:nvSpPr>
        <p:spPr>
          <a:xfrm>
            <a:off x="1162594" y="2638698"/>
            <a:ext cx="627017" cy="2862322"/>
          </a:xfrm>
          <a:prstGeom prst="rect">
            <a:avLst/>
          </a:prstGeom>
          <a:noFill/>
        </p:spPr>
        <p:txBody>
          <a:bodyPr wrap="square" rtlCol="0">
            <a:spAutoFit/>
          </a:bodyPr>
          <a:lstStyle/>
          <a:p>
            <a:r>
              <a:rPr lang="zh-TW" altLang="en-US" sz="3600" b="1" dirty="0" smtClean="0">
                <a:latin typeface="微軟正黑體" pitchFamily="34" charset="-120"/>
                <a:ea typeface="微軟正黑體" pitchFamily="34" charset="-120"/>
              </a:rPr>
              <a:t>領導的權威</a:t>
            </a:r>
            <a:endParaRPr lang="en-US" sz="3600" b="1" dirty="0">
              <a:latin typeface="微軟正黑體" pitchFamily="34" charset="-120"/>
              <a:ea typeface="微軟正黑體" pitchFamily="34" charset="-120"/>
            </a:endParaRPr>
          </a:p>
        </p:txBody>
      </p:sp>
      <p:sp>
        <p:nvSpPr>
          <p:cNvPr id="6" name="TextBox 5"/>
          <p:cNvSpPr txBox="1"/>
          <p:nvPr/>
        </p:nvSpPr>
        <p:spPr>
          <a:xfrm>
            <a:off x="2612572" y="6334780"/>
            <a:ext cx="5812972" cy="523220"/>
          </a:xfrm>
          <a:prstGeom prst="rect">
            <a:avLst/>
          </a:prstGeom>
          <a:noFill/>
        </p:spPr>
        <p:txBody>
          <a:bodyPr wrap="square" rtlCol="0">
            <a:spAutoFit/>
          </a:bodyPr>
          <a:lstStyle/>
          <a:p>
            <a:pPr algn="ctr"/>
            <a:r>
              <a:rPr lang="zh-TW" altLang="en-US" sz="2800" b="1" dirty="0" smtClean="0">
                <a:latin typeface="微軟正黑體" pitchFamily="34" charset="-120"/>
                <a:ea typeface="微軟正黑體" pitchFamily="34" charset="-120"/>
              </a:rPr>
              <a:t>團隊的自主權</a:t>
            </a:r>
            <a:endParaRPr lang="en-US" sz="2800" b="1" dirty="0">
              <a:latin typeface="微軟正黑體" pitchFamily="34" charset="-120"/>
              <a:ea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lstStyle/>
          <a:p>
            <a:pPr algn="ctr"/>
            <a:r>
              <a:rPr lang="zh-TW" altLang="en-US" b="1" dirty="0" smtClean="0">
                <a:latin typeface="微軟正黑體" pitchFamily="34" charset="-120"/>
                <a:ea typeface="微軟正黑體" pitchFamily="34" charset="-120"/>
              </a:rPr>
              <a:t>倍增的模式 </a:t>
            </a:r>
            <a:r>
              <a:rPr lang="en-US" altLang="zh-TW" b="1" dirty="0" smtClean="0">
                <a:latin typeface="微軟正黑體" pitchFamily="34" charset="-120"/>
                <a:ea typeface="微軟正黑體" pitchFamily="34" charset="-120"/>
              </a:rPr>
              <a:t>Multiplication Model</a:t>
            </a:r>
            <a:endParaRPr lang="en-US" b="1" dirty="0">
              <a:latin typeface="微軟正黑體" pitchFamily="34" charset="-120"/>
              <a:ea typeface="微軟正黑體" pitchFamily="34" charset="-120"/>
            </a:endParaRPr>
          </a:p>
        </p:txBody>
      </p:sp>
      <p:pic>
        <p:nvPicPr>
          <p:cNvPr id="2050" name="Picture 2" descr="C:\Users\jp\Documents\Annie's Sermon Notes\學習做僕人\pic.png"/>
          <p:cNvPicPr>
            <a:picLocks noGrp="1" noChangeAspect="1" noChangeArrowheads="1"/>
          </p:cNvPicPr>
          <p:nvPr>
            <p:ph idx="1"/>
          </p:nvPr>
        </p:nvPicPr>
        <p:blipFill>
          <a:blip r:embed="rId2" cstate="print"/>
          <a:srcRect/>
          <a:stretch>
            <a:fillRect/>
          </a:stretch>
        </p:blipFill>
        <p:spPr bwMode="auto">
          <a:xfrm>
            <a:off x="1160417" y="1457503"/>
            <a:ext cx="9551126" cy="521541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7"/>
            <a:ext cx="11582400" cy="1750105"/>
          </a:xfrm>
        </p:spPr>
        <p:txBody>
          <a:bodyPr>
            <a:normAutofit fontScale="90000"/>
          </a:bodyPr>
          <a:lstStyle/>
          <a:p>
            <a:pPr algn="ct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 </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耶穌是信徒服事人的動力與榜樣</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sz="40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Jesus is the Motivator and Example of Those Who Serve</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1031966" y="2299063"/>
            <a:ext cx="10437223" cy="4406536"/>
          </a:xfrm>
        </p:spPr>
        <p:txBody>
          <a:bodyPr>
            <a:normAutofit/>
          </a:bodyPr>
          <a:lstStyle/>
          <a:p>
            <a:pPr marL="514350" indent="-514350">
              <a:buAutoNum type="arabicPeriod"/>
            </a:pPr>
            <a:r>
              <a:rPr lang="zh-TW" altLang="en-US" sz="40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感恩有學像耶穌的機會 </a:t>
            </a:r>
            <a:r>
              <a:rPr lang="en-US" altLang="zh-TW" sz="40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40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 成為眾人的僕人</a:t>
            </a:r>
            <a:endParaRPr lang="en-US" altLang="zh-TW" sz="40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buNone/>
            </a:pPr>
            <a:r>
              <a:rPr lang="en-US" altLang="zh-TW" sz="4000" b="1" dirty="0" smtClean="0">
                <a:solidFill>
                  <a:schemeClr val="accent1">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      Grateful for the opportunity to be more like Jesus – a servant/leader</a:t>
            </a:r>
          </a:p>
          <a:p>
            <a:pPr marL="514350" indent="-514350">
              <a:buNone/>
            </a:pPr>
            <a:endParaRPr lang="en-US" altLang="zh-TW" b="1" dirty="0" smtClean="0">
              <a:latin typeface="微軟正黑體" pitchFamily="34" charset="-120"/>
              <a:ea typeface="微軟正黑體" pitchFamily="34" charset="-120"/>
            </a:endParaRPr>
          </a:p>
          <a:p>
            <a:pPr>
              <a:buNone/>
            </a:pPr>
            <a:endParaRPr lang="en-US" altLang="zh-TW"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0349"/>
          </a:xfrm>
        </p:spPr>
        <p:txBody>
          <a:bodyPr/>
          <a:lstStyle/>
          <a:p>
            <a:pPr algn="ct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耶穌的形像 </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Image of Jesus</a:t>
            </a:r>
            <a:endParaRPr 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
        <p:nvSpPr>
          <p:cNvPr id="3" name="Content Placeholder 2"/>
          <p:cNvSpPr>
            <a:spLocks noGrp="1"/>
          </p:cNvSpPr>
          <p:nvPr>
            <p:ph idx="1"/>
          </p:nvPr>
        </p:nvSpPr>
        <p:spPr>
          <a:xfrm>
            <a:off x="352697" y="1528354"/>
            <a:ext cx="11521440" cy="5133703"/>
          </a:xfrm>
        </p:spPr>
        <p:txBody>
          <a:bodyPr>
            <a:normAutofit fontScale="62500" lnSpcReduction="20000"/>
          </a:bodyPr>
          <a:lstStyle/>
          <a:p>
            <a:pPr marL="514350" indent="-514350">
              <a:buAutoNum type="arabicPeriod"/>
            </a:pPr>
            <a:r>
              <a:rPr lang="zh-TW" altLang="en-US" sz="5100" b="1" dirty="0" smtClean="0">
                <a:latin typeface="微軟正黑體" pitchFamily="34" charset="-120"/>
                <a:ea typeface="微軟正黑體" pitchFamily="34" charset="-120"/>
              </a:rPr>
              <a:t>先知 </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教師 </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 指明真理</a:t>
            </a:r>
            <a:endParaRPr lang="en-US" altLang="zh-TW" sz="5100" b="1" dirty="0" smtClean="0">
              <a:latin typeface="微軟正黑體" pitchFamily="34" charset="-120"/>
              <a:ea typeface="微軟正黑體" pitchFamily="34" charset="-120"/>
            </a:endParaRPr>
          </a:p>
          <a:p>
            <a:pPr marL="514350" indent="-514350">
              <a:buNone/>
            </a:pPr>
            <a:r>
              <a:rPr lang="zh-TW" altLang="en-US" sz="5100" dirty="0" smtClean="0"/>
              <a:t>      </a:t>
            </a:r>
            <a:r>
              <a:rPr lang="en-US" altLang="zh-TW" sz="5100" b="1" dirty="0" smtClean="0"/>
              <a:t>Prophet/teacher – tells the truth</a:t>
            </a:r>
          </a:p>
          <a:p>
            <a:pPr marL="514350" indent="-514350">
              <a:buNone/>
            </a:pPr>
            <a:r>
              <a:rPr lang="en-US" altLang="zh-TW" sz="5100" b="1" dirty="0" smtClean="0"/>
              <a:t>2.  </a:t>
            </a:r>
            <a:r>
              <a:rPr lang="zh-TW" altLang="en-US" sz="5100" b="1" dirty="0" smtClean="0">
                <a:latin typeface="微軟正黑體" pitchFamily="34" charset="-120"/>
                <a:ea typeface="微軟正黑體" pitchFamily="34" charset="-120"/>
              </a:rPr>
              <a:t>行神蹟奇事者 </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 憐恤人的軟弱</a:t>
            </a:r>
            <a:endParaRPr lang="en-US" altLang="zh-TW" sz="5100" b="1" dirty="0" smtClean="0">
              <a:latin typeface="微軟正黑體" pitchFamily="34" charset="-120"/>
              <a:ea typeface="微軟正黑體" pitchFamily="34" charset="-120"/>
            </a:endParaRPr>
          </a:p>
          <a:p>
            <a:pPr marL="514350" indent="-514350">
              <a:buNone/>
            </a:pPr>
            <a:r>
              <a:rPr lang="en-US" altLang="zh-TW" sz="5100" dirty="0" smtClean="0"/>
              <a:t>      </a:t>
            </a:r>
            <a:r>
              <a:rPr lang="en-US" altLang="zh-TW" sz="5100" b="1" dirty="0" smtClean="0"/>
              <a:t>Miracle worker – has compassion for man’s weakness</a:t>
            </a:r>
          </a:p>
          <a:p>
            <a:pPr marL="914400" indent="-914400">
              <a:buNone/>
            </a:pPr>
            <a:r>
              <a:rPr lang="en-US" altLang="zh-TW" sz="5100" b="1" dirty="0" smtClean="0"/>
              <a:t>3.</a:t>
            </a:r>
            <a:r>
              <a:rPr lang="zh-TW" altLang="en-US" sz="5100" b="1" dirty="0" smtClean="0"/>
              <a:t>   </a:t>
            </a:r>
            <a:r>
              <a:rPr lang="zh-TW" altLang="en-US" sz="5100" b="1" dirty="0" smtClean="0">
                <a:latin typeface="微軟正黑體" pitchFamily="34" charset="-120"/>
                <a:ea typeface="微軟正黑體" pitchFamily="34" charset="-120"/>
              </a:rPr>
              <a:t>造就門徒的師父 </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 提升門徒的生命</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 能力</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 任務</a:t>
            </a:r>
            <a:endParaRPr lang="en-US" altLang="zh-TW" sz="5100" b="1" dirty="0" smtClean="0">
              <a:latin typeface="微軟正黑體" pitchFamily="34" charset="-120"/>
              <a:ea typeface="微軟正黑體" pitchFamily="34" charset="-120"/>
            </a:endParaRPr>
          </a:p>
          <a:p>
            <a:pPr marL="914400" indent="-914400">
              <a:buNone/>
            </a:pPr>
            <a:r>
              <a:rPr lang="zh-TW" altLang="en-US" sz="5100" b="1" dirty="0" smtClean="0"/>
              <a:t>      </a:t>
            </a:r>
            <a:r>
              <a:rPr lang="en-US" altLang="zh-TW" sz="5100" b="1" dirty="0" smtClean="0"/>
              <a:t>The master who </a:t>
            </a:r>
            <a:r>
              <a:rPr lang="en-US" altLang="zh-TW" sz="5100" b="1" dirty="0" smtClean="0"/>
              <a:t>trains </a:t>
            </a:r>
            <a:r>
              <a:rPr lang="en-US" altLang="zh-TW" sz="5100" b="1" dirty="0" smtClean="0"/>
              <a:t>disciples – uplift their life, ability, task</a:t>
            </a:r>
          </a:p>
          <a:p>
            <a:pPr marL="514350" indent="-514350">
              <a:buNone/>
            </a:pPr>
            <a:r>
              <a:rPr lang="en-US" altLang="zh-TW" sz="5100" b="1" dirty="0" smtClean="0">
                <a:latin typeface="微軟正黑體" pitchFamily="34" charset="-120"/>
                <a:ea typeface="微軟正黑體" pitchFamily="34" charset="-120"/>
              </a:rPr>
              <a:t>4.  </a:t>
            </a:r>
            <a:r>
              <a:rPr lang="zh-TW" altLang="en-US" sz="5100" b="1" dirty="0" smtClean="0">
                <a:latin typeface="微軟正黑體" pitchFamily="34" charset="-120"/>
                <a:ea typeface="微軟正黑體" pitchFamily="34" charset="-120"/>
              </a:rPr>
              <a:t>背負人類的過犯 </a:t>
            </a:r>
            <a:r>
              <a:rPr lang="en-US" altLang="zh-TW" sz="5100" b="1" dirty="0" smtClean="0">
                <a:latin typeface="微軟正黑體" pitchFamily="34" charset="-120"/>
                <a:ea typeface="微軟正黑體" pitchFamily="34" charset="-120"/>
              </a:rPr>
              <a:t>–</a:t>
            </a:r>
            <a:r>
              <a:rPr lang="zh-TW" altLang="en-US" sz="5100" b="1" dirty="0" smtClean="0">
                <a:latin typeface="微軟正黑體" pitchFamily="34" charset="-120"/>
                <a:ea typeface="微軟正黑體" pitchFamily="34" charset="-120"/>
              </a:rPr>
              <a:t> 救贖的任務</a:t>
            </a:r>
            <a:endParaRPr lang="en-US" altLang="zh-TW" sz="5100" b="1" dirty="0" smtClean="0">
              <a:latin typeface="微軟正黑體" pitchFamily="34" charset="-120"/>
              <a:ea typeface="微軟正黑體" pitchFamily="34" charset="-120"/>
            </a:endParaRPr>
          </a:p>
          <a:p>
            <a:pPr marL="514350" indent="-514350">
              <a:buNone/>
            </a:pPr>
            <a:r>
              <a:rPr lang="en-US" altLang="zh-TW" sz="5100" dirty="0" smtClean="0"/>
              <a:t>      </a:t>
            </a:r>
            <a:r>
              <a:rPr lang="en-US" altLang="zh-TW" sz="5100" b="1" dirty="0" smtClean="0"/>
              <a:t>Bearing our sins and transgressions – task of redemption</a:t>
            </a:r>
          </a:p>
          <a:p>
            <a:pPr marL="514350" indent="-514350">
              <a:buNone/>
            </a:pPr>
            <a:endParaRPr lang="en-US" altLang="zh-TW" sz="5100" dirty="0" smtClean="0"/>
          </a:p>
          <a:p>
            <a:pPr marL="514350" indent="-514350" algn="ctr">
              <a:buNone/>
            </a:pPr>
            <a:r>
              <a:rPr lang="zh-TW" altLang="en-US" sz="51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以僕人的身份</a:t>
            </a:r>
            <a:endParaRPr lang="en-US" altLang="zh-TW" sz="51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a:p>
            <a:pPr marL="514350" indent="-514350" algn="ctr">
              <a:buNone/>
            </a:pPr>
            <a:r>
              <a:rPr lang="en-US" altLang="zh-TW" sz="5100" b="1" dirty="0" smtClean="0">
                <a:solidFill>
                  <a:srgbClr val="C00000"/>
                </a:solidFill>
                <a:effectLst>
                  <a:outerShdw blurRad="38100" dist="38100" dir="2700000" algn="tl">
                    <a:srgbClr val="000000">
                      <a:alpha val="43137"/>
                    </a:srgbClr>
                  </a:outerShdw>
                </a:effectLst>
              </a:rPr>
              <a:t>With a Servant Attitude, As a Servant</a:t>
            </a:r>
          </a:p>
          <a:p>
            <a:pPr marL="514350" indent="-514350">
              <a:buAutoNum type="arabicPeriod"/>
            </a:pPr>
            <a:endParaRPr lang="en-US" altLang="zh-TW" dirty="0" smtClean="0"/>
          </a:p>
          <a:p>
            <a:pPr marL="514350" indent="-514350">
              <a:buAutoNum type="arabicPeriod"/>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2724</Words>
  <Application>Microsoft Office PowerPoint</Application>
  <PresentationFormat>Custom</PresentationFormat>
  <Paragraphs>170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學習做耶穌/眾人的僕人 Learn to Be a Servant of Jesus, a Servant of People</vt:lpstr>
      <vt:lpstr>馬可福音 Mark 10:42-45</vt:lpstr>
      <vt:lpstr>Slide 3</vt:lpstr>
      <vt:lpstr>Slide 4</vt:lpstr>
      <vt:lpstr>耶穌說明祂的領導與世俗不同 Jesus differentiates His leadership from the world’s leadership</vt:lpstr>
      <vt:lpstr>領導模式 – 效率與參與度的分析 Leadership Styles- Efficiency &amp; Engagement</vt:lpstr>
      <vt:lpstr>倍增的模式 Multiplication Model</vt:lpstr>
      <vt:lpstr>A. 耶穌是信徒服事人的動力與榜樣 Jesus is the Motivator and Example of Those Who Serve</vt:lpstr>
      <vt:lpstr>耶穌的形像 Image of Jesus</vt:lpstr>
      <vt:lpstr>上帝僕人的形像 Image of the Servant</vt:lpstr>
      <vt:lpstr>上帝僕人的形像 Image of the Servant</vt:lpstr>
      <vt:lpstr>僕人的形像特性 Characteristics of the Servant</vt:lpstr>
      <vt:lpstr>僕人的形像特性 Characteristics of the Servant</vt:lpstr>
      <vt:lpstr>Slide 14</vt:lpstr>
      <vt:lpstr>僕人的形像特性 Characteristics of the Servant</vt:lpstr>
      <vt:lpstr>僕人的形像特性 Characteristics of the Servant</vt:lpstr>
      <vt:lpstr>Slide 17</vt:lpstr>
      <vt:lpstr>使命Purpose/Mission</vt:lpstr>
      <vt:lpstr>恩賜 Gifts</vt:lpstr>
      <vt:lpstr>恩賜 Gifts</vt:lpstr>
      <vt:lpstr>恩賜 Gifts</vt:lpstr>
      <vt:lpstr>两个概念 Two Concepts</vt:lpstr>
      <vt:lpstr>耶穌是信徒服事人的榜樣 Jesus is the motivator and example</vt:lpstr>
      <vt:lpstr>Slide 24</vt:lpstr>
      <vt:lpstr>Slide 25</vt:lpstr>
      <vt:lpstr>Slide 26</vt:lpstr>
      <vt:lpstr>Slide 27</vt:lpstr>
      <vt:lpstr>C. 僕人的獎賞 The Reward of a Servant</vt:lpstr>
      <vt:lpstr> 最後的叮嚀: 作耶穌僕人要牢記的三件要素 Three Things to Remember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Ho</dc:creator>
  <cp:lastModifiedBy>jp</cp:lastModifiedBy>
  <cp:revision>91</cp:revision>
  <dcterms:created xsi:type="dcterms:W3CDTF">2017-09-02T22:15:11Z</dcterms:created>
  <dcterms:modified xsi:type="dcterms:W3CDTF">2018-07-17T20:01:09Z</dcterms:modified>
</cp:coreProperties>
</file>