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6" r:id="rId4"/>
    <p:sldId id="278" r:id="rId5"/>
    <p:sldId id="259" r:id="rId6"/>
    <p:sldId id="268" r:id="rId7"/>
    <p:sldId id="260" r:id="rId8"/>
    <p:sldId id="263" r:id="rId9"/>
    <p:sldId id="261" r:id="rId10"/>
    <p:sldId id="267" r:id="rId11"/>
    <p:sldId id="264" r:id="rId12"/>
    <p:sldId id="277" r:id="rId13"/>
    <p:sldId id="262" r:id="rId14"/>
    <p:sldId id="269" r:id="rId15"/>
    <p:sldId id="266" r:id="rId16"/>
    <p:sldId id="270" r:id="rId17"/>
    <p:sldId id="271" r:id="rId18"/>
    <p:sldId id="272" r:id="rId19"/>
    <p:sldId id="274" r:id="rId20"/>
    <p:sldId id="275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118" autoAdjust="0"/>
  </p:normalViewPr>
  <p:slideViewPr>
    <p:cSldViewPr snapToGrid="0">
      <p:cViewPr varScale="1">
        <p:scale>
          <a:sx n="81" d="100"/>
          <a:sy n="81" d="100"/>
        </p:scale>
        <p:origin x="1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E1C96-DFF7-441C-806F-CEFD5F8B2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28344-B62B-4784-A03E-B8EB8D23E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79C4A-3F67-4F98-A0ED-60C8DB22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226C6-2FFA-43B2-8A33-0A0483D3F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08442-0EEB-46D3-9E75-C8FBA241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092E-1452-4F30-B918-35F874989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8801A-F11E-401F-AD60-7741BEF6F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87D6D-DB0F-48C7-B076-3E2E6DEA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8DADB-2D57-4A5E-9E9E-36EF73F9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2CE49-A2D7-40BB-8452-C78DEB20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2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8F0EB-D75A-4EBB-9429-4E82506BE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8C6E9-B7B4-4B09-B7E5-359BA7BB9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5820B-8F24-429C-9C88-464D0A0D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F4B49-DC02-435D-A0FE-710E2264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9640-331D-4F93-9499-B744B164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75A6A-4588-4866-A214-2FF1BD866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1F37-EDDA-456C-B389-5FBA2C39D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DE0F5-DA91-4355-8480-9D0D3B22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FCEE5-AD75-4BD4-B694-E1129AA7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428E9-252D-4BD2-A67D-B61810AE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2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BFCE-95A4-4DD7-BB05-6CC07A79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30BEA-FCEA-449C-BB6E-B63CC5BF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9F5D4-90F7-4A50-B51D-020A9185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A9EDF-86BE-40D4-A34C-B0D1B7FB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35527-F2E5-4832-8E8B-748E64A85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3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927-7C58-4A4E-BFBD-3A26FF51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8015-B21C-4B52-88EF-F63C8B458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ED564-AE62-4344-8B80-909521908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60B53-D8EF-4BFA-A8FD-4CA77378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C6AA-C913-4D4A-B366-86BF785B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9618D-0B8B-4E89-801A-CE2FB5F4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1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A5218-2E69-47BC-BC30-D1920F706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F02FB-91E2-4BB4-B210-56AC331B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3A94F-84F9-4748-9387-A6E89B32E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67641-199C-4767-B27A-5666AAF50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F4E21-1218-49D0-AAED-F721176D4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88320-77AB-4DF2-8DE0-959A7546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2F367-068A-413F-9F33-4A7A795D1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C77B4-90DD-4E3F-87F0-50D17CFA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201C6-4445-4947-86C6-F943AE38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CFE758-370F-42DB-8F09-A3FDDEBBB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E9D8D-04ED-4AAB-A39E-AA07894C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3111F-B929-44E7-B50A-1478242B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3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2A42D-5A12-4406-BEC8-63852563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A8928-4EC4-4DEE-85E6-EAA9D8A4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F0477-D3DB-4157-B7D2-72F5833C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4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C9F6F-7E3A-4314-BF6B-B3630B1F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4D974-29DD-4FAA-82BC-861F73FF5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44616-A0E2-429A-906B-3BA4F63E5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8F97A-D17D-4115-AE98-3C7AF875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1D097-691A-4C76-90AA-0CB92B54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71194-6139-4C0B-90F3-36123F86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7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0D20-E12F-455B-B39E-195E1305B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99A614-EAD7-4D48-959F-E19A77376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3C4B8-4885-4551-A212-CF4D87DC9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75482-60CA-4B4A-9D89-1110AB6C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752A6-0E1D-437A-BD4B-173FE991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D5EDB-6A6D-43BE-9D24-0692A254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9DDF7A-6133-4D52-9CAB-9FB7A048B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225CB-E279-46B6-8E20-90656ABCE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76954-23CB-4494-A78B-A6257B1A08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3D0D7-0D6F-4B5E-92A1-965E131D997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C81F-D41B-420D-8765-BA9D652F9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6E4BB-B62B-413D-8914-84BB66DBA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6F04-EE2C-4CCF-AD41-C865DF204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37662-6265-4AC5-B6F5-1F80BB26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CN" altLang="en-US" b="1" dirty="0">
                <a:solidFill>
                  <a:srgbClr val="FFFFFF"/>
                </a:solidFill>
                <a:latin typeface="Meiryo" panose="020B0400000000000000" pitchFamily="34" charset="-128"/>
                <a:ea typeface="Meiryo" panose="020B0400000000000000" pitchFamily="34" charset="-128"/>
              </a:rPr>
              <a:t>母親節</a:t>
            </a:r>
            <a:br>
              <a:rPr lang="en-US" altLang="zh-CN" b="1" dirty="0">
                <a:solidFill>
                  <a:srgbClr val="FFFFFF"/>
                </a:solidFill>
                <a:latin typeface="Meiryo" panose="020B0400000000000000" pitchFamily="34" charset="-128"/>
                <a:ea typeface="Meiryo" panose="020B0400000000000000" pitchFamily="34" charset="-128"/>
              </a:rPr>
            </a:br>
            <a:r>
              <a:rPr lang="zh-CN" altLang="en-US" b="1" dirty="0">
                <a:solidFill>
                  <a:srgbClr val="FFFFFF"/>
                </a:solidFill>
                <a:latin typeface="Meiryo" panose="020B0400000000000000" pitchFamily="34" charset="-128"/>
                <a:ea typeface="Meiryo" panose="020B0400000000000000" pitchFamily="34" charset="-128"/>
              </a:rPr>
              <a:t>快樂</a:t>
            </a:r>
            <a:endParaRPr lang="en-US" b="1" dirty="0">
              <a:solidFill>
                <a:srgbClr val="FFFFFF"/>
              </a:solidFill>
              <a:latin typeface="Meiryo" panose="020B0400000000000000" pitchFamily="34" charset="-128"/>
              <a:ea typeface="Meiryo" panose="020B0400000000000000" pitchFamily="34" charset="-128"/>
            </a:endParaRPr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icture containing clock&#10;&#10;Description automatically generated">
            <a:extLst>
              <a:ext uri="{FF2B5EF4-FFF2-40B4-BE49-F238E27FC236}">
                <a16:creationId xmlns:a16="http://schemas.microsoft.com/office/drawing/2014/main" id="{42FF4D3C-D916-41D5-8A56-4F252DC49C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4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5933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CAA21-D9C4-40FE-B353-1EB5D1D8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1"/>
            <a:ext cx="10515600" cy="1085849"/>
          </a:xfrm>
        </p:spPr>
        <p:txBody>
          <a:bodyPr/>
          <a:lstStyle/>
          <a:p>
            <a:pPr algn="ctr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敬畏上帝的婦女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收生婆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38641-169D-428D-8651-9AB9B0647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330"/>
            <a:ext cx="10515600" cy="5360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出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1:19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收生婆對法老說：「因為希伯來婦人與埃及婦人不同；希伯來婦人本是健壯的（原文作活潑的），收生婆還沒有到，他們已經生產了。」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1:20  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神厚待收生婆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。以色列人多起來，極其強盛。 </a:t>
            </a:r>
          </a:p>
          <a:p>
            <a:pPr marL="0" indent="0">
              <a:buNone/>
            </a:pP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1:21  </a:t>
            </a:r>
            <a:r>
              <a:rPr lang="zh-TW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收生婆因為敬畏神，神便叫他們成立家室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 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家庭是敬畏上帝之婦女生活的重心</a:t>
            </a:r>
            <a:endParaRPr lang="en-US" altLang="zh-CN" sz="36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也是上帝賜下祝福的主要場所</a:t>
            </a:r>
            <a:endParaRPr lang="en-US" sz="36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405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95C6E8-EA50-4D26-9CDC-552909B2E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7C8BDF-FF85-4931-94FF-FFB8EACA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重視家庭生活 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照顧家人的需要</a:t>
            </a:r>
            <a:endParaRPr lang="en-US" b="1" u="sng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64A7-5089-4F7C-9354-15AAA87E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36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993366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才德的婦人</a:t>
            </a:r>
            <a:r>
              <a:rPr lang="en-US" altLang="zh-CN" sz="3200" b="1" dirty="0">
                <a:solidFill>
                  <a:srgbClr val="993366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</a:p>
          <a:p>
            <a:pPr marL="0" indent="0"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31:21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他不因下雪為家裡的人擔心，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                         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因為全家都穿著朱紅衣服。 </a:t>
            </a:r>
          </a:p>
          <a:p>
            <a:pPr marL="0" indent="0">
              <a:buNone/>
            </a:pP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31:27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他觀察家務，並不吃閒飯。 </a:t>
            </a:r>
          </a:p>
          <a:p>
            <a:pPr marL="0" indent="0">
              <a:buNone/>
            </a:pP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31:28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他的兒女起來稱他有福；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                          他的丈夫也稱讚他，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77C069C-4E0C-4388-B46F-3B2B40010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7C8BDF-FF85-4931-94FF-FFB8EACA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重視家庭生活 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照顧家人的需要 </a:t>
            </a:r>
            <a:r>
              <a:rPr lang="en-US" altLang="zh-CN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例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：保羅的教誨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endParaRPr lang="en-US" b="1" u="sng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64A7-5089-4F7C-9354-15AAA87E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244" y="1929765"/>
            <a:ext cx="788811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提多書</a:t>
            </a: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2:4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好指教少年婦人，愛丈夫，愛兒女， </a:t>
            </a:r>
          </a:p>
          <a:p>
            <a:pPr marL="0" indent="0">
              <a:buNone/>
            </a:pP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2:5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謹守，貞潔，料理家務，待人有恩，順服自己的丈夫，免得神的道理被毀謗。 </a:t>
            </a:r>
          </a:p>
          <a:p>
            <a:pPr marL="0" indent="0">
              <a:buNone/>
            </a:pP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4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54CBE48C-65D6-4F15-8B9C-A1CFDC813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CF603-7BA6-4DCD-AC56-8895E0C3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422" y="262890"/>
            <a:ext cx="10515600" cy="1257299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+mn-ea"/>
                <a:ea typeface="+mn-ea"/>
              </a:rPr>
              <a:t>一</a:t>
            </a:r>
            <a:r>
              <a:rPr lang="en-US" altLang="zh-CN" b="1" dirty="0">
                <a:solidFill>
                  <a:srgbClr val="C00000"/>
                </a:solidFill>
                <a:latin typeface="+mn-ea"/>
                <a:ea typeface="+mn-ea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+mn-ea"/>
                <a:ea typeface="+mn-ea"/>
              </a:rPr>
              <a:t>重視家庭生活</a:t>
            </a:r>
            <a:br>
              <a:rPr lang="en-US" altLang="zh-CN" b="1" dirty="0">
                <a:latin typeface="+mn-ea"/>
                <a:ea typeface="+mn-ea"/>
              </a:rPr>
            </a:br>
            <a:r>
              <a:rPr lang="en-US" altLang="zh-CN" b="1" u="sng" dirty="0">
                <a:latin typeface="+mn-ea"/>
                <a:ea typeface="+mn-ea"/>
              </a:rPr>
              <a:t>3. </a:t>
            </a:r>
            <a:r>
              <a:rPr lang="zh-CN" altLang="en-US" b="1" u="sng" dirty="0">
                <a:latin typeface="+mn-ea"/>
                <a:ea typeface="+mn-ea"/>
              </a:rPr>
              <a:t>妥善照顧自己</a:t>
            </a:r>
            <a:endParaRPr lang="en-US" b="1" u="sng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A950C-E6BF-485E-BFE1-E5AE742B8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83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才德的婦人 </a:t>
            </a:r>
            <a:r>
              <a:rPr lang="en-US" altLang="zh-CN" sz="3200" b="1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</a:p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31:22 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她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為自己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製作繡花毯子；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她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的衣服是細麻和紫色布做的。 </a:t>
            </a:r>
          </a:p>
          <a:p>
            <a:pPr marL="0" indent="0">
              <a:buNone/>
            </a:pPr>
            <a:endParaRPr lang="en-US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提前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2:9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又願女人廉恥、自守，以正派衣裳為妝飾，不以編髮、黃金、珍珠，和貴價的衣裳為妝飾；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2:10  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只要有善行，這才與自稱是敬神的女人相宜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重視家庭生活 </a:t>
            </a:r>
            <a:r>
              <a:rPr lang="en-US" altLang="zh-CN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妥善照顧丈夫，兒女，和自己</a:t>
            </a:r>
            <a:r>
              <a:rPr lang="zh-TW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6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815F0ED-E5AD-45B5-AE1C-F2F60C391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F3ED4-61B6-4DC8-869E-FE29D8A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78" y="590903"/>
            <a:ext cx="5041739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+mn-ea"/>
                <a:ea typeface="+mn-ea"/>
              </a:rPr>
              <a:t>敬畏上帝的婦女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FD01-FB32-408F-90E1-8B91E9B6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50" y="2288999"/>
            <a:ext cx="10515600" cy="36852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5400" b="1" dirty="0">
                <a:solidFill>
                  <a:srgbClr val="C00000"/>
                </a:solidFill>
              </a:rPr>
              <a:t>二</a:t>
            </a:r>
            <a:r>
              <a:rPr lang="en-US" altLang="zh-CN" sz="5400" b="1" dirty="0">
                <a:solidFill>
                  <a:srgbClr val="C00000"/>
                </a:solidFill>
              </a:rPr>
              <a:t>. </a:t>
            </a:r>
            <a:r>
              <a:rPr lang="zh-CN" altLang="en-US" sz="5400" b="1" dirty="0">
                <a:solidFill>
                  <a:srgbClr val="C00000"/>
                </a:solidFill>
              </a:rPr>
              <a:t>信靠上帝</a:t>
            </a:r>
            <a:endParaRPr lang="en-US" altLang="zh-CN" sz="5400" b="1" dirty="0">
              <a:solidFill>
                <a:srgbClr val="C00000"/>
              </a:solidFill>
            </a:endParaRPr>
          </a:p>
          <a:p>
            <a:pPr marL="914400" indent="-914400" algn="ctr">
              <a:buAutoNum type="arabicPeriod"/>
            </a:pPr>
            <a:r>
              <a:rPr lang="zh-CN" altLang="en-US" sz="4400" b="1" dirty="0"/>
              <a:t>有信靠的心</a:t>
            </a:r>
            <a:endParaRPr lang="en-US" altLang="zh-CN" sz="4400" b="1" dirty="0"/>
          </a:p>
          <a:p>
            <a:pPr marL="914400" indent="-914400" algn="ctr">
              <a:buAutoNum type="arabicPeriod"/>
            </a:pPr>
            <a:r>
              <a:rPr lang="zh-CN" altLang="en-US" sz="4400" b="1" dirty="0"/>
              <a:t>有願意聽的耳朵</a:t>
            </a:r>
            <a:endParaRPr lang="en-US" altLang="zh-CN" sz="4400" b="1" dirty="0"/>
          </a:p>
          <a:p>
            <a:pPr marL="914400" indent="-914400" algn="ctr">
              <a:buAutoNum type="arabicPeriod"/>
            </a:pPr>
            <a:r>
              <a:rPr lang="zh-CN" altLang="en-US" sz="4400" b="1" dirty="0"/>
              <a:t>有願意祈禱的靈</a:t>
            </a:r>
            <a:endParaRPr lang="en-US" altLang="zh-CN" sz="4400" b="1" dirty="0"/>
          </a:p>
          <a:p>
            <a:pPr marL="914400" indent="-914400" algn="ctr">
              <a:buAutoNum type="arabicPeriod"/>
            </a:pP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91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A098577-FFDE-448B-928E-1FB467DA0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16BB8-4A6B-4C48-9AB5-A6FFCBB8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52372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二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信靠上帝</a:t>
            </a:r>
            <a:endParaRPr lang="en-US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8207F-B6BF-4B94-9FCB-8649F36B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sz="3600" b="1" u="sng" dirty="0">
                <a:latin typeface="+mn-ea"/>
              </a:rPr>
              <a:t>1.</a:t>
            </a:r>
            <a:r>
              <a:rPr lang="zh-CN" altLang="en-US" sz="3600" b="1" u="sng" dirty="0">
                <a:latin typeface="+mn-ea"/>
              </a:rPr>
              <a:t> 有信靠的心</a:t>
            </a:r>
            <a:endParaRPr lang="en-US" altLang="zh-CN" sz="3600" b="1" u="sng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例：約基別 </a:t>
            </a:r>
            <a:r>
              <a:rPr lang="en-US" altLang="zh-CN" sz="3600" b="1" dirty="0">
                <a:latin typeface="+mn-ea"/>
              </a:rPr>
              <a:t>– </a:t>
            </a:r>
            <a:r>
              <a:rPr lang="zh-CN" altLang="en-US" sz="3600" b="1" dirty="0">
                <a:latin typeface="+mn-ea"/>
              </a:rPr>
              <a:t>摩西交給法老女兒撫養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例：喇合 </a:t>
            </a:r>
            <a:r>
              <a:rPr lang="en-US" altLang="zh-CN" sz="3600" b="1" dirty="0">
                <a:latin typeface="+mn-ea"/>
              </a:rPr>
              <a:t>– </a:t>
            </a:r>
            <a:r>
              <a:rPr lang="zh-CN" altLang="en-US" sz="3600" b="1" dirty="0">
                <a:latin typeface="+mn-ea"/>
              </a:rPr>
              <a:t>相信探子以致全家得救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例：哈拿</a:t>
            </a:r>
            <a:r>
              <a:rPr lang="en-US" altLang="zh-CN" sz="3600" b="1" dirty="0">
                <a:latin typeface="+mn-ea"/>
              </a:rPr>
              <a:t>- </a:t>
            </a:r>
            <a:r>
              <a:rPr lang="zh-CN" altLang="en-US" sz="3600" b="1" dirty="0">
                <a:latin typeface="+mn-ea"/>
              </a:rPr>
              <a:t>撒母耳交給以利撫養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例：路得 </a:t>
            </a:r>
            <a:r>
              <a:rPr lang="en-US" altLang="zh-CN" sz="3600" b="1" dirty="0">
                <a:latin typeface="+mn-ea"/>
              </a:rPr>
              <a:t>– </a:t>
            </a:r>
            <a:r>
              <a:rPr lang="zh-CN" altLang="en-US" sz="3600" b="1" dirty="0">
                <a:latin typeface="+mn-ea"/>
              </a:rPr>
              <a:t>順從婆婆拿俄米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3200" b="1" dirty="0">
              <a:latin typeface="+mn-e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BC15EA-EDD9-43DB-A291-19B64EA79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16BB8-4A6B-4C48-9AB5-A6FFCBB8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3622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二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信靠上帝</a:t>
            </a:r>
            <a:endParaRPr lang="en-US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8207F-B6BF-4B94-9FCB-8649F36B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sz="3600" b="1" u="sng" dirty="0">
                <a:latin typeface="+mn-ea"/>
              </a:rPr>
              <a:t>2</a:t>
            </a:r>
            <a:r>
              <a:rPr lang="zh-CN" altLang="en-US" sz="3600" b="1" u="sng" dirty="0">
                <a:latin typeface="+mn-ea"/>
              </a:rPr>
              <a:t>）有願意聽的耳朵</a:t>
            </a:r>
            <a:endParaRPr lang="en-US" altLang="zh-CN" sz="3600" b="1" u="sng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例：以斯帖</a:t>
            </a:r>
            <a:r>
              <a:rPr lang="en-US" altLang="zh-CN" sz="3600" b="1" dirty="0">
                <a:latin typeface="+mn-ea"/>
              </a:rPr>
              <a:t>- </a:t>
            </a:r>
            <a:r>
              <a:rPr lang="zh-CN" altLang="en-US" sz="3600" b="1" dirty="0">
                <a:latin typeface="+mn-ea"/>
              </a:rPr>
              <a:t>聽從叔叔末底改的話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例：耶穌母親馬利亞 </a:t>
            </a:r>
            <a:r>
              <a:rPr lang="en-US" altLang="zh-CN" sz="3600" b="1" dirty="0">
                <a:latin typeface="+mn-ea"/>
              </a:rPr>
              <a:t>– </a:t>
            </a:r>
            <a:r>
              <a:rPr lang="zh-CN" altLang="en-US" sz="3600" b="1" dirty="0">
                <a:latin typeface="+mn-ea"/>
              </a:rPr>
              <a:t>聽從天使的話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+mn-ea"/>
              </a:rPr>
              <a:t>例：馬大的妹妹馬利亞 </a:t>
            </a:r>
            <a:r>
              <a:rPr lang="en-US" altLang="zh-CN" sz="3600" b="1" dirty="0">
                <a:latin typeface="+mn-ea"/>
              </a:rPr>
              <a:t>– </a:t>
            </a:r>
            <a:r>
              <a:rPr lang="zh-CN" altLang="en-US" sz="3600" b="1" dirty="0">
                <a:latin typeface="+mn-ea"/>
              </a:rPr>
              <a:t>聽從耶穌的話</a:t>
            </a: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3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3200" b="1" dirty="0">
              <a:latin typeface="+mn-e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80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4218CC6-E6E0-4841-82E0-5C060A546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16BB8-4A6B-4C48-9AB5-A6FFCBB8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二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信靠上帝</a:t>
            </a:r>
            <a:endParaRPr lang="en-US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8207F-B6BF-4B94-9FCB-8649F36B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sz="4000" b="1" u="sng" dirty="0">
                <a:latin typeface="+mn-ea"/>
              </a:rPr>
              <a:t>3</a:t>
            </a:r>
            <a:r>
              <a:rPr lang="zh-CN" altLang="en-US" sz="4000" b="1" u="sng" dirty="0">
                <a:latin typeface="+mn-ea"/>
              </a:rPr>
              <a:t>）有願意祈禱的靈</a:t>
            </a:r>
            <a:endParaRPr lang="en-US" altLang="zh-CN" sz="4000" b="1" u="sng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000" b="1" dirty="0">
                <a:latin typeface="+mn-ea"/>
              </a:rPr>
              <a:t>例：哈拿 </a:t>
            </a:r>
            <a:r>
              <a:rPr lang="en-US" altLang="zh-CN" sz="4000" b="1" dirty="0">
                <a:latin typeface="+mn-ea"/>
              </a:rPr>
              <a:t>–</a:t>
            </a:r>
            <a:r>
              <a:rPr lang="zh-CN" altLang="en-US" sz="4000" b="1" dirty="0">
                <a:latin typeface="+mn-ea"/>
              </a:rPr>
              <a:t>在神面前傾心吐意</a:t>
            </a: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000" b="1" dirty="0">
                <a:latin typeface="+mn-ea"/>
              </a:rPr>
              <a:t>例：以斯帖</a:t>
            </a:r>
            <a:r>
              <a:rPr lang="en-US" altLang="zh-CN" sz="4000" b="1" dirty="0">
                <a:latin typeface="+mn-ea"/>
              </a:rPr>
              <a:t>-</a:t>
            </a:r>
            <a:r>
              <a:rPr lang="zh-CN" altLang="en-US" sz="4000" b="1" dirty="0">
                <a:latin typeface="+mn-ea"/>
              </a:rPr>
              <a:t>有破釜沉舟的決心</a:t>
            </a: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000" b="1" dirty="0">
                <a:latin typeface="+mn-ea"/>
              </a:rPr>
              <a:t>例：女先知亞拿 </a:t>
            </a:r>
            <a:r>
              <a:rPr lang="en-US" altLang="zh-CN" sz="4000" b="1" dirty="0">
                <a:latin typeface="+mn-ea"/>
              </a:rPr>
              <a:t>–</a:t>
            </a:r>
            <a:r>
              <a:rPr lang="zh-CN" altLang="en-US" sz="4000" b="1" dirty="0">
                <a:latin typeface="+mn-ea"/>
              </a:rPr>
              <a:t>以禱告為執事</a:t>
            </a: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000" b="1" dirty="0">
                <a:latin typeface="+mn-ea"/>
              </a:rPr>
              <a:t>例：耶穌母親馬利亞與其他婦女</a:t>
            </a: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32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3200" b="1" dirty="0">
              <a:latin typeface="+mn-e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30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FD081E1-0788-4BDC-A57B-D5C5A7794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27" y="0"/>
            <a:ext cx="1224642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F3ED4-61B6-4DC8-869E-FE29D8A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2" y="365125"/>
            <a:ext cx="956068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使用上帝所給恩賜、能力服事他人</a:t>
            </a:r>
            <a:br>
              <a:rPr 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endParaRPr lang="en-US" sz="4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FD01-FB32-408F-90E1-8B91E9B6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4356"/>
            <a:ext cx="10515600" cy="52285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zh-CN" sz="4400" b="1" dirty="0"/>
              <a:t> </a:t>
            </a:r>
            <a:r>
              <a:rPr lang="en-US" altLang="zh-CN" sz="4400" b="1" u="sng" dirty="0"/>
              <a:t>1. </a:t>
            </a:r>
            <a:r>
              <a:rPr lang="zh-CN" altLang="en-US" sz="4400" b="1" u="sng" dirty="0"/>
              <a:t>教導他人</a:t>
            </a:r>
            <a:endParaRPr lang="en-US" altLang="zh-CN" sz="4400" b="1" u="sng" dirty="0"/>
          </a:p>
          <a:p>
            <a:pPr marL="0" indent="0" algn="ctr">
              <a:buNone/>
            </a:pPr>
            <a:r>
              <a:rPr lang="zh-CN" altLang="en-US" sz="4400" b="1" dirty="0"/>
              <a:t>例：女士師先知底波拉 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例：百基拉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例：腓利的四個女兒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例：提摩太外祖母與母親</a:t>
            </a:r>
            <a:endParaRPr lang="en-US" altLang="zh-CN" sz="4400" b="1" dirty="0"/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才德的婦人 </a:t>
            </a:r>
            <a:r>
              <a:rPr lang="en-US" altLang="zh-CN" sz="3200" b="1" dirty="0">
                <a:solidFill>
                  <a:srgbClr val="7030A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endParaRPr lang="en-US" sz="3200" b="1" dirty="0">
              <a:solidFill>
                <a:srgbClr val="7030A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31:25 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能力和威儀是他的衣服；他想到日後的景況就喜笑。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31:26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他開口就發智慧；他舌上有仁慈的法則。 </a:t>
            </a:r>
          </a:p>
          <a:p>
            <a:pPr marL="0" indent="0" algn="ctr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40666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6D96A17-F58C-461F-B18E-4F1B34BE5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3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F3ED4-61B6-4DC8-869E-FE29D8A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8" y="365125"/>
            <a:ext cx="945651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使用上帝所給恩賜、能力服事他人</a:t>
            </a:r>
            <a:br>
              <a:rPr 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</a:b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FD01-FB32-408F-90E1-8B91E9B6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7554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4400" b="1" dirty="0"/>
              <a:t> </a:t>
            </a:r>
            <a:r>
              <a:rPr lang="en-US" altLang="zh-CN" sz="4400" b="1" u="sng" dirty="0"/>
              <a:t>2. </a:t>
            </a:r>
            <a:r>
              <a:rPr lang="zh-CN" altLang="en-US" sz="4400" b="1" u="sng" dirty="0"/>
              <a:t>帶領他人</a:t>
            </a:r>
            <a:endParaRPr lang="en-US" altLang="zh-CN" sz="4400" b="1" u="sng" dirty="0"/>
          </a:p>
          <a:p>
            <a:pPr marL="0" indent="0" algn="ctr">
              <a:buNone/>
            </a:pPr>
            <a:r>
              <a:rPr lang="zh-CN" altLang="en-US" sz="4400" b="1" dirty="0"/>
              <a:t>例：米利暗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例：開創腓立比教會的呂底亞 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例：女執事非比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例：保羅很多的女同工</a:t>
            </a:r>
            <a:endParaRPr lang="en-US" altLang="zh-CN" sz="4400" b="1" dirty="0"/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7030A0"/>
                </a:solidFill>
              </a:rPr>
              <a:t>才德的婦人</a:t>
            </a:r>
            <a:r>
              <a:rPr lang="en-US" altLang="zh-CN" sz="3200" b="1" dirty="0">
                <a:solidFill>
                  <a:srgbClr val="7030A0"/>
                </a:solidFill>
              </a:rPr>
              <a:t>-</a:t>
            </a:r>
          </a:p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31:15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未到黎明他就起來，把食物分給家中的人，</a:t>
            </a: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將當做的工分派婢女。 </a:t>
            </a:r>
          </a:p>
          <a:p>
            <a:pPr marL="0" indent="0">
              <a:buNone/>
            </a:pPr>
            <a:endParaRPr lang="en-US" altLang="zh-CN" sz="4400" b="1" dirty="0"/>
          </a:p>
        </p:txBody>
      </p:sp>
    </p:spTree>
    <p:extLst>
      <p:ext uri="{BB962C8B-B14F-4D97-AF65-F5344CB8AC3E}">
        <p14:creationId xmlns:p14="http://schemas.microsoft.com/office/powerpoint/2010/main" val="245900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fabric, food&#10;&#10;Description automatically generated">
            <a:extLst>
              <a:ext uri="{FF2B5EF4-FFF2-40B4-BE49-F238E27FC236}">
                <a16:creationId xmlns:a16="http://schemas.microsoft.com/office/drawing/2014/main" id="{01391212-C9B2-4AA3-984D-B4E70D93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05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D831-3072-432B-874B-D9205AC15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431" y="1165264"/>
            <a:ext cx="4727984" cy="3739896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敬畏上帝的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婦女</a:t>
            </a:r>
            <a:br>
              <a:rPr lang="en-US" altLang="zh-CN" sz="4800" b="1" dirty="0">
                <a:latin typeface="+mn-ea"/>
                <a:ea typeface="+mn-ea"/>
              </a:rPr>
            </a:br>
            <a:br>
              <a:rPr lang="en-US" altLang="zh-CN" sz="4800" dirty="0"/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CCEE5-29BA-4AAC-9C1A-077D22468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1927" y="4461080"/>
            <a:ext cx="3364992" cy="1609344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+mn-ea"/>
              </a:rPr>
              <a:t>裴賀安慈師母</a:t>
            </a:r>
            <a:endParaRPr lang="en-US" altLang="zh-CN" sz="3200" b="1" dirty="0">
              <a:latin typeface="+mn-ea"/>
            </a:endParaRPr>
          </a:p>
          <a:p>
            <a:r>
              <a:rPr lang="en-US" sz="3200" b="1" dirty="0">
                <a:latin typeface="+mn-ea"/>
              </a:rPr>
              <a:t>5</a:t>
            </a:r>
            <a:r>
              <a:rPr lang="en-US" altLang="zh-CN" sz="3200" b="1" dirty="0">
                <a:latin typeface="+mn-ea"/>
              </a:rPr>
              <a:t>-10-2020</a:t>
            </a:r>
            <a:endParaRPr 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7704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353E97F-09BE-4AAF-A3CA-F62FD1AFA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F3ED4-61B6-4DC8-869E-FE29D8A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4" y="365125"/>
            <a:ext cx="958383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使用上帝所給恩賜、能力服事他人</a:t>
            </a:r>
            <a:br>
              <a:rPr 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</a:b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FD01-FB32-408F-90E1-8B91E9B6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4719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4400" b="1" u="sng" dirty="0"/>
              <a:t> 3. </a:t>
            </a:r>
            <a:r>
              <a:rPr lang="zh-CN" altLang="en-US" sz="4400" b="1" u="sng" dirty="0"/>
              <a:t>樂善好施</a:t>
            </a:r>
            <a:endParaRPr lang="en-US" altLang="zh-CN" sz="4400" b="1" u="sng" dirty="0"/>
          </a:p>
          <a:p>
            <a:pPr marL="0" indent="0" algn="ctr">
              <a:buNone/>
            </a:pPr>
            <a:r>
              <a:rPr lang="zh-CN" altLang="en-US" sz="4400" b="1" dirty="0"/>
              <a:t>例：馬大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例：服事耶穌與門徒的眾多婦女</a:t>
            </a:r>
            <a:endParaRPr lang="en-US" altLang="zh-CN" sz="4400" b="1" dirty="0"/>
          </a:p>
          <a:p>
            <a:pPr marL="0" indent="0" algn="ctr">
              <a:buNone/>
            </a:pPr>
            <a:r>
              <a:rPr lang="zh-CN" altLang="en-US" sz="4400" b="1" dirty="0"/>
              <a:t>例：多加</a:t>
            </a:r>
            <a:endParaRPr lang="en-US" altLang="zh-CN" sz="4400" b="1" dirty="0"/>
          </a:p>
          <a:p>
            <a:pPr marL="0" indent="0">
              <a:buNone/>
            </a:pPr>
            <a:endParaRPr lang="en-US" altLang="zh-CN" sz="32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7030A0"/>
                </a:solidFill>
              </a:rPr>
              <a:t>才德的婦人</a:t>
            </a:r>
            <a:r>
              <a:rPr lang="en-US" altLang="zh-CN" sz="3200" b="1" dirty="0">
                <a:solidFill>
                  <a:srgbClr val="7030A0"/>
                </a:solidFill>
              </a:rPr>
              <a:t>-</a:t>
            </a:r>
          </a:p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31:20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他張手賙濟困苦人，伸手幫補窮乏人。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52331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D1B39DC-EF13-4FFF-9B92-9AB0775EF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89B85A-9E6D-431C-9555-FB2BA573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575"/>
            <a:ext cx="7935410" cy="13255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成為敬畏上帝的婦女</a:t>
            </a:r>
            <a:endParaRPr lang="en-US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D78FB-251F-4FEE-B28B-096EAB936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31" y="244119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31:30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艷麗是虛假的，美容是虛浮的；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惟敬畏耶和華的婦女必得稱讚。</a:t>
            </a:r>
            <a:endParaRPr lang="en-US" altLang="zh-TW" sz="36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buNone/>
            </a:pPr>
            <a:r>
              <a:rPr lang="en-US" sz="3600" dirty="0"/>
              <a:t>Pro 31:30  Charm is deceitful, and beauty is vain, </a:t>
            </a:r>
          </a:p>
          <a:p>
            <a:pPr marL="0" indent="0" algn="ctr">
              <a:buNone/>
            </a:pPr>
            <a:r>
              <a:rPr lang="en-US" sz="3600" dirty="0"/>
              <a:t>but a woman who fears the LORD is to be praised. </a:t>
            </a:r>
          </a:p>
          <a:p>
            <a:pPr marL="0" indent="0" algn="ctr">
              <a:buNone/>
            </a:pP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7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1C8306A-82B2-4337-8A20-AF1518D2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4" y="15239"/>
            <a:ext cx="11786886" cy="694114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CE518-36E5-4AEA-9637-4E0EDC71D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161" y="1111170"/>
            <a:ext cx="6870540" cy="5023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箴言</a:t>
            </a:r>
            <a:r>
              <a:rPr lang="en-US" altLang="zh-TW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 31:30  </a:t>
            </a:r>
            <a:r>
              <a:rPr lang="zh-TW" alt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艷麗是虛假的，美容是虛浮的；</a:t>
            </a:r>
            <a:endParaRPr lang="en-US" altLang="zh-TW" sz="4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惟敬畏耶和華的婦女必得稱讚。</a:t>
            </a:r>
            <a:endParaRPr lang="en-US" altLang="zh-TW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sz="3600" b="1" dirty="0"/>
              <a:t>Pro 31:30</a:t>
            </a:r>
            <a:r>
              <a:rPr lang="en-US" sz="3600" dirty="0"/>
              <a:t>  Charm is deceitful, and beauty is vain, but a woman who fears the LORD is to be praised. </a:t>
            </a:r>
          </a:p>
          <a:p>
            <a:pPr marL="0" indent="0">
              <a:buNone/>
            </a:pPr>
            <a:endParaRPr lang="zh-TW" alt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259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62882-EE88-4C48-9585-E9E2B15A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10" y="929148"/>
            <a:ext cx="3798562" cy="4685587"/>
          </a:xfrm>
        </p:spPr>
        <p:txBody>
          <a:bodyPr>
            <a:normAutofit/>
          </a:bodyPr>
          <a:lstStyle/>
          <a:p>
            <a:r>
              <a:rPr lang="zh-CN" altLang="en-US" sz="6000" dirty="0">
                <a:solidFill>
                  <a:srgbClr val="FFFFFF"/>
                </a:solidFill>
                <a:latin typeface="+mn-ea"/>
                <a:ea typeface="+mn-ea"/>
              </a:rPr>
              <a:t>敬畏</a:t>
            </a:r>
            <a:br>
              <a:rPr lang="en-US" altLang="zh-CN" sz="6000" dirty="0">
                <a:solidFill>
                  <a:srgbClr val="FFFFFF"/>
                </a:solidFill>
                <a:latin typeface="+mn-ea"/>
                <a:ea typeface="+mn-ea"/>
              </a:rPr>
            </a:br>
            <a:r>
              <a:rPr lang="zh-CN" altLang="en-US" sz="6000" dirty="0">
                <a:solidFill>
                  <a:srgbClr val="FFFFFF"/>
                </a:solidFill>
                <a:latin typeface="+mn-ea"/>
                <a:ea typeface="+mn-ea"/>
              </a:rPr>
              <a:t>耶和華是智慧的</a:t>
            </a:r>
            <a:br>
              <a:rPr lang="en-US" altLang="zh-CN" sz="6000" dirty="0">
                <a:solidFill>
                  <a:srgbClr val="FFFFFF"/>
                </a:solidFill>
                <a:latin typeface="+mn-ea"/>
                <a:ea typeface="+mn-ea"/>
              </a:rPr>
            </a:br>
            <a:r>
              <a:rPr lang="zh-CN" altLang="en-US" sz="6000" dirty="0">
                <a:solidFill>
                  <a:srgbClr val="FFFFFF"/>
                </a:solidFill>
                <a:latin typeface="+mn-ea"/>
                <a:ea typeface="+mn-ea"/>
              </a:rPr>
              <a:t>開端</a:t>
            </a:r>
            <a:endParaRPr lang="en-US" sz="6000" dirty="0">
              <a:solidFill>
                <a:srgbClr val="FFFFFF"/>
              </a:solidFill>
              <a:latin typeface="+mn-ea"/>
              <a:ea typeface="+mn-ea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B1E86-371B-4E75-9A9E-F31500F87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+mn-ea"/>
              </a:rPr>
              <a:t>箴</a:t>
            </a:r>
            <a:r>
              <a:rPr lang="en-US" altLang="zh-TW" sz="3600" b="1" dirty="0">
                <a:latin typeface="+mn-ea"/>
              </a:rPr>
              <a:t> 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9:10 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敬畏耶和華是智慧的開端；認識至聖者便是聰明。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sz="3600" b="1" dirty="0"/>
              <a:t>Pro 9:10  The fear of the LORD is the beginning of wisdom, and the knowledge of the Holy One is insight. 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93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845CE8B-EDD6-4F8E-88FE-3011439DE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15240"/>
            <a:ext cx="12219214" cy="684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B09FEB-A253-426F-A1C2-D14AD4FA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66" y="480872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latin typeface="+mn-ea"/>
                <a:ea typeface="+mn-ea"/>
              </a:rPr>
              <a:t>聖經記載許多被稱許的婦女</a:t>
            </a:r>
            <a:br>
              <a:rPr lang="en-US" altLang="zh-CN" b="1" dirty="0">
                <a:latin typeface="+mn-ea"/>
                <a:ea typeface="+mn-ea"/>
              </a:rPr>
            </a:br>
            <a:r>
              <a:rPr lang="zh-CN" altLang="en-US" b="1" dirty="0">
                <a:latin typeface="+mn-ea"/>
                <a:ea typeface="+mn-ea"/>
              </a:rPr>
              <a:t>她們是我們效法的榜樣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1DE4B-B448-4CCD-9C7E-EF38FE463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466" y="2350843"/>
            <a:ext cx="10515600" cy="41719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solidFill>
                  <a:srgbClr val="C00000"/>
                </a:solidFill>
              </a:rPr>
              <a:t>敬畏上帝的婦女</a:t>
            </a:r>
            <a:endParaRPr lang="en-US" altLang="zh-CN" sz="4800" b="1" dirty="0">
              <a:solidFill>
                <a:srgbClr val="C00000"/>
              </a:solidFill>
            </a:endParaRPr>
          </a:p>
          <a:p>
            <a:pPr marL="914400" indent="-914400" algn="ctr">
              <a:buAutoNum type="ea1ChsPeriod"/>
            </a:pPr>
            <a:r>
              <a:rPr lang="zh-CN" altLang="en-US" sz="4800" b="1" dirty="0"/>
              <a:t>重視家庭生活</a:t>
            </a:r>
            <a:endParaRPr lang="en-US" altLang="zh-CN" sz="4800" b="1" dirty="0"/>
          </a:p>
          <a:p>
            <a:pPr marL="914400" indent="-914400" algn="ctr">
              <a:buAutoNum type="ea1ChsPeriod"/>
            </a:pPr>
            <a:r>
              <a:rPr lang="zh-CN" altLang="en-US" sz="4800" b="1" dirty="0"/>
              <a:t>信靠上帝</a:t>
            </a:r>
            <a:endParaRPr lang="en-US" altLang="zh-CN" sz="4800" b="1" dirty="0"/>
          </a:p>
          <a:p>
            <a:pPr marL="0" indent="0" algn="ctr">
              <a:buNone/>
            </a:pPr>
            <a:r>
              <a:rPr lang="zh-CN" altLang="en-US" sz="4800" b="1" dirty="0"/>
              <a:t>三</a:t>
            </a:r>
            <a:r>
              <a:rPr lang="en-US" altLang="zh-CN" sz="4800" b="1" dirty="0"/>
              <a:t>. </a:t>
            </a:r>
            <a:r>
              <a:rPr lang="zh-CN" altLang="en-US" sz="4800" b="1" dirty="0"/>
              <a:t>使用上帝所給恩賜能力服事他人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2806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E504CF0-1416-4E25-9C21-DC3077B12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9"/>
            <a:ext cx="12219215" cy="68427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F3ED4-61B6-4DC8-869E-FE29D8A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2" y="381377"/>
            <a:ext cx="7157155" cy="1325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  <a:ea typeface="+mn-ea"/>
              </a:rPr>
              <a:t>敬畏上帝的婦女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FD01-FB32-408F-90E1-8B91E9B6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797" y="2073078"/>
            <a:ext cx="10515600" cy="3685223"/>
          </a:xfrm>
        </p:spPr>
        <p:txBody>
          <a:bodyPr>
            <a:normAutofit/>
          </a:bodyPr>
          <a:lstStyle/>
          <a:p>
            <a:pPr marL="914400" indent="-914400" algn="ctr">
              <a:buAutoNum type="ea1ChsPeriod"/>
            </a:pPr>
            <a:r>
              <a:rPr lang="zh-CN" altLang="en-US" sz="5400" b="1" dirty="0">
                <a:solidFill>
                  <a:srgbClr val="C00000"/>
                </a:solidFill>
              </a:rPr>
              <a:t>重視家庭生活</a:t>
            </a:r>
            <a:endParaRPr lang="en-US" altLang="zh-CN" sz="5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zh-CN" altLang="en-US" sz="5400" b="1" dirty="0"/>
              <a:t>例</a:t>
            </a:r>
            <a:r>
              <a:rPr lang="en-US" altLang="zh-CN" sz="5400" b="1" dirty="0"/>
              <a:t>1. </a:t>
            </a:r>
            <a:r>
              <a:rPr lang="zh-CN" altLang="en-US" sz="5400" b="1" dirty="0"/>
              <a:t>撒拉</a:t>
            </a:r>
            <a:endParaRPr lang="en-US" altLang="zh-CN" sz="5400" b="1" dirty="0"/>
          </a:p>
          <a:p>
            <a:pPr marL="0" indent="0" algn="ctr">
              <a:buNone/>
            </a:pPr>
            <a:r>
              <a:rPr lang="zh-CN" altLang="en-US" sz="5400" b="1" dirty="0"/>
              <a:t>例</a:t>
            </a:r>
            <a:r>
              <a:rPr lang="en-US" altLang="zh-CN" sz="5400" b="1" dirty="0"/>
              <a:t>2. </a:t>
            </a:r>
            <a:r>
              <a:rPr lang="zh-CN" altLang="en-US" sz="5400" b="1" dirty="0"/>
              <a:t>收生婆</a:t>
            </a:r>
            <a:endParaRPr lang="en-US" altLang="zh-CN" sz="5400" b="1" dirty="0"/>
          </a:p>
          <a:p>
            <a:pPr marL="0" indent="0" algn="ctr">
              <a:buNone/>
            </a:pPr>
            <a:r>
              <a:rPr lang="zh-CN" altLang="en-US" sz="5400" b="1" dirty="0"/>
              <a:t>例</a:t>
            </a:r>
            <a:r>
              <a:rPr lang="en-US" altLang="zh-CN" sz="5400" b="1" dirty="0"/>
              <a:t>3. </a:t>
            </a:r>
            <a:r>
              <a:rPr lang="zh-CN" altLang="en-US" sz="5400" b="1" dirty="0"/>
              <a:t>保羅的教誨</a:t>
            </a:r>
            <a:endParaRPr lang="en-US" altLang="zh-CN" sz="5400" b="1" dirty="0"/>
          </a:p>
        </p:txBody>
      </p:sp>
    </p:spTree>
    <p:extLst>
      <p:ext uri="{BB962C8B-B14F-4D97-AF65-F5344CB8AC3E}">
        <p14:creationId xmlns:p14="http://schemas.microsoft.com/office/powerpoint/2010/main" val="207898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09FEB-A253-426F-A1C2-D14AD4FA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891"/>
            <a:ext cx="10515600" cy="1062989"/>
          </a:xfrm>
        </p:spPr>
        <p:txBody>
          <a:bodyPr/>
          <a:lstStyle/>
          <a:p>
            <a:pPr algn="ctr"/>
            <a:r>
              <a:rPr lang="zh-CN" altLang="en-US" b="1" dirty="0">
                <a:latin typeface="+mn-ea"/>
                <a:ea typeface="+mn-ea"/>
              </a:rPr>
              <a:t>敬畏上帝的婦女 </a:t>
            </a:r>
            <a:r>
              <a:rPr lang="en-US" altLang="zh-CN" b="1" dirty="0">
                <a:latin typeface="+mn-ea"/>
                <a:ea typeface="+mn-ea"/>
              </a:rPr>
              <a:t>–</a:t>
            </a:r>
            <a:r>
              <a:rPr lang="zh-CN" altLang="en-US" b="1" dirty="0">
                <a:latin typeface="+mn-ea"/>
                <a:ea typeface="+mn-ea"/>
              </a:rPr>
              <a:t>例</a:t>
            </a:r>
            <a:r>
              <a:rPr lang="en-US" altLang="zh-CN" b="1" dirty="0">
                <a:latin typeface="+mn-ea"/>
                <a:ea typeface="+mn-ea"/>
              </a:rPr>
              <a:t>1. </a:t>
            </a:r>
            <a:r>
              <a:rPr lang="zh-CN" altLang="en-US" b="1" dirty="0">
                <a:latin typeface="+mn-ea"/>
                <a:ea typeface="+mn-ea"/>
              </a:rPr>
              <a:t>撒拉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1DE4B-B448-4CCD-9C7E-EF38FE463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54521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彼前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3:1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  你們作妻子的要順服自己的丈夫；這樣，若有不信從道理的丈夫，他們雖然不聽道，也可以因妻子的品行被感化過來；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3:2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這正是因看見你們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有貞潔的品行和敬畏的心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。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3:3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你們不要以外面的辮頭髮，戴金飾，穿美衣為妝飾，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3:4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只要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以裡面存著長久溫柔，安靜的心為妝飾；這在神面前是極寶貴的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。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3:5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因為古時仰賴神的聖潔婦人正是以此為妝飾，順服自己的丈夫，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3:6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就如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撒拉聽從亞伯拉罕，稱他為主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。你們若行善，不因恐嚇而害怕，便是撒拉的女兒了。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15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3893827-F263-470C-BCCF-CEA87A971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BFBFAD-A527-49BF-A609-1BF99742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</a:t>
            </a:r>
            <a: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重視家庭生活 （撒拉例子）</a:t>
            </a:r>
            <a:br>
              <a:rPr lang="en-US" altLang="zh-CN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b="1" u="sng" dirty="0">
                <a:latin typeface="DengXian" panose="02010600030101010101" pitchFamily="2" charset="-122"/>
                <a:ea typeface="DengXian" panose="02010600030101010101" pitchFamily="2" charset="-122"/>
              </a:rPr>
              <a:t>尊重順服丈夫</a:t>
            </a:r>
            <a:endParaRPr lang="en-US" b="1" u="sng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2196E-E153-4B39-8CC8-67FDA7C46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2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撒拉如何順從亞伯拉罕？</a:t>
            </a:r>
            <a:endParaRPr lang="en-US" altLang="zh-CN" sz="3600" b="1" dirty="0"/>
          </a:p>
          <a:p>
            <a:pPr marL="0" indent="0">
              <a:buNone/>
            </a:pPr>
            <a:endParaRPr lang="en-US" altLang="zh-CN" sz="3200" b="1" dirty="0"/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7030A0"/>
                </a:solidFill>
              </a:rPr>
              <a:t>才德的婦人 </a:t>
            </a:r>
            <a:r>
              <a:rPr lang="en-US" altLang="zh-CN" sz="3200" b="1" dirty="0">
                <a:solidFill>
                  <a:srgbClr val="7030A0"/>
                </a:solidFill>
              </a:rPr>
              <a:t>-</a:t>
            </a:r>
          </a:p>
          <a:p>
            <a:pPr marL="0" indent="0">
              <a:buNone/>
            </a:pPr>
            <a:r>
              <a:rPr lang="zh-CN" altLang="en-US" sz="3200" b="1" dirty="0"/>
              <a:t>箴言</a:t>
            </a:r>
            <a:r>
              <a:rPr lang="en-US" sz="3200" b="1" dirty="0"/>
              <a:t> 31:11  </a:t>
            </a:r>
            <a:r>
              <a:rPr lang="zh-CN" altLang="en-US" sz="3200" b="1" dirty="0"/>
              <a:t>他丈夫心裡倚靠他，必不缺少利益； </a:t>
            </a:r>
          </a:p>
          <a:p>
            <a:pPr marL="0" indent="0">
              <a:buNone/>
            </a:pPr>
            <a:r>
              <a:rPr lang="en-US" sz="3200" b="1" dirty="0"/>
              <a:t>31:12  </a:t>
            </a:r>
            <a:r>
              <a:rPr lang="zh-CN" altLang="en-US" sz="3200" b="1" dirty="0"/>
              <a:t>他一生使丈夫有益無損。</a:t>
            </a:r>
            <a:endParaRPr lang="en-US" altLang="zh-CN" sz="3200" b="1" dirty="0"/>
          </a:p>
          <a:p>
            <a:pPr marL="0" indent="0">
              <a:buNone/>
            </a:pPr>
            <a:endParaRPr lang="en-US" altLang="zh-CN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C00000"/>
                </a:solidFill>
              </a:rPr>
              <a:t>妻子是丈夫的伴侶和幫助 </a:t>
            </a:r>
            <a:r>
              <a:rPr lang="en-US" altLang="zh-CN" sz="3600" b="1" dirty="0">
                <a:solidFill>
                  <a:srgbClr val="C00000"/>
                </a:solidFill>
              </a:rPr>
              <a:t>(</a:t>
            </a:r>
            <a:r>
              <a:rPr lang="zh-CN" altLang="en-US" sz="3600" b="1" dirty="0">
                <a:solidFill>
                  <a:srgbClr val="C00000"/>
                </a:solidFill>
              </a:rPr>
              <a:t>創</a:t>
            </a:r>
            <a:r>
              <a:rPr lang="en-US" altLang="zh-CN" sz="3600" b="1" dirty="0">
                <a:solidFill>
                  <a:srgbClr val="C00000"/>
                </a:solidFill>
              </a:rPr>
              <a:t>2:18</a:t>
            </a:r>
            <a:r>
              <a:rPr lang="zh-CN" altLang="en-US" sz="3600" b="1" dirty="0">
                <a:solidFill>
                  <a:srgbClr val="C00000"/>
                </a:solidFill>
              </a:rPr>
              <a:t>）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81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CAA21-D9C4-40FE-B353-1EB5D1D8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1"/>
            <a:ext cx="10515600" cy="1085849"/>
          </a:xfrm>
        </p:spPr>
        <p:txBody>
          <a:bodyPr/>
          <a:lstStyle/>
          <a:p>
            <a:pPr algn="ctr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敬畏上帝的婦女，例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收生婆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38641-169D-428D-8651-9AB9B0647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5109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出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 1:15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有希伯來的</a:t>
            </a:r>
            <a:r>
              <a:rPr lang="zh-TW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兩個收生婆，一名施弗拉，一名普阿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；埃及王對他們說：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1:16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「你們為希伯來婦人收生，看他們臨盆的時候，若是男孩，就把他殺了；若是女孩，就留他存活。」 </a:t>
            </a:r>
          </a:p>
          <a:p>
            <a:pPr marL="0" indent="0">
              <a:buNone/>
            </a:pPr>
            <a:r>
              <a:rPr 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1:17 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但是</a:t>
            </a:r>
            <a:r>
              <a:rPr lang="zh-CN" altLang="en-US" sz="32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收生婆敬畏神，不照埃及王的吩咐行，竟存留男孩的性命。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1:18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埃及王召了收生婆來，說：「你們為什麼做這事，存留男孩的性命呢？」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2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1707</Words>
  <Application>Microsoft Office PowerPoint</Application>
  <PresentationFormat>Widescreen</PresentationFormat>
  <Paragraphs>125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等线</vt:lpstr>
      <vt:lpstr>等线</vt:lpstr>
      <vt:lpstr>Meiryo</vt:lpstr>
      <vt:lpstr>新細明體</vt:lpstr>
      <vt:lpstr>Arial</vt:lpstr>
      <vt:lpstr>Calibri</vt:lpstr>
      <vt:lpstr>Calibri Light</vt:lpstr>
      <vt:lpstr>Office Theme</vt:lpstr>
      <vt:lpstr>母親節 快樂</vt:lpstr>
      <vt:lpstr>敬畏上帝的 婦女  </vt:lpstr>
      <vt:lpstr>PowerPoint Presentation</vt:lpstr>
      <vt:lpstr>敬畏 耶和華是智慧的 開端</vt:lpstr>
      <vt:lpstr>聖經記載許多被稱許的婦女 她們是我們效法的榜樣</vt:lpstr>
      <vt:lpstr>敬畏上帝的婦女</vt:lpstr>
      <vt:lpstr>敬畏上帝的婦女 –例1. 撒拉</vt:lpstr>
      <vt:lpstr>一. 重視家庭生活 （撒拉例子） 1. 尊重順服丈夫</vt:lpstr>
      <vt:lpstr>敬畏上帝的婦女，例2 – 收生婆</vt:lpstr>
      <vt:lpstr>敬畏上帝的婦女 – 收生婆</vt:lpstr>
      <vt:lpstr>一. 重視家庭生活  2. 照顧家人的需要</vt:lpstr>
      <vt:lpstr>一. 重視家庭生活  2. 照顧家人的需要 -例3：保羅的教誨 </vt:lpstr>
      <vt:lpstr>一. 重視家庭生活 3. 妥善照顧自己</vt:lpstr>
      <vt:lpstr>敬畏上帝的婦女</vt:lpstr>
      <vt:lpstr>二. 信靠上帝</vt:lpstr>
      <vt:lpstr>二. 信靠上帝</vt:lpstr>
      <vt:lpstr>二. 信靠上帝</vt:lpstr>
      <vt:lpstr>三. 使用上帝所給恩賜、能力服事他人 </vt:lpstr>
      <vt:lpstr>三. 使用上帝所給恩賜、能力服事他人 </vt:lpstr>
      <vt:lpstr>三. 使用上帝所給恩賜、能力服事他人 </vt:lpstr>
      <vt:lpstr>成為敬畏上帝的婦女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母親節 快樂</dc:title>
  <dc:creator>Annie Petzholt</dc:creator>
  <cp:lastModifiedBy>Annie Petzholt</cp:lastModifiedBy>
  <cp:revision>1</cp:revision>
  <dcterms:created xsi:type="dcterms:W3CDTF">2020-05-08T04:27:49Z</dcterms:created>
  <dcterms:modified xsi:type="dcterms:W3CDTF">2020-05-08T04:31:02Z</dcterms:modified>
</cp:coreProperties>
</file>