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20" r:id="rId3"/>
    <p:sldId id="469" r:id="rId4"/>
    <p:sldId id="467" r:id="rId5"/>
    <p:sldId id="509" r:id="rId6"/>
    <p:sldId id="422" r:id="rId7"/>
    <p:sldId id="425" r:id="rId8"/>
    <p:sldId id="426" r:id="rId9"/>
    <p:sldId id="516" r:id="rId10"/>
    <p:sldId id="470" r:id="rId11"/>
    <p:sldId id="457" r:id="rId12"/>
    <p:sldId id="471" r:id="rId13"/>
    <p:sldId id="476" r:id="rId14"/>
    <p:sldId id="473" r:id="rId15"/>
    <p:sldId id="441" r:id="rId16"/>
    <p:sldId id="461" r:id="rId17"/>
    <p:sldId id="460" r:id="rId18"/>
    <p:sldId id="486" r:id="rId19"/>
    <p:sldId id="510" r:id="rId20"/>
    <p:sldId id="526" r:id="rId21"/>
    <p:sldId id="483" r:id="rId22"/>
    <p:sldId id="515" r:id="rId23"/>
    <p:sldId id="512" r:id="rId24"/>
    <p:sldId id="529" r:id="rId25"/>
    <p:sldId id="503" r:id="rId26"/>
    <p:sldId id="499" r:id="rId27"/>
    <p:sldId id="506" r:id="rId28"/>
    <p:sldId id="532" r:id="rId29"/>
    <p:sldId id="504" r:id="rId30"/>
    <p:sldId id="481" r:id="rId31"/>
    <p:sldId id="507" r:id="rId32"/>
    <p:sldId id="530" r:id="rId33"/>
    <p:sldId id="493" r:id="rId34"/>
    <p:sldId id="494" r:id="rId35"/>
    <p:sldId id="517" r:id="rId36"/>
    <p:sldId id="495" r:id="rId37"/>
    <p:sldId id="528" r:id="rId38"/>
    <p:sldId id="496" r:id="rId39"/>
    <p:sldId id="531" r:id="rId40"/>
    <p:sldId id="480" r:id="rId41"/>
    <p:sldId id="522" r:id="rId42"/>
    <p:sldId id="488" r:id="rId43"/>
    <p:sldId id="498" r:id="rId44"/>
    <p:sldId id="534" r:id="rId45"/>
    <p:sldId id="533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FFCCFF"/>
    <a:srgbClr val="66FFCC"/>
    <a:srgbClr val="000066"/>
    <a:srgbClr val="CCFFFF"/>
    <a:srgbClr val="FF99F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>
      <p:cViewPr varScale="1">
        <p:scale>
          <a:sx n="112" d="100"/>
          <a:sy n="112" d="100"/>
        </p:scale>
        <p:origin x="48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09A48-B1CC-40F1-BD6E-EAA747F86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3098E3-66EF-4C95-9ED7-F576E7049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CADD3-62C3-4823-88DF-00E1D0869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C3F0-5B36-40AD-9C41-BEFF0717E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9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767CE-0CF3-49F6-B71F-7C65EEDA9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A0544-A6D9-4B41-B333-7F20DAB3E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157B6-0B09-4EA0-B347-420551CAF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BED7-5521-4066-9403-E01E62A7B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698598-D2BA-4A97-8971-B7B922241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558F1-642A-4F7F-872E-55AC1EE80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78180-DE44-4BEF-8138-8EA93BE55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2C40-6D36-4EB5-9FB4-64C6F28A0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6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FC5CA-B0BA-49DA-AF28-9EB78C73A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5B991-93A0-479D-97A2-13A7FBE06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2F446-A81F-4202-90FA-6A1B7C1B0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93DC-7154-47BC-965E-40788D654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D9425C-B527-4645-8D96-553481F214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6A1EC2-9F58-4D4F-908D-AC3408ABAF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49AF7B3-F0E6-41E9-BC82-891C837CBD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F964DBC-56AD-4404-8574-AB24419DAF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1DE9D73-6FAF-404B-96A0-1C22670DBB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12310EE-1478-457B-8B51-0B51A4C9D3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7A002EA-1D30-44A2-B43C-AC0BF098BE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95E280-5135-4ACE-A455-9DE2558B67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775714A-25C0-4ECB-B403-1DA3C22AFF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8086E10-DF1B-490E-B270-0A78E72522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B4B4E21-014A-4667-8178-739864DB3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638A85-15CE-4B31-A896-8E677C6B48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F17D1F3-5B8C-4E47-8544-0204467B6E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BAA411E-215C-4C4A-AAF5-59819DCBC8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CE9FA0B-4FEF-4B8D-A6D2-17C708CFB9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28019F8-ABEC-4ACC-AD9A-21338E2DA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CFE3AB-D61D-4A2D-B88D-53135A1720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F6861D4-CFA5-46DE-907C-899719E74D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7A81E89-1BF6-4465-A6CD-65862F4E73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790FB7F-3135-44FE-A28D-D74476CE38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212E2F6-373E-417C-8D4C-C4A65C72D9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0202C7E-E977-4F0F-9F1D-EF367C5EB0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B03B455-EB95-4830-A716-9C365E2D2A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15B6E04-131D-4970-AF3D-D3FA0ED8A1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5EF7D02-6C1C-4AC6-96D1-4FC36E233F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38D3926-E70A-47C2-A2DA-DB6BB461B1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DF092DE-B331-46B8-AB28-D573622E03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2155366-A0F3-44EA-B623-54870077E6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DBCA00F-651E-4939-A079-FEC626A24A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90B1AC8-A816-4944-9EFC-10DF3F7D0B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D7EB84F-0CF6-40F1-AC23-D02BB0A7D9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B708EA0-D37C-4EC0-9183-EE542EABF4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8AD4F4D6-71DB-494F-B682-96A69C4AFD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9C4206C-DD60-4170-9C9F-109AC8F431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1381EB3-691C-4F80-B82B-D66C887BA6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01B4DB5-7E37-403A-A63A-229FFEA03F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4E7A717-0D75-467F-935D-0F2D49F480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F4F1CCE5-5985-4D93-A32C-02A846BDD1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5EE5910F-17A0-4639-87C6-AE03D262C2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07B19F-2963-4B85-9E61-E5451EE946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FA09ABE9-F64D-4A31-A181-D06AAAB7F3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54E1449-0715-4DB9-83A2-8E52E1C71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5523065E-B800-47CF-A6D1-2D88BADA6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1732-8ABC-44B7-A6AE-B18E6A899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0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161DD18-7D60-4667-8ABB-A96C7F1EE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515BCBA-264C-4AAC-BA76-DFF3FA01A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17430D5-973D-473B-AC96-15DB892BF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8FF0-3FA6-402B-B0F5-404E07A50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19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B8EF3CCD-EC82-4122-B779-55CA17B4A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CFE1E78-968D-4F52-B693-72047D89C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A59B3EE-AFCE-4734-9A94-7813B8853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FE21-CC07-44FB-9170-43B8F8277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8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CB6841F-9324-49F9-A7C7-F656D9FFF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CA33E3C-0D4F-4DEA-8204-C6874559D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FB5C9FFD-08F1-4B98-ADE3-886CD62D3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4EC6-CB4C-4BE9-B644-E3585AF16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6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6DF02D2B-C12C-4329-841C-F03810B7C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948017F-3A74-4CF4-8D2F-726AE23D5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3086F35D-E818-4931-80D9-C9B4E5530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CD07-F731-479F-ACB4-CF6EAAD7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6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70E20788-6664-42F5-B42A-B2F26256E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5668134-6CAE-4420-933C-8560FBFEE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CAB18AF5-F11D-4837-ADFA-62C826C79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89A7-B59C-4F9C-8DA4-273274B1F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71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4B75CB4C-FE3C-41AD-8458-6A1A13718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BB8B3B94-FE87-44C4-90BC-C209627EA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6780C11E-05E9-4E7E-9754-4D352AEE7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38B7-70DA-4A8F-BC74-2296668D4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2A40A-2590-4D36-BAF5-5CA8B07A2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3EAF10-0DC4-4ABB-8495-8C7C61D59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4EB42-A31C-4380-B3DB-8821B0C48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D58A-8291-44FC-9195-F1E62CC76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3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D098DFE-13AB-474A-A84C-FA6C1D0D0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7FA60D8-00B6-48F4-BB8A-53D01B0AA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19617A9-1FF2-4A3F-AD6B-F3D7C1B85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2278-C2AD-4095-B1A1-B1DD1BDB6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2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A3C9FD7A-983F-42F6-A2E5-555F0D833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4AB81D1-D138-4A15-ACF3-ED8BF1AE5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E4B54C2-D720-4DD0-8143-C20971767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55B8-051C-4A4E-927D-DEE179E0A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4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8A849F2-2AA3-41BB-965A-FA5BCC7B6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8F1C8F5-FBE3-4256-9BC3-E0420514D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14498FB-B4FF-495B-A079-0168FA851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085F-08EE-4C56-A2BA-A4F7236E0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29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5EE9148-C670-4EF9-BB56-8ED3BEAD2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E30A24D-970F-4124-AFB9-79F7BE2E7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064C52D-4ACA-4E15-8067-B40F742E9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AC3E-EBE6-49CD-831E-408948A28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51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99FEEFA-52D9-4280-B155-52A86F73D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A822792-D46E-43F1-9C0B-1D3BEC74F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CB2D27E-335C-4D97-A0FD-54BA92242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0C07-17F3-4940-81F5-628C8C18C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0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AB5EA4-C6B2-43D4-9AF2-A409EBF5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2A4D1A-65B9-4037-BDC3-3505040A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47DE52-69A3-446C-B4C3-91430443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A0C0-4A68-4253-91D3-D3651D1C5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8DAA0-EDFA-44B6-B27D-BB8F68198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59C95-D2D5-4F1D-8BCB-22AED2D93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480C40-066D-4880-9CF2-B1FB9A2F4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52C1-00EE-4708-BC8E-F40D7BD3D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0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9D745-E40B-42E3-A892-78F5347C7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B987A-C86A-47B8-87E6-F65267149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E1350-7556-44CA-8797-463D2ECCB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12C4-2BE6-4D7D-97D0-C46C557A1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F00C45-991C-4CF1-A5A1-CF2D960ED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B65F27-55FF-4993-9D37-53F37F4C3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E01C46-BC43-4886-AE4D-00D8757C8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CCF5-58C2-437E-954C-DF7B5A150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014126-05B6-4272-A53A-B86529F4D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EAB180-F0B5-4A90-8B06-107D89793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BF4CF9-3ED0-4802-A627-1926FD918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8FCA-6959-4F45-BBEF-7EDDCE4B9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6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F5F0B1-1B40-4992-8920-0C099B780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9B68A7-2679-4F40-9E58-677011295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CB676-C310-48B0-89D4-76BEA05C0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489D-F8C0-4881-9536-C573E70E9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45025-EF18-4230-A70B-D5C7ED1F9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3879A-AC50-4806-8F44-FC2C1126B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7F4F8-5D85-4815-9A11-02163918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3EC7-F39B-427B-A20D-2AA0316DE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1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9FC82B-A597-4918-A9F3-74FB09E99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75CA5-6BAB-4C45-88CF-AD71A2DD8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5A1FE-3E19-4A08-9EB2-631D7F0EC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15BFD-5CB7-4DE0-A038-AB94C90D0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2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1CB97F-63CA-4824-BE37-8786705C3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7EA3C3-8947-4D0F-BACE-EEFFB28D8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AAE228-F3DD-4642-864B-FDABB60B54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450620-EA4D-4E4B-83BD-DAB0C08DAF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E38009-59C2-43B9-9DAF-AA50C0E244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713DB6-A583-4F28-9BA9-BCC6F3292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2" r:id="rId1"/>
    <p:sldLayoutId id="2147486433" r:id="rId2"/>
    <p:sldLayoutId id="2147486434" r:id="rId3"/>
    <p:sldLayoutId id="2147486435" r:id="rId4"/>
    <p:sldLayoutId id="2147486436" r:id="rId5"/>
    <p:sldLayoutId id="2147486437" r:id="rId6"/>
    <p:sldLayoutId id="2147486438" r:id="rId7"/>
    <p:sldLayoutId id="2147486439" r:id="rId8"/>
    <p:sldLayoutId id="2147486440" r:id="rId9"/>
    <p:sldLayoutId id="2147486441" r:id="rId10"/>
    <p:sldLayoutId id="2147486442" r:id="rId11"/>
    <p:sldLayoutId id="21474864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7ED42935-5849-4EA1-9158-DB81155684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01410507-C63A-415A-ACBE-3C0C7BD136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5AFBC1E8-3296-40BD-BBF2-8B5EDE5EA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74F18BAA-8E00-41C6-A7D5-D9C558F583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3F34FF38-030C-4A19-9D88-BCE940154D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9546A7A1-575C-4D7F-8E36-3369AFA4F5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823A95ED-8E10-4F96-9FAF-43925AF67D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437F0C0A-4E35-437E-9C7D-C33F6D835B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05C57F30-AEA5-4079-B637-80AE3AF10D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7EA91CD1-0AB0-4B7A-AFC4-0910B079F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0C5E1C6B-CFC7-4BBE-99D7-FF34E4B5D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55334B4D-D33F-4795-B759-990BC73650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2536F049-637D-4505-96C4-2F05448D1E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BA4E4045-FFFC-4A2B-B3DF-05AF678FC8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35AE2FAC-DA07-4885-843B-758B9B77A1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176ADD5A-6183-46F5-A1EE-D14C7925D1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847E9D32-2857-48D0-A38C-E3CB118E20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ECC69819-A44F-45A3-8A28-E425454067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A7007784-53E5-4DB3-ABAC-A7F36C7C76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BDE5479F-9462-487A-8C92-7E19A86F25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1CABF714-9269-48AA-906C-99690F8C42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4FD061C6-B7FA-4367-8122-C11CD14395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725B68F2-37CA-456C-9B1F-EEA833F6DE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5B6EC16B-2B39-4209-A14F-F5C726F856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071C8F2C-2D21-4E0C-B932-8C99E1A6B6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024547E9-5530-4B10-B5D8-1D09E25CCE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A3BD694A-983A-4A52-B00F-BD700B209D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FDEFD44D-27AD-4EE9-8D49-A2AB5FD776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56145BA5-B286-4465-B1EC-13B001DDE9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B3F33CC6-AF9E-4505-A93A-6356E34FE2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53BDBF3B-9FB7-49DF-BD17-4D8A7D872B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AE9974D6-2C63-4524-9B76-EAD9D5F207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F539492A-8B40-483A-94F9-7BB28982AC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1BD5ABBF-ABC2-4E0E-91C0-99E3644099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E5BFC469-5F39-4310-ACDF-211B26370A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3B747267-11BE-4138-ADDC-4C9CF7DE1F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0BD5269E-827B-4792-A3F8-D38CF01EE2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701C6EE1-2AF0-4B38-9921-FCC6740E40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CBD890B3-FF60-4169-87A0-D156DBC45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6706C412-62AD-413A-AFFF-038D609E93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550C09B8-95E0-4D01-8C7E-C2BAD440D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836D9066-41B4-4EBF-8C20-B0346FB27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7D72CDD4-8A66-49CC-8826-11979EAB5E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40B9C540-05C4-496D-9ABD-709BDA318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36D8497F-B6FA-48C7-A5C5-58BE944C12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D4CD97C-64B5-4564-9B2F-C39351477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55" r:id="rId1"/>
    <p:sldLayoutId id="2147486444" r:id="rId2"/>
    <p:sldLayoutId id="2147486445" r:id="rId3"/>
    <p:sldLayoutId id="2147486446" r:id="rId4"/>
    <p:sldLayoutId id="2147486447" r:id="rId5"/>
    <p:sldLayoutId id="2147486448" r:id="rId6"/>
    <p:sldLayoutId id="2147486449" r:id="rId7"/>
    <p:sldLayoutId id="2147486450" r:id="rId8"/>
    <p:sldLayoutId id="2147486451" r:id="rId9"/>
    <p:sldLayoutId id="2147486452" r:id="rId10"/>
    <p:sldLayoutId id="2147486453" r:id="rId11"/>
    <p:sldLayoutId id="2147486454" r:id="rId12"/>
    <p:sldLayoutId id="21474864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C73F3AA-D583-4365-92EA-6F13CB2C0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11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PROPHESY EVER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Pt. 2 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Isaiah 53</a:t>
            </a:r>
            <a:b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有史以來最偉大的預言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以賽亞書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章第二部分</a:t>
            </a:r>
            <a:endParaRPr 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E183052-C0D3-46F2-830F-5515307A7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11658600" cy="40386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What Isaiah was commanded to write was to be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30:8)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Now go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write it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before them in a table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note it in a book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that it may be </a:t>
            </a:r>
            <a:r>
              <a:rPr lang="en-US" b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for the time to come for ever &amp; ever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(see Psalm 119:89; 160; Matt. 5:18; I Pet. 1:25)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 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現今你去，在他們面前將這話刻在版上，寫在書上，以便傳留後世，直到永永遠遠。 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ea typeface="DengXian" pitchFamily="2" charset="-122"/>
                <a:cs typeface="Times New Roman" pitchFamily="18" charset="0"/>
              </a:rPr>
              <a:t>Isaiah made his original Prophecies 740-686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434E9CD7-9A95-4E68-A7F8-F9EA242F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274B9-5A3E-4F7E-9FE0-5EF9B1B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This servant Obtains the Greatest Glory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看奇妙的事：這位僕人獲得最高的榮耀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2F4D-3396-4199-8B19-1B06EF41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95600"/>
            <a:ext cx="8305800" cy="3200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my servant shall be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exalted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extolled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be very high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FFFF"/>
                </a:solidFill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52:13-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我的僕人行事必有智慧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（或作：行事通達），必被高舉上升，且成 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為至高。</a:t>
            </a:r>
            <a:r>
              <a:rPr lang="en-US" altLang="zh-TW" b="1" i="1" dirty="0"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You will never regret serving God!</a:t>
            </a:r>
            <a:endParaRPr lang="en-US" b="1" i="1" dirty="0">
              <a:latin typeface="Times New Roman" pitchFamily="18" charset="0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solidFill>
                <a:srgbClr val="CCFFFF"/>
              </a:solidFill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CA5AB626-F230-49E6-B4D2-4BCF1FC65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51150"/>
            <a:ext cx="3657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7F26761E-CED1-4997-BD91-EEB9E2C57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B1E40-056D-47B4-AE10-CD06BAA7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Glory Fulfilled in Jesus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最崇高的榮耀應驗在耶穌基督身上</a:t>
            </a:r>
            <a:endParaRPr 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64A8-DA19-4412-89E9-761B9A09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3505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(Eph. 1:20-21)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God “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raised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Christ from the dead,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set him at his own right hand in the heavenly places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Far above all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principality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&amp; power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dominion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every name that is named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弗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1:20-21 -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就是照他在基督身上所運行的大能大力，使他從死裡復活，叫他在天上坐在自己的右邊，遠超過一切執政的、掌權的、有能的、主治的，和一切有名的；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0F18-BBD5-4670-985C-CADD838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This servant Obtains the Greatest Glory by means of the Greatest Suffering!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看哪：這位僕人因最大的苦难獲得最高的榮耀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CE3A-66C3-452E-8656-6BDABB0A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4495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52:14)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“many were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u="sng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ston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at thee;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visage was so marred more than any man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form more than the sons of men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52:14 -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許多人因他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﹝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原文作你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﹞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驚奇；他的面貌比別人憔悴；他的形容比世人枯槁。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TW" b="1" u="sng" dirty="0">
                <a:solidFill>
                  <a:srgbClr val="FFCCFF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Perfectly describes the suffering &amp; glory of the LORD Jesus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b="1" dirty="0">
                <a:solidFill>
                  <a:srgbClr val="FFCCFF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 		</a:t>
            </a:r>
            <a:r>
              <a:rPr lang="en-US" altLang="zh-TW" sz="2800" b="1" dirty="0"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(I Pet. 1:10-11;  Lk. 24:25-27; Acts 26:22-23; Phil. 2:5-11)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完美地描绘主耶稣的苦难与荣耀。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366B-4A04-4F3D-8AE1-2AF90917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II.)</a:t>
            </a:r>
            <a:r>
              <a:rPr lang="en-US" sz="3200" dirty="0"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Our Blindness to the Glory of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Comic Sans MS" pitchFamily="66" charset="0"/>
                <a:ea typeface="宋体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</a:rPr>
              <a:t>我們自己看不見基督的榮耀</a:t>
            </a:r>
            <a:endParaRPr lang="en-US" b="1" dirty="0">
              <a:solidFill>
                <a:srgbClr val="FFC000"/>
              </a:solidFill>
              <a:latin typeface="DengXian" pitchFamily="2" charset="-122"/>
              <a:ea typeface="DengXia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6379-8375-4E53-90A9-75A0D2D1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963400" cy="4191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Isa 53:3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is despised &amp; rejected of men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hid as it were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faces from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was despised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esteemed him not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53:3 -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他被藐視，被人厭棄；多受痛苦，常經憂患。他被藐視，好像被人掩面不看的一樣；我們也不尊重他。 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me &amp; you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were blinded to the fact He was sinless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suffering for our salvation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我们没看见无罪的他为我们救恩而受苦的事实。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 crosses Luke23.jpg">
            <a:extLst>
              <a:ext uri="{FF2B5EF4-FFF2-40B4-BE49-F238E27FC236}">
                <a16:creationId xmlns:a16="http://schemas.microsoft.com/office/drawing/2014/main" id="{2885A119-CDCB-427A-AF55-C5C7BA091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335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97CA2758-DCB2-4B3B-B99C-E8234997C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524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I</a:t>
            </a:r>
            <a:r>
              <a:rPr lang="en-US" altLang="zh-CN" sz="3200" b="1" dirty="0">
                <a:latin typeface="Comic Sans MS" pitchFamily="66" charset="0"/>
              </a:rPr>
              <a:t>II</a:t>
            </a:r>
            <a:r>
              <a:rPr lang="en-US" sz="3200" b="1" dirty="0">
                <a:latin typeface="Comic Sans MS" pitchFamily="66" charset="0"/>
              </a:rPr>
              <a:t>.)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great revelation of the doctrine of salvation by substitution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(53:4-6)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聖經中最偉大關於「救恩是藉由代替」的教義的經文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87E9CBA-172E-45EA-A855-3D9D91828D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5715000" cy="3810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(53:4)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Surely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hath borne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(53:5)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	  	 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wounded</a:t>
            </a:r>
            <a:r>
              <a:rPr lang="en-US" sz="32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(pierced)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was bruised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	               	  </a:t>
            </a:r>
          </a:p>
          <a:p>
            <a:pPr>
              <a:defRPr/>
            </a:pP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23202AF-FBD5-420D-8B18-53DC7B75A7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05000"/>
            <a:ext cx="5410200" cy="2819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griefs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carried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our sorrows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transgressions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iniquities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8B816A2B-F373-480B-9A74-3FABC67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34125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Zechariah 12:10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3 crosses Luke23.jpg">
            <a:extLst>
              <a:ext uri="{FF2B5EF4-FFF2-40B4-BE49-F238E27FC236}">
                <a16:creationId xmlns:a16="http://schemas.microsoft.com/office/drawing/2014/main" id="{A5759D50-8208-4D8C-ADC8-7E40D9E23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55863"/>
            <a:ext cx="32766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6D657DF6-3E57-4932-A861-D914F9060E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"/>
            <a:ext cx="5867400" cy="6096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(53:5)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</a:p>
          <a:p>
            <a:pPr>
              <a:defRPr/>
            </a:pP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was upon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with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stripes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(53:6)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and the LORD hath laid on him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(53:8) 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defRPr/>
            </a:pP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stricken</a:t>
            </a: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(11)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shall bear</a:t>
            </a:r>
            <a:endParaRPr lang="en-US" sz="3200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84182D5-5CCF-4EAD-AA5A-89324B721C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228600"/>
            <a:ext cx="5257800" cy="6324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chastisement of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our peace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are healed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…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iniquity of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us all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the transgression of 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 people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{Israel}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											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iniquities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D815A098-6918-4325-A751-19896AB9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34125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Zechariah 12:10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8675EE-4B57-4146-942E-AFEB90844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My Sins must lie somewhere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Either on me or on Christ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我的罪放在哪裡？在我身上還是基督身上？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C3CF26-5DA0-4D90-B6E9-DA22FB72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11734800" cy="25146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A. Torrey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alone can remove the guilt &amp; consequences of my sin from me and place it on Christ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只有上帝能将我的罪疚和其后果从我身上移到基督身上。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3" descr="cross from above 3.jpg">
            <a:extLst>
              <a:ext uri="{FF2B5EF4-FFF2-40B4-BE49-F238E27FC236}">
                <a16:creationId xmlns:a16="http://schemas.microsoft.com/office/drawing/2014/main" id="{FE17AC80-F8FE-4594-90CE-07CB2D3C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876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CB969939-337B-4E80-90A4-CA8595EC9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057400"/>
            <a:ext cx="56007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55761ECB-B018-45F8-9B7C-AE1FCD194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525" y="18415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How Could 1 Man die for the sins of the Whole World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?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53:11: Heb. 9:12-14; 10:12-14)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为何一人能够为全世人而死？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D841DC2-6B35-4141-94BA-195DED6CE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7086600" cy="4114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God incarnate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Creator of Heaven &amp; Earth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1:1-3, Col. 1:14-17)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因為耶稣是创造天地的上帝道成肉身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 18:14)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any thing too hard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LORD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(Jer. 32:17; Matt. 19:26)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耶和華豈有難成的事？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F2D0B2D-935D-4EC5-AC2B-B3953FD00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Serious Implications of Being Created in the Image of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按照上帝形象而造的严肃含意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9B1B126-EAE8-41C1-98C5-AC94E972C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887200" cy="4191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person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&amp; female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Created in the image of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1:26-27; 5:2; Isa. 43:7; Matt. 19:4; Mk. 10:6)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每人都按照上帝形象而造，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Sinning against man created in God’s image proves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would sin against God Himself  if He was here in person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John 4:20; 3:17; 4:12; Jer. 16:10-12)</a:t>
            </a:r>
            <a:r>
              <a:rPr lang="en-US" altLang="en-US" sz="280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向有上帝形象的人犯罪，证明我们是向上帝自己犯罪，倘若他亲自在此！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3" descr="chain of paper people 6 - Copy.jpg">
            <a:extLst>
              <a:ext uri="{FF2B5EF4-FFF2-40B4-BE49-F238E27FC236}">
                <a16:creationId xmlns:a16="http://schemas.microsoft.com/office/drawing/2014/main" id="{A1441B73-0D0E-471C-823A-7D3B6C27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574CB47-F4EE-4664-8526-A1490C50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115062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was God incarnate &amp; and look how everyone ultimately treated Him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25:40, 45; Prov. 19:17)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证明：耶稣是上帝道成肉身，看看每人最终如何对待他！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wrong against our fellow man is ultimately against God Who Created us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9:6; 39:9; Deut. 20:18; I Sam. 12:23).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每一错待同胞的行为，最终都是冒犯创造我们的上帝！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chain of paper people 6 - Copy.jpg">
            <a:extLst>
              <a:ext uri="{FF2B5EF4-FFF2-40B4-BE49-F238E27FC236}">
                <a16:creationId xmlns:a16="http://schemas.microsoft.com/office/drawing/2014/main" id="{1C9A3AE8-EF5B-471A-9BE0-D61373FD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ell fire with person - Copy.jpg">
            <a:extLst>
              <a:ext uri="{FF2B5EF4-FFF2-40B4-BE49-F238E27FC236}">
                <a16:creationId xmlns:a16="http://schemas.microsoft.com/office/drawing/2014/main" id="{575A88D3-0D2F-4428-B6D6-85001CDA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8713"/>
            <a:ext cx="51816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B8CC74-FDEB-4E0A-9508-7607FACF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115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ISAIAH 53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is THE GREATEST PROPHESY EVER Because it Answers LIFE‘S GREATEST QUESTION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以賽亞書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章是有史以來最偉大的預言，因它回答人生最大的問題</a:t>
            </a:r>
            <a:endParaRPr 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EF2306B-3477-47FB-B78D-531825898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11811000" cy="2286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How can a sinner be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with a Holy God so as to escape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    	     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eternal Hell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        &amp;    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enter eternal Glory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(John 5:29)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罪人如何在上帝面前成為“對的人”，能夠逃避永恆的地獄，而進入永恆的榮耀呢？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6149" name="Picture 4" descr="new jerusalem heaven earth.jpg">
            <a:extLst>
              <a:ext uri="{FF2B5EF4-FFF2-40B4-BE49-F238E27FC236}">
                <a16:creationId xmlns:a16="http://schemas.microsoft.com/office/drawing/2014/main" id="{1AB0DA00-E6EA-4BAC-867C-3CC4DBB3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95688"/>
            <a:ext cx="58086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035AA0-5762-45A9-AA58-7FEA7DDE0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3 Presuppositions necessary to Understand Salvation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1.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were Created by a Holy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明了救恩必要的三个前提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1.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我们由圣洁的上帝所造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BBC21E4-833F-4D10-BCF4-F4BD4C9F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887200" cy="4343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Because God created us for His eternal purposes we are obligated to Obey Him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(Matt. 22:37-40).  </a:t>
            </a:r>
            <a:r>
              <a:rPr lang="en-US" altLang="en-US" b="1" i="1" u="sng">
                <a:solidFill>
                  <a:srgbClr val="FF99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Being LORD He is our Owner</a:t>
            </a:r>
            <a:r>
              <a:rPr lang="en-US" altLang="en-US" b="1" i="1">
                <a:solidFill>
                  <a:srgbClr val="FF99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上帝为了他永恒的目的创造我们，所以我们有义务顺从他    （太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37-40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）。主是我们的拥有者！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Our Creator rightfully holds us accountable for our thoughts,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words &amp; actions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(Rom. 9:20; Isa. 45:9-10)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我们的造物主有合法的权利，要我们为自己的思想，言语，     和行为负责。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F6D62D1-3F56-429C-B3A4-197FEBB1A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2.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have all failed to Obey our Creator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2.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我们都没有顺从造物主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FF93E34-FEC8-45BD-B3C5-319629AA8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419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 53:6)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sheep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gone astray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turned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his own way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2:25; Rom. 3:10-12)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赛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53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6 -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我們都如羊走迷；各人偏行己路；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God’s word &amp; our Conscience makes it clear we have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en-US" b="1" u="sng">
                <a:solidFill>
                  <a:srgbClr val="FF99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all failed </a:t>
            </a:r>
            <a:r>
              <a:rPr lang="en-US" altLang="en-US" b="1">
                <a:solidFill>
                  <a:srgbClr val="FF99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	</a:t>
            </a:r>
            <a:r>
              <a:rPr lang="en-US" altLang="en-US" b="1" u="sng">
                <a:solidFill>
                  <a:srgbClr val="FF99FF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to live up to God’s standard &amp; sinned against our Creator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	(Rom. 1:19; 2:14-16; 3:23)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上帝的话语和我们的良心都清楚说明，我们没有活出上帝的标准且向他犯罪。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59C909E-C3B3-49AC-91E9-D2BA29DA5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057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3.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Because all sin is ultimately against God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our Salvation must begin &amp; end with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zh-CN" sz="3200" b="1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。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由于罪至终是冒犯上帝，所以我们的救恩必须从上帝开始与终结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8404E29-0C6C-4551-89FC-9B37CD960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11887200" cy="3581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51:4)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confesses: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thee only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 sinned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done this evil in thy sight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Gen. 20:6; 39:9; Isa. 44:22)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4-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我向你犯罪，惟獨得罪了你；在你眼前行了這惡，</a:t>
            </a:r>
            <a:endParaRPr lang="en-US" altLang="zh-TW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zh-TW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Because Jesus is God incarnate</a:t>
            </a:r>
            <a:r>
              <a:rPr lang="en-US" altLang="zh-TW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TW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 can forgive sins on behalf of God</a:t>
            </a:r>
            <a:r>
              <a:rPr lang="en-US" altLang="zh-TW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     </a:t>
            </a:r>
            <a:r>
              <a:rPr lang="en-US" altLang="zh-TW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(Matt. 9:2-7: Lk. 5:20-25; 7:47-50)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耶稣是道成肉身的上帝，他能够代替上帝赦免！</a:t>
            </a:r>
            <a:endParaRPr lang="en-US" altLang="zh-TW" b="1">
              <a:solidFill>
                <a:srgbClr val="FFC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761EBE7-DEBF-44F6-9227-0CF1A3845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077200" cy="3048000"/>
          </a:xfrm>
        </p:spPr>
        <p:txBody>
          <a:bodyPr/>
          <a:lstStyle/>
          <a:p>
            <a:pPr eaLnBrk="1" hangingPunct="1"/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 why God can forgive ALL my sins when i believe Christ died on the Cross as my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sin bearer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TW" sz="28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(Rom. 3:24-26)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这就是为何当我相信基督“担负罪恶”死在十字架上时，上帝能够赦免我所有的罪。</a:t>
            </a:r>
            <a:endParaRPr lang="zh-TW" altLang="en-US" b="1">
              <a:solidFill>
                <a:srgbClr val="FFC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4" descr="3 crosses Luke23.jpg">
            <a:extLst>
              <a:ext uri="{FF2B5EF4-FFF2-40B4-BE49-F238E27FC236}">
                <a16:creationId xmlns:a16="http://schemas.microsoft.com/office/drawing/2014/main" id="{2DCB7725-4D43-43AF-97EB-54AC8EF3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0"/>
            <a:ext cx="398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family-at-the-cross.jpg">
            <a:extLst>
              <a:ext uri="{FF2B5EF4-FFF2-40B4-BE49-F238E27FC236}">
                <a16:creationId xmlns:a16="http://schemas.microsoft.com/office/drawing/2014/main" id="{B8CED048-396C-4157-85EE-27D99B828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3C70-FE7F-469A-ADAC-0AC26C21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524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>
                <a:latin typeface="Comic Sans MS" pitchFamily="66" charset="0"/>
              </a:rPr>
              <a:t>I</a:t>
            </a:r>
            <a:r>
              <a:rPr lang="en-US" sz="2800" b="1" dirty="0">
                <a:latin typeface="Comic Sans MS" pitchFamily="66" charset="0"/>
              </a:rPr>
              <a:t>V.)</a:t>
            </a: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the Lamb of God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Isa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b="1" dirty="0">
                <a:latin typeface="Comic Sans MS" pitchFamily="66" charset="0"/>
              </a:rPr>
              <a:t>53:7; Gen. 22:8, 14</a:t>
            </a:r>
            <a:r>
              <a:rPr lang="en-US" sz="2800" dirty="0">
                <a:latin typeface="Comic Sans MS" pitchFamily="66" charset="0"/>
              </a:rPr>
              <a:t>). 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看哪上帝的羔羊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0624-03FC-4450-815F-8DD0AD93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734800" cy="5029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53:7)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was oppressed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was afflicted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opened not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is brought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as a lamb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to the slaughter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 as a sheep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before her shearers is dumb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openeth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not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赛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53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7 -</a:t>
            </a:r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他被欺壓，在受苦的時候卻不開口；他像羊羔被牽到宰殺之地，又像羊在剪毛的人手下無聲，他也是這樣不開口。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7 Times it is revealed that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this Lamb is really a man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is the cause for which Christ came into the world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(Mk.10:45; John 1:29)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七次启示这羔羊其实是一人！基督为了这原因来到世上。</a:t>
            </a:r>
            <a:endParaRPr lang="en-US" b="1" dirty="0">
              <a:solidFill>
                <a:srgbClr val="FFC000"/>
              </a:solidFill>
              <a:latin typeface="DengXian" pitchFamily="2" charset="-122"/>
              <a:ea typeface="DengXia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opy of John19b.jpg">
            <a:extLst>
              <a:ext uri="{FF2B5EF4-FFF2-40B4-BE49-F238E27FC236}">
                <a16:creationId xmlns:a16="http://schemas.microsoft.com/office/drawing/2014/main" id="{29986CB1-F5ED-4034-A3E1-58447A5A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Copy of John19a">
            <a:extLst>
              <a:ext uri="{FF2B5EF4-FFF2-40B4-BE49-F238E27FC236}">
                <a16:creationId xmlns:a16="http://schemas.microsoft.com/office/drawing/2014/main" id="{32D440C4-F0D6-4F75-BB64-2C6B9216B3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0"/>
            <a:ext cx="6324600" cy="6858000"/>
          </a:xfrm>
          <a:noFill/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94238E43-4B5D-4092-892A-0A2B3E7C7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1963400" cy="1447800"/>
          </a:xfrm>
        </p:spPr>
        <p:txBody>
          <a:bodyPr/>
          <a:lstStyle/>
          <a:p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brought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lamb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slaughter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sheep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her  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shearers is dumb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openeth not his mouth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Isa. 53:7)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8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他像羊羔被牽到宰殺之地，又像羊在剪毛的人手下無聲，他也是這樣不開口</a:t>
            </a:r>
            <a:endParaRPr lang="en-US" altLang="en-US" sz="28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773" name="Picture 3" descr="whip Roman Flagrum.jpg">
            <a:extLst>
              <a:ext uri="{FF2B5EF4-FFF2-40B4-BE49-F238E27FC236}">
                <a16:creationId xmlns:a16="http://schemas.microsoft.com/office/drawing/2014/main" id="{D9A6E04D-D22D-40FB-BA24-F82741EA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5410200"/>
            <a:ext cx="2197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rown of throns 2.jpg">
            <a:extLst>
              <a:ext uri="{FF2B5EF4-FFF2-40B4-BE49-F238E27FC236}">
                <a16:creationId xmlns:a16="http://schemas.microsoft.com/office/drawing/2014/main" id="{F211DD65-4258-426C-BD88-F0FDC5E7A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7175"/>
            <a:ext cx="2286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1F79-AAD0-4F32-9A62-357C0B11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Comic Sans MS" pitchFamily="66" charset="0"/>
              </a:rPr>
              <a:t>V.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the Lamb Dies in the Sinners Place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53:7-9</a:t>
            </a:r>
            <a:r>
              <a:rPr lang="en-US" sz="2800" dirty="0">
                <a:latin typeface="Comic Sans MS" pitchFamily="66" charset="0"/>
              </a:rPr>
              <a:t>)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羔羊代替罪人而死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EBDB-2171-4126-81B9-E16E396D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5410200" cy="2438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(8)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was taken from prison &amp; from judgment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因受欺壓和審判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John19c - Copy.jpg">
            <a:extLst>
              <a:ext uri="{FF2B5EF4-FFF2-40B4-BE49-F238E27FC236}">
                <a16:creationId xmlns:a16="http://schemas.microsoft.com/office/drawing/2014/main" id="{B887FB0E-525C-4B6C-907E-5A17BD0F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36688"/>
            <a:ext cx="52578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5373-6C92-4903-B71A-D3581351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Comic Sans MS" pitchFamily="66" charset="0"/>
              </a:rPr>
              <a:t>V.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the Lamb Dies in the Sinners Place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53:7-9</a:t>
            </a:r>
            <a:r>
              <a:rPr lang="en-US" sz="2800" dirty="0">
                <a:latin typeface="Comic Sans MS" pitchFamily="66" charset="0"/>
              </a:rPr>
              <a:t>)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羔羊代替罪人而死</a:t>
            </a: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6B56-C81B-49BA-B799-410F6EC1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5410200" cy="487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(8) </a:t>
            </a:r>
            <a:r>
              <a:rPr lang="en-US" sz="28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for he was cut off out of the land of the living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從活人之地被剪除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the transgression of my people was he stricken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受鞭打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是因我百姓的罪過呢？</a:t>
            </a:r>
            <a:r>
              <a:rPr lang="zh-TW" altLang="en-US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John19f - Copy.jpg">
            <a:extLst>
              <a:ext uri="{FF2B5EF4-FFF2-40B4-BE49-F238E27FC236}">
                <a16:creationId xmlns:a16="http://schemas.microsoft.com/office/drawing/2014/main" id="{6CA0B657-DFE3-493D-A440-C58129DF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518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C862837-50B9-4ABC-8E59-58D46C820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Behold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Lamb is irrefutable Proof of the Bible’s Supernatural Inspiration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看哪：羔羊是圣经超自然的启示无法驳斥的证明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8AB7D95-24DB-4170-9D21-09C96CADF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12039600" cy="4572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Doctrine of Salvation by Faith in a perfect substitutionary sacrifice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supernaturally &amp; progressively revealed throughout the Bible from Genesis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(written 1500 BC)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Revelation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(written 90 AD)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因信“替代牺牲”而得救的教义，圣经从创世纪（主前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年）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到启示录（主后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年）超自然地且渐进地启示出来！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different Books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human writers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years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the Lamb 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reveals the same eternal plan of salvation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66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卷书，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为作者，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年，羔羊一致启示同样的永恒救恩计划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C06F7F0-B76B-4D39-B3ED-06AEBB6F1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CBE5A1B-A12F-4D3E-A2EF-6B99A1AEE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3796" name="Picture 3" descr="Lamb whole Bible color.JPG">
            <a:extLst>
              <a:ext uri="{FF2B5EF4-FFF2-40B4-BE49-F238E27FC236}">
                <a16:creationId xmlns:a16="http://schemas.microsoft.com/office/drawing/2014/main" id="{DE6D3547-6C84-4E2C-A4AD-14B84952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4B4D0A5C-650F-4154-9C19-7D5A58A00F26}"/>
              </a:ext>
            </a:extLst>
          </p:cNvPr>
          <p:cNvSpPr/>
          <p:nvPr/>
        </p:nvSpPr>
        <p:spPr>
          <a:xfrm>
            <a:off x="152400" y="6096000"/>
            <a:ext cx="5791200" cy="76200"/>
          </a:xfrm>
          <a:prstGeom prst="lef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8E2F18-ED55-4A07-A9A8-35167FBF6536}"/>
              </a:ext>
            </a:extLst>
          </p:cNvPr>
          <p:cNvCxnSpPr/>
          <p:nvPr/>
        </p:nvCxnSpPr>
        <p:spPr>
          <a:xfrm flipH="1" flipV="1">
            <a:off x="0" y="4572000"/>
            <a:ext cx="5486400" cy="1143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CF2EB6-8388-4B5F-930D-0507A5F725A5}"/>
              </a:ext>
            </a:extLst>
          </p:cNvPr>
          <p:cNvCxnSpPr/>
          <p:nvPr/>
        </p:nvCxnSpPr>
        <p:spPr>
          <a:xfrm>
            <a:off x="76200" y="4800600"/>
            <a:ext cx="0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F27565-10EF-47AA-BE74-D739AE579653}"/>
              </a:ext>
            </a:extLst>
          </p:cNvPr>
          <p:cNvCxnSpPr/>
          <p:nvPr/>
        </p:nvCxnSpPr>
        <p:spPr>
          <a:xfrm flipH="1" flipV="1">
            <a:off x="381000" y="3048000"/>
            <a:ext cx="4495800" cy="1981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0C7A74-0854-4677-9637-E8C4CA571A58}"/>
              </a:ext>
            </a:extLst>
          </p:cNvPr>
          <p:cNvCxnSpPr/>
          <p:nvPr/>
        </p:nvCxnSpPr>
        <p:spPr>
          <a:xfrm flipH="1">
            <a:off x="76200" y="3124200"/>
            <a:ext cx="304800" cy="9144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24">
            <a:extLst>
              <a:ext uri="{FF2B5EF4-FFF2-40B4-BE49-F238E27FC236}">
                <a16:creationId xmlns:a16="http://schemas.microsoft.com/office/drawing/2014/main" id="{029560E9-DD4B-4FF2-9CA2-8B15E6F3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3:21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FDB726-DE2B-480A-93F8-E176BE982C5D}"/>
              </a:ext>
            </a:extLst>
          </p:cNvPr>
          <p:cNvCxnSpPr/>
          <p:nvPr/>
        </p:nvCxnSpPr>
        <p:spPr>
          <a:xfrm flipH="1" flipV="1">
            <a:off x="1447800" y="1219200"/>
            <a:ext cx="3429000" cy="3352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CFDCB1-FB1A-42C4-B3B7-ECCB227A279A}"/>
              </a:ext>
            </a:extLst>
          </p:cNvPr>
          <p:cNvCxnSpPr/>
          <p:nvPr/>
        </p:nvCxnSpPr>
        <p:spPr>
          <a:xfrm flipH="1">
            <a:off x="304800" y="1447800"/>
            <a:ext cx="1143000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18E239-0C05-438D-89C1-0CE58A40A223}"/>
              </a:ext>
            </a:extLst>
          </p:cNvPr>
          <p:cNvCxnSpPr/>
          <p:nvPr/>
        </p:nvCxnSpPr>
        <p:spPr>
          <a:xfrm flipH="1" flipV="1">
            <a:off x="2743200" y="457200"/>
            <a:ext cx="2438400" cy="3810000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143C84-24C3-4678-947C-6C46F9D66A60}"/>
              </a:ext>
            </a:extLst>
          </p:cNvPr>
          <p:cNvCxnSpPr/>
          <p:nvPr/>
        </p:nvCxnSpPr>
        <p:spPr>
          <a:xfrm flipH="1">
            <a:off x="1676400" y="533400"/>
            <a:ext cx="990600" cy="609600"/>
          </a:xfrm>
          <a:prstGeom prst="straightConnector1">
            <a:avLst/>
          </a:prstGeom>
          <a:ln w="571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66E908-8E5C-41BC-99C9-61295938A99B}"/>
              </a:ext>
            </a:extLst>
          </p:cNvPr>
          <p:cNvCxnSpPr/>
          <p:nvPr/>
        </p:nvCxnSpPr>
        <p:spPr>
          <a:xfrm flipH="1" flipV="1">
            <a:off x="4648200" y="76200"/>
            <a:ext cx="990600" cy="419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6203D7-B569-458C-AFE3-8D8A64F4366E}"/>
              </a:ext>
            </a:extLst>
          </p:cNvPr>
          <p:cNvCxnSpPr/>
          <p:nvPr/>
        </p:nvCxnSpPr>
        <p:spPr>
          <a:xfrm flipH="1">
            <a:off x="2971800" y="76200"/>
            <a:ext cx="1219200" cy="381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1038CE3B-7190-478B-906C-7D7D37091311}"/>
              </a:ext>
            </a:extLst>
          </p:cNvPr>
          <p:cNvSpPr/>
          <p:nvPr/>
        </p:nvSpPr>
        <p:spPr>
          <a:xfrm>
            <a:off x="6019800" y="6096000"/>
            <a:ext cx="6019800" cy="76200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1B6A85D-FFB7-414F-BB78-5BBDFFC41D9D}"/>
              </a:ext>
            </a:extLst>
          </p:cNvPr>
          <p:cNvCxnSpPr/>
          <p:nvPr/>
        </p:nvCxnSpPr>
        <p:spPr>
          <a:xfrm flipV="1">
            <a:off x="6477000" y="4572000"/>
            <a:ext cx="5562600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C2AF4DF-E833-42D6-8CE3-793661F4B2C1}"/>
              </a:ext>
            </a:extLst>
          </p:cNvPr>
          <p:cNvSpPr/>
          <p:nvPr/>
        </p:nvSpPr>
        <p:spPr>
          <a:xfrm>
            <a:off x="609600" y="5334000"/>
            <a:ext cx="381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7C4D476-CBDB-4B03-9108-6B6AE04C297D}"/>
              </a:ext>
            </a:extLst>
          </p:cNvPr>
          <p:cNvSpPr/>
          <p:nvPr/>
        </p:nvSpPr>
        <p:spPr>
          <a:xfrm>
            <a:off x="838200" y="3886200"/>
            <a:ext cx="381000" cy="304800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D63F43-E9FB-473B-B798-B8BF8F44B87E}"/>
              </a:ext>
            </a:extLst>
          </p:cNvPr>
          <p:cNvSpPr/>
          <p:nvPr/>
        </p:nvSpPr>
        <p:spPr>
          <a:xfrm>
            <a:off x="1600200" y="2514600"/>
            <a:ext cx="4572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48FD234-67BC-48B4-A306-BD497643A095}"/>
              </a:ext>
            </a:extLst>
          </p:cNvPr>
          <p:cNvSpPr/>
          <p:nvPr/>
        </p:nvSpPr>
        <p:spPr>
          <a:xfrm>
            <a:off x="2743200" y="1600200"/>
            <a:ext cx="381000" cy="304800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EC6452F-8D35-4EEE-A193-C99C1406A2C4}"/>
              </a:ext>
            </a:extLst>
          </p:cNvPr>
          <p:cNvSpPr/>
          <p:nvPr/>
        </p:nvSpPr>
        <p:spPr>
          <a:xfrm>
            <a:off x="3886200" y="914400"/>
            <a:ext cx="4572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09CFB7-8001-4322-85D6-E884B828410A}"/>
              </a:ext>
            </a:extLst>
          </p:cNvPr>
          <p:cNvCxnSpPr/>
          <p:nvPr/>
        </p:nvCxnSpPr>
        <p:spPr>
          <a:xfrm flipV="1">
            <a:off x="7010400" y="3048000"/>
            <a:ext cx="4800600" cy="1828800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B46953E-0C07-454F-AB21-F223082D91FE}"/>
              </a:ext>
            </a:extLst>
          </p:cNvPr>
          <p:cNvCxnSpPr/>
          <p:nvPr/>
        </p:nvCxnSpPr>
        <p:spPr>
          <a:xfrm>
            <a:off x="11887200" y="3048000"/>
            <a:ext cx="228600" cy="762000"/>
          </a:xfrm>
          <a:prstGeom prst="straightConnector1">
            <a:avLst/>
          </a:prstGeom>
          <a:ln w="571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41ECEC1-E25D-4534-86E2-924014449E6E}"/>
              </a:ext>
            </a:extLst>
          </p:cNvPr>
          <p:cNvCxnSpPr/>
          <p:nvPr/>
        </p:nvCxnSpPr>
        <p:spPr>
          <a:xfrm flipV="1">
            <a:off x="7010400" y="1066800"/>
            <a:ext cx="3733800" cy="3429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A687E0-2276-4A8E-A3F1-850F14F9DCDA}"/>
              </a:ext>
            </a:extLst>
          </p:cNvPr>
          <p:cNvCxnSpPr/>
          <p:nvPr/>
        </p:nvCxnSpPr>
        <p:spPr>
          <a:xfrm>
            <a:off x="10820400" y="1143000"/>
            <a:ext cx="1143000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E92BD95-29FD-47ED-AD51-92DF88449554}"/>
              </a:ext>
            </a:extLst>
          </p:cNvPr>
          <p:cNvCxnSpPr/>
          <p:nvPr/>
        </p:nvCxnSpPr>
        <p:spPr>
          <a:xfrm flipV="1">
            <a:off x="6705600" y="381000"/>
            <a:ext cx="2514600" cy="3810000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1039C6-500A-4B2D-AB32-1C94EF6EB56B}"/>
              </a:ext>
            </a:extLst>
          </p:cNvPr>
          <p:cNvCxnSpPr/>
          <p:nvPr/>
        </p:nvCxnSpPr>
        <p:spPr>
          <a:xfrm>
            <a:off x="9372600" y="457200"/>
            <a:ext cx="914400" cy="609600"/>
          </a:xfrm>
          <a:prstGeom prst="straightConnector1">
            <a:avLst/>
          </a:prstGeom>
          <a:ln w="571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334B43A-3CC3-4F36-98D3-9C4CE8CA7B6F}"/>
              </a:ext>
            </a:extLst>
          </p:cNvPr>
          <p:cNvCxnSpPr/>
          <p:nvPr/>
        </p:nvCxnSpPr>
        <p:spPr>
          <a:xfrm flipV="1">
            <a:off x="6248400" y="152400"/>
            <a:ext cx="990600" cy="4038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E0DEAB8D-2CB3-4156-BB3F-A7EFC5381504}"/>
              </a:ext>
            </a:extLst>
          </p:cNvPr>
          <p:cNvSpPr/>
          <p:nvPr/>
        </p:nvSpPr>
        <p:spPr>
          <a:xfrm>
            <a:off x="11201400" y="5257800"/>
            <a:ext cx="381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9C2B7C2-8BDB-4FAA-AC13-E49A06BCF8AF}"/>
              </a:ext>
            </a:extLst>
          </p:cNvPr>
          <p:cNvSpPr/>
          <p:nvPr/>
        </p:nvSpPr>
        <p:spPr>
          <a:xfrm>
            <a:off x="10896600" y="3810000"/>
            <a:ext cx="381000" cy="457200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3B73EF3-8BCC-456D-84B6-A420C8EF306B}"/>
              </a:ext>
            </a:extLst>
          </p:cNvPr>
          <p:cNvSpPr/>
          <p:nvPr/>
        </p:nvSpPr>
        <p:spPr>
          <a:xfrm>
            <a:off x="9982200" y="24384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FEC695-100A-491B-BFDF-42159AFFA54E}"/>
              </a:ext>
            </a:extLst>
          </p:cNvPr>
          <p:cNvSpPr/>
          <p:nvPr/>
        </p:nvSpPr>
        <p:spPr>
          <a:xfrm>
            <a:off x="8839200" y="1524000"/>
            <a:ext cx="457200" cy="457200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0C7FD7F-583B-421D-BE46-CF1101C39894}"/>
              </a:ext>
            </a:extLst>
          </p:cNvPr>
          <p:cNvSpPr/>
          <p:nvPr/>
        </p:nvSpPr>
        <p:spPr>
          <a:xfrm>
            <a:off x="7467600" y="914400"/>
            <a:ext cx="5334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8337AF-83C1-4DF0-B802-6F6F6EA917EA}"/>
              </a:ext>
            </a:extLst>
          </p:cNvPr>
          <p:cNvCxnSpPr/>
          <p:nvPr/>
        </p:nvCxnSpPr>
        <p:spPr>
          <a:xfrm flipH="1" flipV="1">
            <a:off x="8153400" y="76200"/>
            <a:ext cx="10668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42707C66-E041-4BCF-80B0-6BA4894A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D964ED3-58B3-445E-A7A8-2A7990F4E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118872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There is Great Archaeological Proof of the Truth of Isaiah’s Prophesy from 700 B.C.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考古有許多證明，證實以賽亞書在主前七百年</a:t>
            </a:r>
            <a:b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預言的真理</a:t>
            </a:r>
            <a:r>
              <a:rPr lang="en-US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F76B9F7-D01E-4911-B4BA-365736F03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0" y="2819400"/>
            <a:ext cx="3581400" cy="3048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Archaeologists </a:t>
            </a:r>
          </a:p>
          <a:p>
            <a:pPr eaLnBrk="1" hangingPunct="1"/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the </a:t>
            </a: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Hezekiah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seal impressions   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D6244686-BFCA-4EE5-AACA-A32B1C9A0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4196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E415-048D-444A-B942-18A0B53C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115800" cy="1752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Comic Sans MS" pitchFamily="66" charset="0"/>
              </a:rPr>
              <a:t>VI.)</a:t>
            </a: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only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Perfect Sinless Sacrificial Lamb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53:7, 9)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唯一完美、无罪、献祭的羔羊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C91C-7684-44B8-8A84-8751F6F2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11734800" cy="4572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Every Sacrificial Lamb of the Law must be without Blemish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(Ex. 12:5; Lev. 4:23; 5:15; 22:19; Num 6:14)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按律法，每一献祭的羔羊必须没有瑕疵。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Isaiah reveals God’s righteous servant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(vs. 11)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has no sin of His own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is the Perfect sin offering Who bears the sins of others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53:4,5,6,8,11)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以赛亚启示上帝公义的仆人自身无罪！他是那完美的赎罪祭，担负他人的罪恶。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ABD3-B489-4513-A9BE-DEA8104E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115800" cy="1905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Comic Sans MS" pitchFamily="66" charset="0"/>
              </a:rPr>
              <a:t>VI.)</a:t>
            </a: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only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Perfect Sinless Sacrificial Lamb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53:7, 9)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看哪 ：唯一完美、无罪、献祭的羔羊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F511-59AD-43A2-A417-C2DEDCFE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11734800" cy="3810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 Jesus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 no sin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{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 sin nature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John 3:5; I Pet. 1:19)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耶稣里面无罪</a:t>
            </a:r>
            <a:r>
              <a:rPr 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，没有罪性</a:t>
            </a:r>
            <a:endParaRPr lang="en-US" b="1" dirty="0">
              <a:solidFill>
                <a:srgbClr val="FFC000"/>
              </a:solidFill>
              <a:latin typeface="DengXian" pitchFamily="2" charset="-122"/>
              <a:ea typeface="DengXian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did no sin</a:t>
            </a: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(I Pet. 2:22).  </a:t>
            </a:r>
            <a:r>
              <a:rPr lang="en-US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He never sinned in word or deed</a:t>
            </a:r>
            <a:r>
              <a:rPr lang="en-US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</a:rPr>
              <a:t>耶稣没有罪行，</a:t>
            </a:r>
            <a:r>
              <a:rPr lang="en-US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knew no sin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 Cor. 5:21). 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never had a sinful thought</a:t>
            </a:r>
            <a:r>
              <a:rPr lang="en-US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</a:rPr>
              <a:t>耶稣不知罪</a:t>
            </a:r>
            <a:r>
              <a:rPr lang="zh-CN" altLang="en-US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。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121B-6697-40A7-AF29-35484A5D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1963400" cy="2286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This explains why Jesus alone could die for all the sins of the entire human race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{Oh the value of a Sinless Man!}</a:t>
            </a:r>
            <a:b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</a:b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C580-A40F-4341-B11C-90379897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038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53:11)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 righteous servant shall justify many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有許多人因認識我的義僕得稱為義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Jesus Christ the righteous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is the propitiation for our sins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not for ours only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but also for the sins of the whole world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John 2:1-2; Mk. 10:18; Rom. 3:10, 23; Ps. 14:1-3)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约一</a:t>
            </a:r>
            <a:r>
              <a:rPr lang="en-US" altLang="zh-CN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2 - </a:t>
            </a:r>
            <a:r>
              <a:rPr lang="zh-TW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</a:rPr>
              <a:t>他為我們的罪作了挽回祭，不是單為我們的罪，也是為普天下人的罪。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dime.jpg">
            <a:extLst>
              <a:ext uri="{FF2B5EF4-FFF2-40B4-BE49-F238E27FC236}">
                <a16:creationId xmlns:a16="http://schemas.microsoft.com/office/drawing/2014/main" id="{5918CC22-EF95-4AD9-9D6D-38802EFD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1" descr="quarter .jpg">
            <a:extLst>
              <a:ext uri="{FF2B5EF4-FFF2-40B4-BE49-F238E27FC236}">
                <a16:creationId xmlns:a16="http://schemas.microsoft.com/office/drawing/2014/main" id="{988BE6BE-56E5-4905-A18B-41DDC2A7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62388"/>
            <a:ext cx="29718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5B51E078-7060-4DA7-BBB5-F4434FF50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344613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Illus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Redeeming things with money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why is a penny a penny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 Why is a nickel a nickel? </a:t>
            </a:r>
            <a:r>
              <a:rPr lang="en-US" sz="32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Why can a nickel redeem 5 pennies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7893" name="Content Placeholder 7" descr="penny one cent.jpg">
            <a:extLst>
              <a:ext uri="{FF2B5EF4-FFF2-40B4-BE49-F238E27FC236}">
                <a16:creationId xmlns:a16="http://schemas.microsoft.com/office/drawing/2014/main" id="{70045D8C-B0B1-42FF-89BC-369DADA206D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2514600" cy="2425700"/>
          </a:xfrm>
        </p:spPr>
      </p:pic>
      <p:pic>
        <p:nvPicPr>
          <p:cNvPr id="39942" name="Picture 9" descr="nickle 2.jpg">
            <a:extLst>
              <a:ext uri="{FF2B5EF4-FFF2-40B4-BE49-F238E27FC236}">
                <a16:creationId xmlns:a16="http://schemas.microsoft.com/office/drawing/2014/main" id="{BA59F552-1651-427F-9A13-E4C68D2BF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gold bar.png">
            <a:extLst>
              <a:ext uri="{FF2B5EF4-FFF2-40B4-BE49-F238E27FC236}">
                <a16:creationId xmlns:a16="http://schemas.microsoft.com/office/drawing/2014/main" id="{4E9A0459-1EF6-4B5A-9581-7ADA9CB2A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2016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4" descr="worlds-largest-gold-coin-24k-gold-canadiancvcf.jpg">
            <a:extLst>
              <a:ext uri="{FF2B5EF4-FFF2-40B4-BE49-F238E27FC236}">
                <a16:creationId xmlns:a16="http://schemas.microsoft.com/office/drawing/2014/main" id="{BE735292-280C-4D48-AFD2-3DD912603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surrection-Styka best.jpg">
            <a:extLst>
              <a:ext uri="{FF2B5EF4-FFF2-40B4-BE49-F238E27FC236}">
                <a16:creationId xmlns:a16="http://schemas.microsoft.com/office/drawing/2014/main" id="{9F07B48C-0E54-4848-AE79-EC2995349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1AC-F093-45A0-80B6-D4B4EE7A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Gospel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Death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Burial &amp; Resurrection of Messiah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福音：弥赛亚的死亡，埋葬，与复活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1709C-9B0D-4C6E-9CD3-08AD17AA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1752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53:9)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made his grave with the wicked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with the rich in his death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numbered with the transgressors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(53:12)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人還使他與惡人同埋；誰知死的時候與財主同葬。 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3" descr="Garden tomb 3.jpg">
            <a:extLst>
              <a:ext uri="{FF2B5EF4-FFF2-40B4-BE49-F238E27FC236}">
                <a16:creationId xmlns:a16="http://schemas.microsoft.com/office/drawing/2014/main" id="{A5F3826B-B684-49D7-B559-56F5F4BB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327400"/>
            <a:ext cx="52959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GardenTomb.jpg">
            <a:extLst>
              <a:ext uri="{FF2B5EF4-FFF2-40B4-BE49-F238E27FC236}">
                <a16:creationId xmlns:a16="http://schemas.microsoft.com/office/drawing/2014/main" id="{B1BD2397-3C37-4051-8687-A21D38461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6600"/>
            <a:ext cx="312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3 crosses sillohuette.jpg">
            <a:extLst>
              <a:ext uri="{FF2B5EF4-FFF2-40B4-BE49-F238E27FC236}">
                <a16:creationId xmlns:a16="http://schemas.microsoft.com/office/drawing/2014/main" id="{5BDC7647-C0EB-4030-ADA8-FF4146B50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2372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garden tomb 4 - Copy.jpg">
            <a:extLst>
              <a:ext uri="{FF2B5EF4-FFF2-40B4-BE49-F238E27FC236}">
                <a16:creationId xmlns:a16="http://schemas.microsoft.com/office/drawing/2014/main" id="{37A0B264-80E9-4BCF-AAA0-CF6EA7015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5943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FEA1-CB4C-42C1-A7F2-A77DBD93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371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VII.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the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Love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 Of God the Father &amp; The Son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53:10</a:t>
            </a:r>
            <a:r>
              <a:rPr lang="en-US" sz="2800" dirty="0">
                <a:latin typeface="Comic Sans MS" pitchFamily="66" charset="0"/>
              </a:rPr>
              <a:t>)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看哪， 天父与圣子之爱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6A55-9AE2-4CE9-880F-92C10BDC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11506200" cy="50292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Some falsely perceive God the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Father to be cruel &amp; abusive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Yet it pleased the LORD to bruise him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(53:10; 53:4)</a:t>
            </a:r>
          </a:p>
          <a:p>
            <a:pPr>
              <a:defRPr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耶和華卻喜悅將他壓傷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it was impossible to save us any other way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(Matt. 26:39)</a:t>
            </a:r>
          </a:p>
          <a:p>
            <a:pPr lvl="2"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Father had to lay our sins on Jesus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(53:6)</a:t>
            </a:r>
          </a:p>
          <a:p>
            <a:pPr lvl="2">
              <a:defRPr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耶和華使我們眾人的罪孽都歸在他身上。 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But God was in Christ reconciling the world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Cor. 5:19; John 10:38; 14:10-11, 20; 17:21, 23; 8:29; 16:32)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上帝在基督里叫世人与自己和好（林后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lvl="2"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Illus: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Father jumping into the fire to save his son.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3B98-DB4D-4638-9312-DAD8EAFC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2057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VIII)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Double Blessing of the LAMB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He takes my Sin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Gives me His Righteousness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羔羊的双重祝福：拿去我的罪，又赐我他的公义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58D2-0589-4DDE-990B-9C47BD92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11887200" cy="4343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53:10)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thou </a:t>
            </a:r>
            <a:r>
              <a:rPr 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shalt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make his soul </a:t>
            </a:r>
            <a:r>
              <a:rPr lang="en-US" b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an offering for sin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asham</a:t>
            </a:r>
            <a:r>
              <a:rPr lang="en-US" sz="28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10 -</a:t>
            </a: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耶和華以他為贖罪祭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53:11)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by his knowledge shall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my righteous servant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he shall </a:t>
            </a:r>
            <a:r>
              <a:rPr lang="en-US" b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bear their iniquities</a:t>
            </a:r>
            <a:r>
              <a:rPr lang="en-US" b="1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(Acts 13:39; Rom. 3:20-24; 5:1; Gal. 2:16)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11 -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有許多人因認識我的義僕得稱為義；並且他要擔當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他們的罪孽。 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0C61-29FB-4ABC-9374-FCE11B2D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VIII)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Double Blessing of the lamb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n-US" sz="2800" b="1" dirty="0">
                <a:latin typeface="Comic Sans MS" pitchFamily="66" charset="0"/>
              </a:rPr>
              <a:t>(Isa 53:11-2)</a:t>
            </a:r>
            <a:br>
              <a:rPr lang="en-US" sz="2800" b="1" dirty="0"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羔羊的双重祝福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F8C3-BCA8-40C7-8B70-72B9DA0A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Every sinner needs a “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sin offering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to remove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their sin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(vs. 10-12)</a:t>
            </a:r>
          </a:p>
          <a:p>
            <a:pPr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Every saint needs a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burnt offering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to impart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God’s righteousness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(vs. 11) (2 Cor. 5:21; Compare Daniel 9:24)</a:t>
            </a:r>
          </a:p>
          <a:p>
            <a:pPr lvl="2"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Illus: 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sinner &amp; the Lamb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0DD3-AA29-4EF7-8004-C3A81C1E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2667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Justify many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= literally 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many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hinting at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multitudes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(Rev. 5:9; 7:9).  </a:t>
            </a:r>
            <a:r>
              <a:rPr lang="en-US" b="1" i="1" u="sng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Enough are saved to make his suffering worthwhile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know I am included 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many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Have you made sure you are one of the many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You can make sure right now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IJohn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5:10-13)</a:t>
            </a:r>
          </a:p>
        </p:txBody>
      </p:sp>
      <p:pic>
        <p:nvPicPr>
          <p:cNvPr id="43011" name="Picture 5" descr="resurrection-Styka best.jpg">
            <a:extLst>
              <a:ext uri="{FF2B5EF4-FFF2-40B4-BE49-F238E27FC236}">
                <a16:creationId xmlns:a16="http://schemas.microsoft.com/office/drawing/2014/main" id="{95730420-B257-4545-A8EE-B8DB1A02A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19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BB41-BE21-4D32-8AA1-6B0D1FE5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After Death &amp; Burial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Resurrection Life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死亡与埋葬之后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复活的生命！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6DE1-A85D-4217-BDC5-9EC42DA6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191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53:10)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shall see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his seed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shall prolong his days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the pleasure of the LORD shall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prosper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his hand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(Rev. 1:18)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他必看見後裔，並且延長年日。耶和華所喜悅的事必在他手中亨通。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When we believe this O.T. Gospel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we become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His seed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by being 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born again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Pet. 1:23-25; John 3:3-7)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itchFamily="2" charset="-122"/>
                <a:ea typeface="DengXian" pitchFamily="2" charset="-122"/>
                <a:cs typeface="Times New Roman" pitchFamily="18" charset="0"/>
              </a:rPr>
              <a:t>当我们相信这旧约的福音，我们就因“重生”而成为他的后裔。</a:t>
            </a:r>
            <a:endParaRPr lang="en-US" b="1" dirty="0">
              <a:solidFill>
                <a:srgbClr val="FFC000"/>
              </a:solidFill>
              <a:latin typeface="DengXian" pitchFamily="2" charset="-122"/>
              <a:ea typeface="DengXian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093D19-8EA4-49C4-A3DE-08BBBE898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Nelson Glueck renowned Jewish archaeologist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著名的犹太考古学家的话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  <a:ea typeface="DengXian" panose="02010600030101010101" pitchFamily="2" charset="-122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FAD245-692B-41AD-A371-551F53FAC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11887200" cy="2971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be stated categorically that no archaeological discovery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ever controverted a biblical reference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				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(ref. “Rivers in the Desert” p. 31, 1969)</a:t>
            </a: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day there is not 1 unquestionable find of archaeology 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proves the Bible to be in error at any point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5AC3-22F4-44C8-9FD1-8D624830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After Death &amp; Burial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RESURRECTION LIFE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死亡与埋葬之后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复活的生命！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3A43-3600-4E65-BCBF-3677FC3B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(53:11)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shall see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of the travail of his soul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shall be satisfied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他必看見自己勞苦的功效，便心滿意足。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Will you be able to look back on your life with all its travail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its sorrow and its tears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and say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 am satisfied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You will if you have given your life to Jesus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(read Rev. 21 &amp; 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1ED8-83D9-4AD3-A1CF-B1C51AB4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Christ Makes me Great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Strong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&amp;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Incredibly Wealthy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基督使我强大、坚固、十分富有！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7144-DC36-4321-8003-F9C7F081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53:12)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Therefore will I divide him a portion with the great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12 -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我要使他與位大的同分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Who are these</a:t>
            </a:r>
            <a:r>
              <a:rPr lang="en-US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en-US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Believers in Jesus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(Matt. 11:11; Lk. 7:28)</a:t>
            </a: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“and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shall divide the spoil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with the strong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與強盛的均分擄物。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Do you know what Jesus has obtained for you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			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3:21-23; Rom. 8:32; Rev. 21:7; I Cor. 2:9)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23F90E9-0D27-49D5-B332-E7A2EBEED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This Great Salvation Obligates us to fulfill the Great Commission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伟大的救恩使我们有完成伟大的使命的义务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0DF7ED4-B08E-4557-92C4-1A9E7A546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11887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Christ’s tomb is opened &amp; empty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 has no more power over Jesus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justified believer in Jesus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Hallelujah!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基督的坟墓敞开无人，死亡不再能掌控耶稣或在耶稣里面成义的信徒！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Christ’s Resurrection is a total triumph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(Col. 2:13-15; Eph. 4:8)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基督的复活是完全的得胜。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News is to</a:t>
            </a:r>
            <a:r>
              <a:rPr lang="en-US" altLang="zh-CN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to keep to ourselves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这消息不能自己保留而不传给他人！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6A11BAC-5697-49C0-87AD-3AF04008F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This Great Salvation Obligates us to fulfill the Great Commission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伟大的救恩使我们有完成伟大的使命的义务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51F91D1-5C4F-45E6-94A6-B68F3063F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734800" cy="2362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intro to Isaiah 53.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runner bringing great news 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great victory after a devastating battle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52:7-10)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witnesses to the greatest Victory in History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			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and tell the World the good news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ite for harvest Hajj. 2017.jpg">
            <a:extLst>
              <a:ext uri="{FF2B5EF4-FFF2-40B4-BE49-F238E27FC236}">
                <a16:creationId xmlns:a16="http://schemas.microsoft.com/office/drawing/2014/main" id="{8BAE891A-41DB-4B8A-924C-98A17ADA7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7125"/>
            <a:ext cx="609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 for harvest 3 - Copy.jpg">
            <a:extLst>
              <a:ext uri="{FF2B5EF4-FFF2-40B4-BE49-F238E27FC236}">
                <a16:creationId xmlns:a16="http://schemas.microsoft.com/office/drawing/2014/main" id="{88ED8570-24B3-424B-B911-47F48DC53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019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577-3E35-4986-9BA4-4289C3E8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VIII)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The Double Blessing: His Robes for Mine!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b="1" dirty="0">
                <a:latin typeface="Comic Sans MS" pitchFamily="66" charset="0"/>
              </a:rPr>
              <a:t>(Isa 53:11-2;</a:t>
            </a:r>
            <a:r>
              <a:rPr lang="en-US" sz="2800" b="1" dirty="0">
                <a:latin typeface="Comic Sans MS" pitchFamily="66" charset="0"/>
                <a:cs typeface="Times New Roman" pitchFamily="18" charset="0"/>
              </a:rPr>
              <a:t> Zechariah 3:1-8; Col. 3:8-10</a:t>
            </a:r>
            <a:r>
              <a:rPr lang="en-US" sz="2800" b="1" dirty="0">
                <a:latin typeface="Comic Sans MS" pitchFamily="66" charset="0"/>
              </a:rPr>
              <a:t>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A9C6-59F5-4D59-A088-7D2C8A6E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11887200" cy="4495800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Every sinner needs a “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sin offering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to remove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their sin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(vs. 10-12)</a:t>
            </a:r>
          </a:p>
          <a:p>
            <a:pPr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Every saint needs a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burnt offering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to impart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God’s righteousness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(vs. 11) (2 Cor. 5:21; Compare Daniel 9:24)</a:t>
            </a:r>
          </a:p>
          <a:p>
            <a:pPr lvl="2"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Illus: 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sinner &amp; the Lamb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ABF6-8BE8-4375-A38B-636CB991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676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Prophesy is The Great IRREFUTABLE PROOF 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BIBLE IS THE WORD OF THE ONE TRUE GOD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预言是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聖經是全能上帝的話語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最伟大无可驳斥的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證據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8AB5-49E5-405E-AC23-C0E0CA4C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17700"/>
            <a:ext cx="11734800" cy="47117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Isa. 52 &amp; 53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has at least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36 distinct prophecies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whose literal fulfillment is confirmed in over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150 different verses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9 different O.T. books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17 different N.T. books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See handout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52,53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章中至少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個顯著的預言，在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卷舊約和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卷新約中的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節經文確實應驗。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Such prophecy could only have been written by a Sovereign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		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knowing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eternal being outside our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time domain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这些预言只可能是在我们的时间领域外，权能， 全知，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		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永恒者所写。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DC115B-AE77-4A65-B2F5-D6E4CFBDC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963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Fulfilled Prophesy is the Single Greatest Test to determine if a Religion is  True or not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應驗了的預言是測驗信仰真偽最好的試金石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B3A3F1E-A3E8-46B7-A08D-A91593423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905000"/>
            <a:ext cx="11887200" cy="4800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46:9)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 I am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there is none else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am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			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there is none like me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你們要追念上古的事。因為我是神，並無別神；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我是神，再沒有能比我的。</a:t>
            </a:r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 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46:10)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Declaring the end from the beginning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from ancient times the things that are not yet done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saying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 counsel shall stand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46:9-10; 41:23-24,26; 45:20-22; 48:3-5; John 13:19; 14:29)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我從起初指明末後的事，從古時言明未成的事，說：我的籌算必立定；凡我所喜悅的，我必成就。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dead sea scroll museum 5.jpg">
            <a:extLst>
              <a:ext uri="{FF2B5EF4-FFF2-40B4-BE49-F238E27FC236}">
                <a16:creationId xmlns:a16="http://schemas.microsoft.com/office/drawing/2014/main" id="{46F1CF9F-D00C-47D7-A906-E0F52DE43D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39725"/>
            <a:ext cx="6934200" cy="5665788"/>
          </a:xfrm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3AE9586-9840-4138-9F0C-6D2053AE2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5257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FFFF00"/>
                </a:solidFill>
                <a:latin typeface="Impact" pitchFamily="34" charset="0"/>
              </a:rPr>
              <a:t>Dead Sea Scrolls</a:t>
            </a:r>
            <a:r>
              <a:rPr lang="en-US" sz="3600" dirty="0">
                <a:solidFill>
                  <a:srgbClr val="FFFF00"/>
                </a:solidFill>
                <a:latin typeface="Impact" pitchFamily="34" charset="0"/>
              </a:rPr>
              <a:t>   </a:t>
            </a:r>
            <a:br>
              <a:rPr lang="en-US" sz="36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en-US" sz="3600" dirty="0">
                <a:latin typeface="Impact" pitchFamily="34" charset="0"/>
              </a:rPr>
              <a:t>( 150 – 200 B.C. )   </a:t>
            </a:r>
            <a:br>
              <a:rPr lang="en-US" sz="3600" dirty="0">
                <a:latin typeface="Impact" pitchFamily="34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死海古卷</a:t>
            </a:r>
            <a:br>
              <a:rPr lang="en-US" altLang="zh-TW" sz="3600" b="1" dirty="0">
                <a:solidFill>
                  <a:srgbClr val="FFC000"/>
                </a:solidFill>
                <a:latin typeface="Impact" pitchFamily="34" charset="0"/>
                <a:ea typeface="新細明體" charset="-120"/>
              </a:rPr>
            </a:br>
            <a:r>
              <a:rPr lang="en-US" altLang="zh-TW" sz="3200" b="1" u="sng" dirty="0">
                <a:solidFill>
                  <a:srgbClr val="FFFF99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</a:t>
            </a:r>
            <a:r>
              <a:rPr lang="en-US" altLang="zh-TW" sz="3200" b="1" u="sng" dirty="0">
                <a:solidFill>
                  <a:srgbClr val="FFFF99"/>
                </a:solidFill>
                <a:latin typeface="Comic Sans MS" pitchFamily="66" charset="0"/>
                <a:ea typeface="新細明體" charset="-120"/>
              </a:rPr>
              <a:t>ne of the Greatest Archaeological finds ever</a:t>
            </a:r>
            <a:br>
              <a:rPr lang="en-US" altLang="zh-TW" sz="3200" b="1" u="sng" dirty="0">
                <a:solidFill>
                  <a:srgbClr val="FFFF99"/>
                </a:solidFill>
                <a:latin typeface="Comic Sans MS" pitchFamily="66" charset="0"/>
                <a:ea typeface="新細明體" charset="-12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最偉大的考古發現之一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B6770E06-4CC4-43CC-9375-7A762E5D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500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Shrine of the Book in Israel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F70A85A6-1E22-4986-B0C3-32ACD388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762000"/>
            <a:ext cx="3200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spiritual Battle between light &amp; darkness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000066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介乎光明与黑暗之战</a:t>
            </a:r>
            <a:endParaRPr lang="en-US" altLang="en-US" b="1">
              <a:solidFill>
                <a:srgbClr val="000066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10" descr="dead sea scroll museum 1.jpg">
            <a:extLst>
              <a:ext uri="{FF2B5EF4-FFF2-40B4-BE49-F238E27FC236}">
                <a16:creationId xmlns:a16="http://schemas.microsoft.com/office/drawing/2014/main" id="{422BC888-348A-4E89-87FC-CB3462CCF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12192000" cy="6808788"/>
          </a:xfrm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BB1B396C-2B84-44DE-A03F-5DD4DCF03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6600" y="152400"/>
            <a:ext cx="4673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Shrine of the book inside</a:t>
            </a:r>
            <a:br>
              <a:rPr lang="en-US" sz="32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以色列聖經博物館</a:t>
            </a:r>
            <a:endParaRPr 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73B98E4E-8540-4C7A-BD38-974AD0EA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9753600" cy="107791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Then you need a written history that proves the Prophecies were fulfilled as previously written</a:t>
            </a: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448262B2-50F3-4C07-AD16-2690A31C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33600"/>
            <a:ext cx="312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Copy of Isaiah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2,200 yrs. old!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74CF8C-7139-49A6-8BE4-537DE902274E}"/>
              </a:ext>
            </a:extLst>
          </p:cNvPr>
          <p:cNvCxnSpPr/>
          <p:nvPr/>
        </p:nvCxnSpPr>
        <p:spPr>
          <a:xfrm flipH="1">
            <a:off x="5943600" y="3200400"/>
            <a:ext cx="1295400" cy="1828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ble New Testament.jpg">
            <a:extLst>
              <a:ext uri="{FF2B5EF4-FFF2-40B4-BE49-F238E27FC236}">
                <a16:creationId xmlns:a16="http://schemas.microsoft.com/office/drawing/2014/main" id="{C72C6D8F-7F1C-4AF8-9804-5D0D8810F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392488"/>
            <a:ext cx="23622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8">
            <a:extLst>
              <a:ext uri="{FF2B5EF4-FFF2-40B4-BE49-F238E27FC236}">
                <a16:creationId xmlns:a16="http://schemas.microsoft.com/office/drawing/2014/main" id="{E7F32E5B-8996-4D65-931E-380D916F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5715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 prove prophesy you need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 written record recorded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Long before the prophesies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were fulfilled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33EE-D592-420C-A262-BE514E2D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295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I.)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LORD’S GREAT SERVANT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耶和華的僕人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28C3-BA41-41AD-9C90-7811EF8D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117348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my servant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							   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shall be exalted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extolled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 very high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FFFF"/>
                </a:solidFill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52:13 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我的僕人行事必有智慧（或作：行事通達），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必被高舉上升，且成為至高。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看哪！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something unusual here to take note of</a:t>
            </a:r>
          </a:p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My Servant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Servants were poor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became poor for us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										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Cor. 8:9)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我的僕人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耶和華的僕人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貧窮，一無所有。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耶穌為我們成為貧窮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2696</Words>
  <Application>Microsoft Macintosh PowerPoint</Application>
  <PresentationFormat>Widescreen</PresentationFormat>
  <Paragraphs>213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DengXian</vt:lpstr>
      <vt:lpstr>Arial</vt:lpstr>
      <vt:lpstr>Comic Sans MS</vt:lpstr>
      <vt:lpstr>Impact</vt:lpstr>
      <vt:lpstr>Times New Roman</vt:lpstr>
      <vt:lpstr>Wingdings</vt:lpstr>
      <vt:lpstr>Default Design</vt:lpstr>
      <vt:lpstr>Beam</vt:lpstr>
      <vt:lpstr>THE GREATEST PROPHESY EVER: Pt. 2 Isaiah 53 有史以來最偉大的預言- 以賽亞書 53章第二部分</vt:lpstr>
      <vt:lpstr>ISAIAH 53 is THE GREATEST PROPHESY EVER Because it Answers LIFE‘S GREATEST QUESTION 以賽亞書53章是有史以來最偉大的預言，因它回答人生最大的問題</vt:lpstr>
      <vt:lpstr>There is Great Archaeological Proof of the Truth of Isaiah’s Prophesy from 700 B.C. 考古有許多證明，證實以賽亞書在主前七百年 預言的真理 </vt:lpstr>
      <vt:lpstr>Nelson Glueck renowned Jewish archaeologist 著名的犹太考古学家的话</vt:lpstr>
      <vt:lpstr>Prophesy is The Great IRREFUTABLE PROOF  THE BIBLE IS THE WORD OF THE ONE TRUE GOD 预言是聖經是全能上帝的話語最伟大无可驳斥的證據</vt:lpstr>
      <vt:lpstr>Fulfilled Prophesy is the Single Greatest Test to determine if a Religion is  True or not?  應驗了的預言是測驗信仰真偽最好的試金石</vt:lpstr>
      <vt:lpstr>Dead Sea Scrolls    ( 150 – 200 B.C. )    死海古卷 One of the Greatest Archaeological finds ever 最偉大的考古發現之一</vt:lpstr>
      <vt:lpstr>Shrine of the book inside 以色列聖經博物館</vt:lpstr>
      <vt:lpstr>I.)  BEHOLD, THE LORD’S GREAT SERVANT 看哪 - 耶和華的僕人</vt:lpstr>
      <vt:lpstr>Behold: This servant Obtains the Greatest Glory   看奇妙的事：這位僕人獲得最高的榮耀</vt:lpstr>
      <vt:lpstr>The Greatest Glory Fulfilled in Jesus Christ 最崇高的榮耀應驗在耶穌基督身上</vt:lpstr>
      <vt:lpstr>Behold: This servant Obtains the Greatest Glory by means of the Greatest Suffering! 看哪：這位僕人因最大的苦难獲得最高的榮耀</vt:lpstr>
      <vt:lpstr>II.)  Behold Our Blindness to the Glory of Christ 看哪 - 我們自己看不見基督的榮耀</vt:lpstr>
      <vt:lpstr>III.) Behold the great revelation of the doctrine of salvation by substitution (53:4-6) 看哪 - 聖經中最偉大關於「救恩是藉由代替」的教義的經文</vt:lpstr>
      <vt:lpstr>PowerPoint Presentation</vt:lpstr>
      <vt:lpstr>My Sins must lie somewhere! Either on me or on Christ! 我的罪放在哪裡？在我身上還是基督身上？</vt:lpstr>
      <vt:lpstr>How Could 1 Man die for the sins of the Whole World? (Isa. 53:11: Heb. 9:12-14; 10:12-14) 为何一人能够为全世人而死？</vt:lpstr>
      <vt:lpstr>Serious Implications of Being Created in the Image of God 按照上帝形象而造的严肃含意 </vt:lpstr>
      <vt:lpstr>PowerPoint Presentation</vt:lpstr>
      <vt:lpstr>3 Presuppositions necessary to Understand Salvation 1. We were Created by a Holy God 明了救恩必要的三个前提 1. 我们由圣洁的上帝所造</vt:lpstr>
      <vt:lpstr>2. We have all failed to Obey our Creator 2. 我们都没有顺从造物主</vt:lpstr>
      <vt:lpstr>3. Because all sin is ultimately against God, our Salvation must begin &amp; end with God 3。 由于罪至终是冒犯上帝，所以我们的救恩必须从上帝开始与终结</vt:lpstr>
      <vt:lpstr>PowerPoint Presentation</vt:lpstr>
      <vt:lpstr>IV.) Behold the Lamb of God (Isa. 53:7; Gen. 22:8, 14).  看哪上帝的羔羊 </vt:lpstr>
      <vt:lpstr>“he is brought as a lamb to the slaughter, &amp; as a sheep before her   shearers is dumb, so he openeth not his mouth” (Isa. 53:7) 他像羊羔被牽到宰殺之地，又像羊在剪毛的人手下無聲，他也是這樣不開口</vt:lpstr>
      <vt:lpstr>V. Behold the Lamb Dies in the Sinners Place (53:7-9) 看哪 - 羔羊代替罪人而死</vt:lpstr>
      <vt:lpstr>V. Behold the Lamb Dies in the Sinners Place (53:7-9) 看哪 - 羔羊代替罪人而死</vt:lpstr>
      <vt:lpstr>Behold: The Lamb is irrefutable Proof of the Bible’s Supernatural Inspiration 看哪：羔羊是圣经超自然的启示无法驳斥的证明</vt:lpstr>
      <vt:lpstr>PowerPoint Presentation</vt:lpstr>
      <vt:lpstr>VI.) Behold “the only” Perfect Sinless Sacrificial Lamb  (Isa. 53:7, 9) 看哪 - 唯一完美、无罪、献祭的羔羊</vt:lpstr>
      <vt:lpstr>VI.) Behold “the only” Perfect Sinless Sacrificial Lamb  (Isa. 53:7, 9) 看哪 ：唯一完美、无罪、献祭的羔羊</vt:lpstr>
      <vt:lpstr>This explains why Jesus alone could die for all the sins of the entire human race! {Oh the value of a Sinless Man!}  </vt:lpstr>
      <vt:lpstr>Illus: Redeeming things with money: why is a penny a penny? Why is a nickel a nickel? Why can a nickel redeem 5 pennies?</vt:lpstr>
      <vt:lpstr>The Gospel: The Death, Burial &amp; Resurrection of Messiah 福音：弥赛亚的死亡，埋葬，与复活</vt:lpstr>
      <vt:lpstr>VII. Behold the Love Of God the Father &amp; The Son (53:10) 看哪， 天父与圣子之爱</vt:lpstr>
      <vt:lpstr>VIII) The Double Blessing of the LAMB: He takes my Sin,  Gives me His Righteousness! 羔羊的双重祝福：拿去我的罪，又赐我他的公义 </vt:lpstr>
      <vt:lpstr>VIII) The Double Blessing of the lamb! (Isa 53:11-2) 羔羊的双重祝福</vt:lpstr>
      <vt:lpstr>PowerPoint Presentation</vt:lpstr>
      <vt:lpstr>After Death &amp; Burial – Resurrection Life! 死亡与埋葬之后 – 复活的生命！</vt:lpstr>
      <vt:lpstr>After Death &amp; Burial – RESURRECTION LIFE! 死亡与埋葬之后 – 复活的生命！</vt:lpstr>
      <vt:lpstr>Christ Makes me Great, Strong, &amp; Incredibly Wealthy! 基督使我强大、坚固、十分富有！ </vt:lpstr>
      <vt:lpstr>This Great Salvation Obligates us to fulfill the Great Commission 伟大的救恩使我们有完成伟大的使命的义务</vt:lpstr>
      <vt:lpstr>This Great Salvation Obligates us to fulfill the Great Commission  伟大的救恩使我们有完成伟大的使命的义务</vt:lpstr>
      <vt:lpstr>VIII) The Double Blessing: His Robes for Mine!  (Isa 53:11-2; Zechariah 3:1-8; Col. 3:8-10)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Jingyao Lu</cp:lastModifiedBy>
  <cp:revision>854</cp:revision>
  <dcterms:created xsi:type="dcterms:W3CDTF">2005-08-26T16:47:04Z</dcterms:created>
  <dcterms:modified xsi:type="dcterms:W3CDTF">2019-11-29T09:43:02Z</dcterms:modified>
</cp:coreProperties>
</file>