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420" r:id="rId3"/>
    <p:sldId id="469" r:id="rId4"/>
    <p:sldId id="467" r:id="rId5"/>
    <p:sldId id="459" r:id="rId6"/>
    <p:sldId id="468" r:id="rId7"/>
    <p:sldId id="421" r:id="rId8"/>
    <p:sldId id="487" r:id="rId9"/>
    <p:sldId id="422" r:id="rId10"/>
    <p:sldId id="423" r:id="rId11"/>
    <p:sldId id="424" r:id="rId12"/>
    <p:sldId id="428" r:id="rId13"/>
    <p:sldId id="425" r:id="rId14"/>
    <p:sldId id="426" r:id="rId15"/>
    <p:sldId id="427" r:id="rId16"/>
    <p:sldId id="414" r:id="rId17"/>
    <p:sldId id="478" r:id="rId18"/>
    <p:sldId id="470" r:id="rId19"/>
    <p:sldId id="476" r:id="rId20"/>
    <p:sldId id="456" r:id="rId21"/>
    <p:sldId id="457" r:id="rId22"/>
    <p:sldId id="471" r:id="rId23"/>
    <p:sldId id="413" r:id="rId24"/>
    <p:sldId id="430" r:id="rId25"/>
    <p:sldId id="463" r:id="rId26"/>
    <p:sldId id="455" r:id="rId27"/>
    <p:sldId id="442" r:id="rId28"/>
    <p:sldId id="482" r:id="rId29"/>
    <p:sldId id="477" r:id="rId30"/>
    <p:sldId id="415" r:id="rId31"/>
    <p:sldId id="485" r:id="rId32"/>
    <p:sldId id="431" r:id="rId33"/>
    <p:sldId id="473" r:id="rId34"/>
    <p:sldId id="472" r:id="rId35"/>
    <p:sldId id="432" r:id="rId36"/>
    <p:sldId id="441" r:id="rId37"/>
    <p:sldId id="461" r:id="rId38"/>
    <p:sldId id="466" r:id="rId39"/>
    <p:sldId id="433" r:id="rId40"/>
    <p:sldId id="486" r:id="rId41"/>
    <p:sldId id="419" r:id="rId42"/>
    <p:sldId id="483" r:id="rId43"/>
    <p:sldId id="460" r:id="rId44"/>
    <p:sldId id="452" r:id="rId45"/>
    <p:sldId id="438" r:id="rId46"/>
    <p:sldId id="481" r:id="rId47"/>
    <p:sldId id="480" r:id="rId4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F99CC"/>
    <a:srgbClr val="FFCCFF"/>
    <a:srgbClr val="FFFF99"/>
    <a:srgbClr val="CCFFFF"/>
    <a:srgbClr val="000000"/>
    <a:srgbClr val="000066"/>
    <a:srgbClr val="66FFFF"/>
    <a:srgbClr val="FF66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 varScale="1">
        <p:scale>
          <a:sx n="80" d="100"/>
          <a:sy n="80" d="100"/>
        </p:scale>
        <p:origin x="94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50329-FF58-46A7-9AA2-1CD0775FB8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3CBB5-EFF4-45A9-A104-F4885FCD72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9563-25FF-4995-AEF6-858E79AAD2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DEC13-FC9B-4371-93BF-ABF7287E06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6850B-C3F9-433F-B31A-12D9AD71F4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0D063-0323-4C9A-8FBF-E97E49C827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9CC69-0897-46B2-9994-9692C696AC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9AB38-8762-459F-9FC1-72C419BEFA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3BE05-5447-4449-A90F-3DE6A3DABE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22D1-ABAA-402A-A45F-AB59E80C51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81B96-0E25-4366-9683-69ABC2BBBF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5A6BC-BB89-4889-8D20-788E52B6A8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2A931-C5BD-46FF-BE0E-BC8D4C1078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939B2-3E93-41D0-860E-8B1B7E42D6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967E8-241D-4FBA-BFC6-5083333D12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044E1-C427-4898-9CD5-2680CDC95B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AE8F3-DA06-4253-A67C-4CFFDC4C1E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968FA-4A15-4856-BD02-B6FF1C21DF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8DCCC-537E-41F6-BE27-59693B4F1E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7F2DA-F2B0-4030-861B-B481169AF4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5DE39-D623-46EC-8F59-67E5DC058C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2E064-EB1C-43B9-9941-CA211BEE3E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C5537-BA00-4980-A53E-7A03A148FF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0CCAD-A25E-4CB6-B297-F7043D5423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F05C0D5-5BE8-4481-8E3C-A41BCD5AF6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5" r:id="rId1"/>
    <p:sldLayoutId id="2147485446" r:id="rId2"/>
    <p:sldLayoutId id="2147485447" r:id="rId3"/>
    <p:sldLayoutId id="2147485448" r:id="rId4"/>
    <p:sldLayoutId id="2147485449" r:id="rId5"/>
    <p:sldLayoutId id="2147485450" r:id="rId6"/>
    <p:sldLayoutId id="2147485451" r:id="rId7"/>
    <p:sldLayoutId id="2147485452" r:id="rId8"/>
    <p:sldLayoutId id="2147485453" r:id="rId9"/>
    <p:sldLayoutId id="2147485454" r:id="rId10"/>
    <p:sldLayoutId id="2147485455" r:id="rId11"/>
    <p:sldLayoutId id="21474854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84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EDBF98E-B020-49EB-9488-7A2F938FE1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68" r:id="rId1"/>
    <p:sldLayoutId id="2147485457" r:id="rId2"/>
    <p:sldLayoutId id="2147485458" r:id="rId3"/>
    <p:sldLayoutId id="2147485459" r:id="rId4"/>
    <p:sldLayoutId id="2147485460" r:id="rId5"/>
    <p:sldLayoutId id="2147485461" r:id="rId6"/>
    <p:sldLayoutId id="2147485462" r:id="rId7"/>
    <p:sldLayoutId id="2147485463" r:id="rId8"/>
    <p:sldLayoutId id="2147485464" r:id="rId9"/>
    <p:sldLayoutId id="2147485465" r:id="rId10"/>
    <p:sldLayoutId id="2147485466" r:id="rId11"/>
    <p:sldLayoutId id="21474854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115800" cy="1371600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GREATEST PROPHESY EVER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  <a:r>
              <a:rPr lang="en-US" sz="1100" b="1" dirty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en-US" sz="1100" b="1" u="sng" dirty="0">
                <a:solidFill>
                  <a:srgbClr val="FFFF00"/>
                </a:solidFill>
                <a:latin typeface="Comic Sans MS" pitchFamily="66" charset="0"/>
              </a:rPr>
              <a:t>period</a:t>
            </a:r>
            <a:r>
              <a:rPr lang="en-US" sz="1100" b="1" dirty="0">
                <a:solidFill>
                  <a:srgbClr val="FFFF00"/>
                </a:solidFill>
                <a:latin typeface="Comic Sans MS" pitchFamily="66" charset="0"/>
              </a:rPr>
              <a:t>)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Isaiah 52:10 – 53:12</a:t>
            </a:r>
            <a:b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有史以來最偉大的預言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以賽亞書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52:10-53:12</a:t>
            </a:r>
            <a:endParaRPr lang="en-US" sz="3200" b="1" u="sng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11811000" cy="4953000"/>
          </a:xfrm>
        </p:spPr>
        <p:txBody>
          <a:bodyPr/>
          <a:lstStyle/>
          <a:p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Prophet Isaiah wrote in 700 B.C.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is the writer of this profound prophesy. 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But it becomes obvious that God is the Author by the inspiration of God’s Spirit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Tim. 3:15-17; 2 Pet. 1:19-21)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以賽亞先知寫作於主前七百年。他是這深奧預言的作者，但很明顯地上帝藉著祂的聖靈寫下這個預言（提前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3:15-17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；彼後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1:19-21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Because it reveals things that it was impossible for any human being to have known or guessed at the time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為何？因它啟示出當時任何人所不可能知道或猜到的事情。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UGC 10214 Galax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PROPHESY REVEALS THE GREAT GOD BEHIND IT</a:t>
            </a:r>
            <a: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預言顯明它背後偉大的上帝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11658600" cy="510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/>
            <a:r>
              <a:rPr lang="en-US" b="1" u="sng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It must be written by someone from outside our</a:t>
            </a:r>
            <a:r>
              <a:rPr lang="en-US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time-domain</a:t>
            </a:r>
            <a:r>
              <a:rPr lang="en-US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它必是我們時間範疇之外的人所寫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Someone not confined by time &amp; space</a:t>
            </a:r>
          </a:p>
          <a:p>
            <a:pPr algn="ctr"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不受時空所限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could not have been written by mere men</a:t>
            </a:r>
          </a:p>
          <a:p>
            <a:pPr algn="ctr"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不可能是人寫的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It must be written by a sovereign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all knowing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eternal Being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它必是全能，全知，永恆者所寫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ible inspi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5875"/>
            <a:ext cx="113792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7" name="Oval 3"/>
          <p:cNvSpPr>
            <a:spLocks noChangeArrowheads="1"/>
          </p:cNvSpPr>
          <p:nvPr/>
        </p:nvSpPr>
        <p:spPr bwMode="auto">
          <a:xfrm>
            <a:off x="812800" y="838200"/>
            <a:ext cx="3251200" cy="1219200"/>
          </a:xfrm>
          <a:prstGeom prst="ellips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828" name="Oval 4"/>
          <p:cNvSpPr>
            <a:spLocks noChangeArrowheads="1"/>
          </p:cNvSpPr>
          <p:nvPr/>
        </p:nvSpPr>
        <p:spPr bwMode="auto">
          <a:xfrm>
            <a:off x="4673600" y="685800"/>
            <a:ext cx="3149600" cy="15240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05829" name="Oval 5"/>
          <p:cNvSpPr>
            <a:spLocks noChangeArrowheads="1"/>
          </p:cNvSpPr>
          <p:nvPr/>
        </p:nvSpPr>
        <p:spPr bwMode="auto">
          <a:xfrm>
            <a:off x="8432800" y="838200"/>
            <a:ext cx="3251200" cy="1219200"/>
          </a:xfrm>
          <a:prstGeom prst="ellipse">
            <a:avLst/>
          </a:prstGeom>
          <a:noFill/>
          <a:ln w="7620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914400" y="48768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men can’t prophesy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080000" y="4876800"/>
            <a:ext cx="345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4953000" y="4876800"/>
            <a:ext cx="299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Bad men can’t prophesy</a:t>
            </a:r>
            <a:endParaRPr lang="en-US" altLang="en-US" sz="2000"/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4343400" y="6400800"/>
            <a:ext cx="492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Only a Sovereign God can Prophesy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nimBg="1"/>
      <p:bldP spid="205828" grpId="0" animBg="1"/>
      <p:bldP spid="2058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1963400" cy="1981200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Fulfilled Prophesy is the Single Greatest Test to determine if a Religion is  True or not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應驗了的預言是測驗信仰真偽最好的試金石</a:t>
            </a:r>
            <a:b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11734800" cy="4191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Shew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the things that are to come hereafter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that we may know that ye are gods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要說明後來的事，好叫我們知道你們是神。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Behold</a:t>
            </a:r>
            <a:r>
              <a:rPr lang="en-US" b="1" dirty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ye are of nothing</a:t>
            </a:r>
            <a:r>
              <a:rPr lang="en-US" b="1" dirty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, &amp; your work of </a:t>
            </a:r>
            <a:r>
              <a:rPr lang="en-US" b="1" dirty="0" err="1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nought</a:t>
            </a:r>
            <a:r>
              <a:rPr lang="en-US" b="1" dirty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an abomination is he that </a:t>
            </a:r>
            <a:r>
              <a:rPr lang="en-US" b="1" u="sng" dirty="0" err="1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chooseth</a:t>
            </a:r>
            <a:r>
              <a:rPr lang="en-US" b="1" u="sng" dirty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 you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(Isa. 41:23-24,26; 45:20-22; 46:9-10; John 13:19; 14:29)</a:t>
            </a:r>
          </a:p>
          <a:p>
            <a:pPr eaLnBrk="1" hangingPunct="1"/>
            <a:r>
              <a:rPr lang="zh-TW" altLang="en-US" b="1" dirty="0">
                <a:solidFill>
                  <a:srgbClr val="FFC000"/>
                </a:solidFill>
                <a:ea typeface="新細明體" pitchFamily="18" charset="-120"/>
              </a:rPr>
              <a:t>看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哪，你們屬乎虛無；你們的作為也屬乎虛空。那選擇你們的是可憎惡的。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41:23-24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</a:p>
          <a:p>
            <a:pPr eaLnBrk="1" hangingPunct="1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5903912"/>
            <a:ext cx="924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religion with no prophesy is a revelation of man’s ignorance</a:t>
            </a:r>
            <a:r>
              <a:rPr lang="en-US" altLang="en-US" sz="28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prophesy is  revelation of God’s omniscience!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>
                <a:solidFill>
                  <a:srgbClr val="FFFF00"/>
                </a:solidFill>
                <a:latin typeface="Impact" pitchFamily="34" charset="0"/>
              </a:rPr>
              <a:t>Dead Sea Scrolls</a:t>
            </a:r>
            <a:r>
              <a:rPr lang="en-US" sz="3600" dirty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3600" dirty="0">
                <a:latin typeface="Impact" pitchFamily="34" charset="0"/>
              </a:rPr>
              <a:t>( 150 – 200 B.C. )   </a:t>
            </a:r>
            <a:r>
              <a:rPr lang="zh-TW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死海古卷</a:t>
            </a:r>
            <a:br>
              <a:rPr lang="en-US" altLang="zh-TW" sz="3600" b="1" dirty="0">
                <a:solidFill>
                  <a:srgbClr val="FFC000"/>
                </a:solidFill>
                <a:latin typeface="Impact" pitchFamily="34" charset="0"/>
                <a:ea typeface="新細明體" charset="-120"/>
              </a:rPr>
            </a:br>
            <a:r>
              <a:rPr lang="en-US" altLang="zh-TW" sz="3200" b="1" u="sng" dirty="0">
                <a:solidFill>
                  <a:srgbClr val="FFFF99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O</a:t>
            </a:r>
            <a:r>
              <a:rPr lang="en-US" altLang="zh-TW" sz="3200" b="1" u="sng" dirty="0">
                <a:solidFill>
                  <a:srgbClr val="FFFF99"/>
                </a:solidFill>
                <a:latin typeface="Comic Sans MS" pitchFamily="66" charset="0"/>
                <a:ea typeface="新細明體" charset="-120"/>
              </a:rPr>
              <a:t>ne of the Greatest Archaeological finds ever</a:t>
            </a:r>
            <a:br>
              <a:rPr lang="en-US" altLang="zh-TW" sz="3200" b="1" u="sng" dirty="0">
                <a:solidFill>
                  <a:srgbClr val="FFFF99"/>
                </a:solidFill>
                <a:latin typeface="Comic Sans MS" pitchFamily="66" charset="0"/>
                <a:ea typeface="新細明體" charset="-120"/>
              </a:rPr>
            </a:br>
            <a:r>
              <a:rPr lang="zh-CN" altLang="en-US" sz="3200" b="1" u="sng" dirty="0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最偉大的考古學發現之一</a:t>
            </a:r>
            <a:endParaRPr lang="en-US" sz="3600" b="1" u="sng" dirty="0">
              <a:solidFill>
                <a:srgbClr val="FFFF99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6387" name="Picture 4" descr="jars of scroll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228850"/>
            <a:ext cx="5246688" cy="4454525"/>
          </a:xfrm>
          <a:noFill/>
        </p:spPr>
      </p:pic>
      <p:pic>
        <p:nvPicPr>
          <p:cNvPr id="16388" name="Picture 5" descr="deadsea view from ca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200" y="2243138"/>
            <a:ext cx="4876800" cy="4478337"/>
          </a:xfr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371600" y="5638800"/>
            <a:ext cx="9448800" cy="10779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To prove prophesy you  need a written record recorded long before the prophesies were fulfilled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hrine of the book insid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7086600" y="152400"/>
            <a:ext cx="4673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Shrine of the book inside</a:t>
            </a:r>
            <a:br>
              <a:rPr lang="en-US" sz="3200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3200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以色列聖經博物館</a:t>
            </a:r>
            <a:endParaRPr lang="en-US" sz="3200" b="1" dirty="0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26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We have Infallible Proof of the Divine Inspiration of Bible Prophesy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52400" y="5257800"/>
            <a:ext cx="9753600" cy="1077913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Then you need a written history that proves the Prophecies were fulfilled as previously written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6705600" y="22098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i="1">
                <a:latin typeface="Times New Roman" pitchFamily="18" charset="0"/>
                <a:cs typeface="Times New Roman" pitchFamily="18" charset="0"/>
              </a:rPr>
              <a:t>Copy of Isaiah 2,200 yrs. old!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38800" y="2743200"/>
            <a:ext cx="1828800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ible New Testa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2200" y="3688080"/>
            <a:ext cx="2057400" cy="301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Background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Redemption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Salvation from Sin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背景：救贖，從罪得救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11887200" cy="52578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52:3)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LORD says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“ye shall be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redeemed without money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zh-CN" altLang="en-US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52:3 -</a:t>
            </a:r>
            <a:r>
              <a:rPr lang="zh-TW" altLang="en-US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耶和華如此說：「你們是無價被賣的，也必無銀被贖。</a:t>
            </a:r>
            <a:r>
              <a:rPr lang="zh-TW" altLang="en-US" dirty="0">
                <a:ea typeface="新細明體" pitchFamily="18" charset="-120"/>
              </a:rPr>
              <a:t> 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(52:7)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“How beautiful upon the mountains are the feet of him that </a:t>
            </a:r>
            <a:r>
              <a:rPr lang="en-US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bringeth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good tidings…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52:7-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那報佳音的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這人的腳登山何等佳美！ </a:t>
            </a:r>
          </a:p>
          <a:p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b="1" u="sng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publisheth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salvation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…”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(Rom. 10:15)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10:15-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報福音、傳喜信的人，他們的腳蹤何等佳美。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Illustration: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52:7-10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is word picture of bringing great news of a great victory after a dreadful battle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(ex. 2 Sam. 18:24-28)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11887200" cy="65913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(52:9)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Break forth into joy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for the LORD hath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redeemed Jerusalem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52:9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要發起歡聲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因為耶和華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救贖了耶路撒冷。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(52:10)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LORD hath made bare his holy arm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all the ends of the earth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shall see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salvation of our God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52:10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耶和華在萬國眼前露出聖臂；地極的人都看見我們神的救恩了。 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All the earth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shall see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i.e. experience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this salvation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全地都“看見”（經歷）這個救恩！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Our anticipation &amp; excitement are stirred by the messenger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 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But how has God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saved us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?”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報信息的人激起我們的期待與熱誠！但上帝如何“拯救我們”呢？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endParaRPr 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12954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II.)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LORD’s Servant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耶和華的僕人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11887200" cy="51054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52:13)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Behold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my servant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shall deal prudently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shall be exalted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extolled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be very high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CCFFFF"/>
                </a:solidFill>
              </a:rPr>
              <a:t>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52:13 –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看哪，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我的僕人行事必有智慧（或作：行事通達），必被高舉上升，且成為至高。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Behold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zh-CN" altLang="en-US" b="1" dirty="0">
                <a:solidFill>
                  <a:srgbClr val="FF99C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看哪！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something unusual here to take note of</a:t>
            </a:r>
          </a:p>
          <a:p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My Servant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servant of Jehovah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Servants were poor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they owned nothing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Jesus became poor for us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zh-CN" altLang="en-US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我的僕人 </a:t>
            </a:r>
            <a:r>
              <a:rPr lang="en-US" altLang="zh-CN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–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  耶和華的僕人</a:t>
            </a:r>
            <a:r>
              <a:rPr lang="en-US" altLang="zh-CN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</a:t>
            </a:r>
            <a:r>
              <a:rPr lang="en-US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貧窮，一無所有。耶穌為我們成為貧窮</a:t>
            </a:r>
            <a:endParaRPr lang="en-US" altLang="zh-CN" b="1" dirty="0">
              <a:solidFill>
                <a:srgbClr val="CCFFFF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(2 Cor. 8:9; Matt. 8:20; Lk. 9:58)</a:t>
            </a:r>
            <a:endParaRPr lang="en-US" sz="28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Something Amazing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This servant Obtains the Greatest Glory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看奇妙的事：這位僕人獲得最高的榮耀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52:13)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“… </a:t>
            </a:r>
            <a:r>
              <a:rPr 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he shall be exalted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 extolled, &amp; be very high”</a:t>
            </a:r>
            <a:r>
              <a:rPr lang="en-US" sz="2800" dirty="0">
                <a:solidFill>
                  <a:srgbClr val="CCFFFF"/>
                </a:solidFill>
              </a:rPr>
              <a:t>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52:13-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“祂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必被高舉上升，且成為至高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。”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reveals the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Eternal glory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(52:13)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before he reveals the Great but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temporary suffering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(52:14)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{I Pet. 1:11; Lk. 24:26-27)</a:t>
            </a:r>
          </a:p>
          <a:p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for the joy set before him endured the cross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despising the shame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is set down at the right hand of God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(Heb. 12:2)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12:2-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他因那擺在前面的喜樂，就輕看羞辱，忍受了十字架的苦難，便坐在神寶座的右邊。 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11430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Greatest Glory Fulfilled in Jesus Christ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最崇高的榮耀應驗在耶穌基督身上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12039600" cy="52578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(Phil. 2:9) 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God hath highly exalted him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given him a name which is above every name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腓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2:9-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所以，神將他升為至高，又賜給他那超乎萬名之上的名，</a:t>
            </a:r>
            <a:r>
              <a:rPr lang="zh-TW" altLang="en-US" dirty="0">
                <a:ea typeface="新細明體" pitchFamily="18" charset="-120"/>
              </a:rPr>
              <a:t> 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2:10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That at the name of Jesus every knee should bow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of things in heaven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things in earth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things under the earth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腓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2:10 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叫一切在天上的、地上的，和地底下的，因耶穌的名無不屈膝，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2:11 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every tongue confess that Jesus Christ is Lord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腓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2:11 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無不口稱「耶穌基督為主」。</a:t>
            </a: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  <a:endParaRPr lang="en-US" b="1" dirty="0">
              <a:solidFill>
                <a:srgbClr val="FFCCFF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endParaRPr lang="en-US" b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115800" cy="1752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ISAIAH 53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is THE GREATEST PROPHESY EVER Because it Answers LIFE‘S GREATEST QUESTION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以賽亞書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章是有史以來最偉大的預言，因它回答人生最大的問題</a:t>
            </a:r>
            <a:endParaRPr lang="en-US" sz="3200" b="1" u="sng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11811000" cy="4495800"/>
          </a:xfrm>
        </p:spPr>
        <p:txBody>
          <a:bodyPr/>
          <a:lstStyle/>
          <a:p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Most people avoid dealing with this Question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Which is foolish for the answer determines your eternal destiny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(Deut. 30:19)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多數人避免處理這問題，這是愚昧的，因答案決定你永恆的命運（申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30:19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How can a sinner be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with a Holy God so as to escape eternal Hell and enter eternal Glory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(Luke 3:7)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罪人如何在上帝面前成為“對的人”，能夠逃避永恆的地獄，而進入永恆的榮耀呢？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9906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Greatest Glory Prophesied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預言最崇高的榮耀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305800" cy="36576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52:13)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Behold, my servant shall deal prudently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shall be exalted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</a:t>
            </a:r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extolled</a:t>
            </a:r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,     &amp; </a:t>
            </a:r>
            <a:r>
              <a:rPr 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be very high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CCFFFF"/>
                </a:solidFill>
              </a:rPr>
              <a:t>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52:13-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看哪，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我的僕人行事必有智慧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（或作：行事通達），必被高舉上升，且成 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為至高。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800" dirty="0">
              <a:solidFill>
                <a:srgbClr val="CCFFFF"/>
              </a:solidFill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851150"/>
            <a:ext cx="36576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12192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Greatest Glory Fulfilled in Jesus Christ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最崇高的榮耀應驗在耶穌基督身上</a:t>
            </a:r>
            <a:endParaRPr lang="en-US" sz="3200" b="1" dirty="0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11887200" cy="4419600"/>
          </a:xfrm>
        </p:spPr>
        <p:txBody>
          <a:bodyPr/>
          <a:lstStyle/>
          <a:p>
            <a:r>
              <a:rPr lang="en-US" sz="2800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(Eph. 1:20-21)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 God “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raised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 Christ from the dead, &amp;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set him at his own right hand in the heavenly places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Far above all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principality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&amp; power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dominion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every name that is named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弗</a:t>
            </a:r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1:20-21 -</a:t>
            </a: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就是照他在基督身上所運行的大能大力，使他從死裡復活，叫他在天上坐在自己的右邊，遠超過一切執政的、掌權的、有能的、主治的，和一切有名的；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algn="ctr"/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not only in this world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but also in that which is to come</a:t>
            </a:r>
            <a:r>
              <a:rPr lang="en-US" b="1" dirty="0"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b="1" dirty="0">
              <a:solidFill>
                <a:srgbClr val="00004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TW" altLang="en-US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不但是今世的，連來世的也都超過了。 </a:t>
            </a:r>
            <a:endParaRPr lang="en-US" b="1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endParaRPr lang="en-US" sz="2800" dirty="0">
              <a:solidFill>
                <a:srgbClr val="CCFFFF"/>
              </a:solidFill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2192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We Learn there is Great Purpose in all our suffering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我們學習到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在一切苦難中有偉大的目的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11963400" cy="3429000"/>
          </a:xfrm>
        </p:spPr>
        <p:txBody>
          <a:bodyPr/>
          <a:lstStyle/>
          <a:p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 share in His glory if we share in His suffering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(2 Cor. 4:16-18; I Pet. 4:12-14; Rom. 6:5; Eph. 2:6; Col. 3:1-3; Rev. 3:21; John 14:3)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分擔祂的苦難，共享祂的榮耀。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sufferings of this present time are not worthy to be compared with the glory which shall be revealed in us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Rom. 8:18) </a:t>
            </a:r>
          </a:p>
          <a:p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現在的苦楚若比起將來要顯於我們的榮耀就不足介意了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羅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8:18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zh-TW" altLang="en-US" dirty="0">
                <a:ea typeface="新細明體" pitchFamily="18" charset="-120"/>
              </a:rPr>
              <a:t> 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rrying your c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673967"/>
            <a:ext cx="4038600" cy="2184033"/>
          </a:xfrm>
          <a:prstGeom prst="rect">
            <a:avLst/>
          </a:prstGeom>
        </p:spPr>
      </p:pic>
      <p:pic>
        <p:nvPicPr>
          <p:cNvPr id="6" name="Picture 5" descr="resurrection forest law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670521"/>
            <a:ext cx="4419600" cy="2187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219200"/>
          </a:xfrm>
        </p:spPr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III.)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“</a:t>
            </a:r>
            <a:r>
              <a:rPr lang="en-US" sz="3200" b="1" u="sng" dirty="0" err="1">
                <a:solidFill>
                  <a:srgbClr val="FFFF00"/>
                </a:solidFill>
                <a:latin typeface="Comic Sans MS" pitchFamily="66" charset="0"/>
              </a:rPr>
              <a:t>Astonied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”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at the Great Horror of Our Sin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    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因我們罪的可怕而大大吃驚</a:t>
            </a:r>
            <a:r>
              <a:rPr 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11811000" cy="51816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52:14)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“many were 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u="sng" dirty="0" err="1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ston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u="sng" dirty="0" err="1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at thee;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his visage was so marred more than any man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his form more than the sons of men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52:14 -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許多人因他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﹝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原文作你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﹞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驚奇；他的面貌比別人憔悴；他的形容比世人枯槁。 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err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ston</a:t>
            </a:r>
            <a:r>
              <a:rPr lang="en-US" b="1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err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means made like a stone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petrified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looked like a bloody worm hanging on a stick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(Ps. 22:6)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祂看似流滿血的蟲，掛在木頭上（詩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22:6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Has the Holy Spirit ever allowed you to see an accurate picture of what Jesus suffered to save you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(John 16:13-15; Heb. 9:14)</a:t>
            </a:r>
          </a:p>
          <a:p>
            <a:endParaRPr lang="en-US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6002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Why was His suffering so great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? 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(Ps. 22; Zech. 13:6; Matt. 27:29-30)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為何祂受此大苦？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tasted death for every man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(Heb. 2:9; 2 Cor. 5:15)         (Isaiah 53:9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in his death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plural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in Hebrew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in his deaths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耶穌“為人人嚐了死味”（來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2:9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；林後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5:15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is the propitiation for the sins of the whole world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John 2:2).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bore the Just punishment due all sin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(John 1:29)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耶穌“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為我們的罪作了挽回祭，不是單為我們的罪，也是為普天下人的罪。 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祂擔負所有罪的懲罰（約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1:29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That means you &amp; me are included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Hallelujah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ol pictures of Jesus false picture of our 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3292517"/>
            <a:ext cx="4267200" cy="3565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11811000" cy="36576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Clear Vision of Sin in The Cross will cause us to flee sin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     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(2 Tim. 2:22; I Cor. 6:18; 10:14)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God has given us a picture of Sin that empowers Victory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What is your picture of sin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								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We must understand what we are saved from!</a:t>
            </a: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Forget all those beautiful pictures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30375"/>
            <a:ext cx="46482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1" y="1695118"/>
            <a:ext cx="5867400" cy="516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Terrifying Picture of what Sin does</a:t>
            </a:r>
            <a: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Christ Crucified</a:t>
            </a:r>
            <a:r>
              <a:rPr lang="en-US" altLang="en-US" sz="36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Comic Sans MS" pitchFamily="66" charset="0"/>
              </a:rPr>
              <a:t>(Isa. 52:14; Ps. 22:6)</a:t>
            </a:r>
            <a:br>
              <a:rPr lang="en-US" altLang="en-US" sz="28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罪的後果：基督被釘十架（賽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52:14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；詩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22:6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36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5791200" cy="2286000"/>
          </a:xfrm>
        </p:spPr>
        <p:txBody>
          <a:bodyPr/>
          <a:lstStyle/>
          <a:p>
            <a:pPr eaLnBrk="1" hangingPunct="1"/>
            <a:r>
              <a:rPr lang="en-US" alt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Forget the idolatrous pictures of man’s imagination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40714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Terrifying Picture of what Sin does</a:t>
            </a:r>
            <a: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Christ Crucified</a:t>
            </a:r>
            <a:r>
              <a:rPr lang="en-US" altLang="en-US" sz="36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Comic Sans MS" pitchFamily="66" charset="0"/>
              </a:rPr>
              <a:t>(Isa. 52:14; Ps. 22:6)</a:t>
            </a:r>
            <a:br>
              <a:rPr lang="en-US" altLang="en-US" sz="28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Comic Sans MS" pitchFamily="66" charset="0"/>
              </a:rPr>
              <a:t>罪的慘痛後果：基督被釘十架</a:t>
            </a:r>
            <a:br>
              <a:rPr lang="en-US" altLang="en-US" sz="28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altLang="en-US" sz="3600" b="1" dirty="0">
                <a:latin typeface="Comic Sans MS" pitchFamily="66" charset="0"/>
              </a:rPr>
              <a:t>)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133600"/>
            <a:ext cx="7162800" cy="4953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only Picture of Jesus God has given us is the unleavened Bread of the LORD’s Supper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(Matt. 26:26; Mk. 14:22; Lk. 22:19; I Cor. 11:24)</a:t>
            </a:r>
          </a:p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無酵餅</a:t>
            </a:r>
            <a:r>
              <a:rPr lang="zh-CN" altLang="en-US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象征傷痕累累的</a:t>
            </a:r>
            <a:r>
              <a:rPr lang="zh-CN" altLang="en-US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耶穌的身體</a:t>
            </a:r>
            <a:endParaRPr lang="en-US" altLang="en-US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This is a picture of what sin will do to me in Hell if I reject Christ</a:t>
            </a:r>
          </a:p>
          <a:p>
            <a:pPr marL="0" indent="0" eaLnBrk="1" hangingPunct="1">
              <a:buNone/>
            </a:pPr>
            <a:endParaRPr lang="en-US" altLang="en-US" b="1" i="1" u="sng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95828"/>
            <a:ext cx="4876800" cy="497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When a Jewish Mother Prays before Passover</a:t>
            </a:r>
            <a:r>
              <a:rPr lang="en-US" altLang="en-US" sz="3200" dirty="0">
                <a:solidFill>
                  <a:srgbClr val="FFFF00"/>
                </a:solidFill>
                <a:latin typeface="Comic Sans MS" pitchFamily="66" charset="0"/>
              </a:rPr>
              <a:t>….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153400" cy="3429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She covers her eyes &amp; is temporarily blinded from</a:t>
            </a:r>
            <a:r>
              <a:rPr lang="en-US" alt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light</a:t>
            </a:r>
            <a:r>
              <a:rPr lang="en-US" alt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eaLnBrk="1" hangingPunct="1"/>
            <a:r>
              <a:rPr lang="en-US" alt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Just as most Jews are now blinded to </a:t>
            </a:r>
            <a:r>
              <a:rPr lang="en-US" alt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alt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Jesus as the Light of the world</a:t>
            </a:r>
            <a:r>
              <a:rPr lang="en-US" alt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; 			the Bread of Life; 						&amp; the Lamb of God!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066800"/>
            <a:ext cx="375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246740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Servant of the LORD is God’s Great High Priest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耶和華的僕人是上帝的大祭司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52:15)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So shall he sprinkle many nations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52:15-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他必洗淨許多國民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;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Sprinkling is Christ’s ministry as our Great High Priest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Peter 1:2)</a:t>
            </a:r>
          </a:p>
          <a:p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洗淨是大祭司耶穌基督的服事（彼前</a:t>
            </a:r>
            <a:r>
              <a:rPr lang="en-US" altLang="zh-CN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1:2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16764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There is Great Archaeological Proof of the Truth of Isaiah’s Prophesy</a:t>
            </a:r>
            <a:b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考古學有許多證明，證實以賽亞書預言的真理</a:t>
            </a:r>
            <a:r>
              <a:rPr lang="en-US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4267200" cy="3581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“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Ophel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where the Isaiah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Hezekiah seal impressions found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</a:t>
            </a:r>
            <a:r>
              <a:rPr lang="en-US" altLang="zh-CN" b="1" dirty="0" err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Ophel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這地方找到以賽亞與希西家的印章印記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97063"/>
            <a:ext cx="79248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Servant of the LORD is the King of Kings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耶和華的僕人是萬王之王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11887200" cy="50292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52:15)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“…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kings shall shut their mouths at him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52:15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</a:t>
            </a:r>
            <a:r>
              <a:rPr lang="zh-TW" altLang="en-US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君王要向他閉口。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At Christ’s 1</a:t>
            </a:r>
            <a:r>
              <a:rPr lang="en-US" b="1" u="sng" baseline="300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Coming people were astonished by the depths of His suffering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At Christ’s 2</a:t>
            </a:r>
            <a:r>
              <a:rPr lang="en-US" b="1" u="sng" baseline="30000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Coming even Kings will be astonished at the magnificence of His Glory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Mission history has many examples of whole Nations turning to Christ when their King became a believer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1371600"/>
          </a:xfrm>
        </p:spPr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IV.)</a:t>
            </a:r>
            <a:r>
              <a:rPr lang="en-US" sz="3200" dirty="0">
                <a:latin typeface="Comic Sans MS" pitchFamily="66" charset="0"/>
              </a:rPr>
              <a:t> 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Israel Blinded to the Glory of Christ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以色列看不見基督的榮耀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324600" cy="50292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 53:1)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Who hath believed our report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to whom is the arm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zeroa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of the LORD revealed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53:1 -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我們所傳的有誰信呢？耶和華的膀臂向誰顯露呢？ 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arm of the LORD is the servant of the LORD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He is God Himself working salvation in the world 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1828800"/>
            <a:ext cx="56769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086600" y="6096000"/>
            <a:ext cx="449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3200" b="1" i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Zeroa</a:t>
            </a:r>
            <a:r>
              <a:rPr lang="en-US" alt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of the Lamb!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458200" y="4343400"/>
            <a:ext cx="1600200" cy="1828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1887200" cy="1219200"/>
          </a:xfrm>
        </p:spPr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IV.)</a:t>
            </a:r>
            <a:r>
              <a:rPr lang="en-US" sz="3200" dirty="0">
                <a:latin typeface="Comic Sans MS" pitchFamily="66" charset="0"/>
              </a:rPr>
              <a:t> 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Our own Blindness to the Glory of Christ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我們自己看不見基督的榮耀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11963400" cy="54102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Isa 53:2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he shall grow up before him as a tender plant</a:t>
            </a:r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as a root out of a dry ground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hath no form nor comeliness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shall see him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there is no beauty that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should desire him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53:2 -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他在耶和華面前生長如嫩芽，像根出於乾地。他無佳形美容；我們看見他的時候，也無美貌使我們羨慕他。</a:t>
            </a:r>
            <a:r>
              <a:rPr lang="zh-TW" altLang="en-US" b="1" dirty="0">
                <a:solidFill>
                  <a:srgbClr val="FFC000"/>
                </a:solidFill>
                <a:ea typeface="新細明體" pitchFamily="18" charset="-12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Isa 53:3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 is despised &amp; rejected of men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 man of sorrows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acquainted with grief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 &amp; </a:t>
            </a:r>
            <a:r>
              <a:rPr lang="en-US" b="1" u="sng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hid as it were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faces from him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 was despised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esteemed him not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53:3 -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他被藐視，被人厭棄；多受痛苦，常經憂患。他被藐視，好像被人掩面不看的一樣；我們也不尊重他。 </a:t>
            </a:r>
          </a:p>
          <a:p>
            <a:endParaRPr lang="en-US" b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11811000" cy="3276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emphasis on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in verses 2-3 forces us to admit we used to be blind to the truth of Jesus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Devil blinds us to the Truth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(2Cor. 3:14; 4:4; Eph. 2:2) </a:t>
            </a:r>
          </a:p>
          <a:p>
            <a:pPr lvl="2">
              <a:defRPr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Illustration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I would like you to close your eyes now and listen to this description of our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King Jesus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(2 Cor. 4:6) </a:t>
            </a:r>
            <a:endParaRPr lang="en-US" sz="32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6305"/>
            <a:ext cx="11887200" cy="1676400"/>
          </a:xfrm>
        </p:spPr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V.)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 greatest passage on the doctrine of salvation by substitution in the Bible</a:t>
            </a:r>
            <a:r>
              <a:rPr lang="en-US" sz="2800" dirty="0">
                <a:latin typeface="Comic Sans MS" pitchFamily="66" charset="0"/>
              </a:rPr>
              <a:t>	 </a:t>
            </a:r>
            <a:r>
              <a:rPr lang="en-US" sz="2800" b="1" dirty="0">
                <a:latin typeface="Comic Sans MS" pitchFamily="66" charset="0"/>
              </a:rPr>
              <a:t>(53:4-6)</a:t>
            </a:r>
            <a:br>
              <a:rPr lang="en-US" sz="2800" dirty="0"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聖經中最偉大關於「救恩是藉由代替」的教義的經文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11887200" cy="4648200"/>
          </a:xfrm>
        </p:spPr>
        <p:txBody>
          <a:bodyPr/>
          <a:lstStyle/>
          <a:p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No one can save himself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Great purpose of the Cross was to save us from our sins &amp; thus eternal Hell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無人可自救。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b="1" i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times it says Christ bore our sins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 perfect salvation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基督背負我們的罪說了八次（一個完滿的救恩）。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suffered the judgment you and I deserved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耶穌承擔你我該受的審判！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</a:p>
          <a:p>
            <a:pPr lvl="2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Illustration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African response to the preaching of the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 crosses Luke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048000"/>
            <a:ext cx="2743200" cy="3810000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954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8 Times God says Christ bore our sins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(Isaiah 53:4-6, 8)</a:t>
            </a:r>
            <a:b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基督背負我們的罪說了八次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5867400" cy="2971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(53:4)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Surely he hath borne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	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(53:5)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But he was wounded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was bruised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				  </a:t>
            </a:r>
          </a:p>
          <a:p>
            <a:pPr>
              <a:defRPr/>
            </a:pPr>
            <a:endParaRPr lang="en-US" sz="32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32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524000"/>
            <a:ext cx="5867400" cy="2819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3200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griefs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&amp; carried our sorrows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For our transgressions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defRPr/>
            </a:pP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for our iniquities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 crosses Luke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895600"/>
            <a:ext cx="2743200" cy="3962400"/>
          </a:xfrm>
          <a:prstGeom prst="rect">
            <a:avLst/>
          </a:prstGeom>
        </p:spPr>
      </p:pic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"/>
            <a:ext cx="5867400" cy="6096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(53:5)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	  </a:t>
            </a:r>
          </a:p>
          <a:p>
            <a:pPr>
              <a:defRPr/>
            </a:pP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was upon him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with his stripes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(53:6)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and the LORD hath laid on him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(53:8) 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>
              <a:defRPr/>
            </a:pP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was he stricken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(11)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shall bear</a:t>
            </a:r>
            <a:endParaRPr lang="en-US" sz="3200" b="1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6324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 chastisement of our peace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defRPr/>
            </a:pP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 are healed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…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 iniquity of us all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defRPr/>
            </a:pP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for the transgression of my people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…											</a:t>
            </a:r>
          </a:p>
          <a:p>
            <a:pPr>
              <a:defRPr/>
            </a:pP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their iniquities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6038"/>
            <a:ext cx="51816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086600" cy="17526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Illustrations:</a:t>
            </a:r>
            <a:r>
              <a:rPr lang="en-US" alt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Me &amp; You are Responsible for the Death of Jesus</a:t>
            </a:r>
            <a:r>
              <a:rPr lang="en-US" alt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6172200" cy="24384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Rembrandt understood this saving truth &amp; painted himself into his painting of the Cross</a:t>
            </a:r>
          </a:p>
          <a:p>
            <a:pPr eaLnBrk="1" hangingPunct="1"/>
            <a:r>
              <a:rPr lang="en-US" alt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Illus:</a:t>
            </a:r>
            <a:r>
              <a:rPr lang="en-US" alt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The Dreamer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whip Roman Flag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39184" y="3072384"/>
            <a:ext cx="2743200" cy="482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905000"/>
            <a:ext cx="11947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11684000" cy="1676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In the movie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Passion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” 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Mel Gibson himself nailed Jesus to the Cross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29450" y="1600200"/>
            <a:ext cx="5162550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2057400"/>
            <a:ext cx="56007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6764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How is it the Blood of Jesus has the Power to Cleanse all of us of all our sin</a:t>
            </a:r>
            <a: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  <a:t>?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(Isa. 53:11: Heb. 9:12-14; 10:12-14)</a:t>
            </a:r>
            <a:b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耶穌的血如何具有洗淨我們一切罪的能力？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6781800" cy="46482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Because of who He is</a:t>
            </a:r>
            <a:r>
              <a:rPr lang="en-US" alt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Jesus is God Almighty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Creator of Heaven &amp; Earth</a:t>
            </a:r>
            <a:r>
              <a:rPr lang="en-US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(John 1:1-3, Col. 1:14-17)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因為祂是誰！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(Gen 18:14)</a:t>
            </a:r>
            <a:r>
              <a:rPr lang="en-US" alt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Is any thing too hard for the LORD</a:t>
            </a:r>
            <a:r>
              <a:rPr lang="en-US" alt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(Jer. 32:17; Matt. 19:26)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耶和華豈有難成的事？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aiah-bulla-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603408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096000" cy="20574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Isaiah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seal impression found by </a:t>
            </a:r>
            <a:r>
              <a:rPr lang="en-US" altLang="en-US" sz="3200" b="1" u="sng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Eilat</a:t>
            </a:r>
            <a:r>
              <a:rPr lang="en-US" altLang="en-US" sz="3200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Mazar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(article 2018)</a:t>
            </a:r>
            <a:b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以賽亞的印章印記</a:t>
            </a:r>
            <a:endParaRPr lang="en-US" altLang="en-US" sz="28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6096000" cy="4267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Reads “</a:t>
            </a:r>
            <a:r>
              <a:rPr lang="en-US" altLang="en-US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belonging to Isaiah the prophet</a:t>
            </a:r>
            <a:r>
              <a:rPr lang="en-US" alt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(assuming missing letter is an “aleph”)</a:t>
            </a:r>
          </a:p>
          <a:p>
            <a:pPr eaLnBrk="1" hangingPunct="1"/>
            <a:r>
              <a:rPr lang="zh-CN" alt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屬於先知以賽亞</a:t>
            </a:r>
            <a:r>
              <a:rPr lang="zh-CN" alt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alt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854325"/>
            <a:ext cx="4953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How is it the Blood of Jesus has the Power to Cleanse all of us of all our sin</a:t>
            </a:r>
            <a: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  <a:t>?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(Isa. 53:11: Heb. 9:12-14; 10:12-14)</a:t>
            </a:r>
            <a:b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耶穌的血如何具有洗淨我們一切罪的能力？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6477000" cy="464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Jesus is omniscient</a:t>
            </a:r>
            <a:r>
              <a:rPr lang="en-US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(John 21:7; Matt. 9:4)</a:t>
            </a:r>
            <a:r>
              <a:rPr lang="en-US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&amp; knows every sin!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因為耶穌無所不知！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Because Jesus is omnipotent</a:t>
            </a:r>
            <a:r>
              <a:rPr lang="en-US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 Cor. 1:24) 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&amp; can bear all sin!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因為耶穌無所不能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!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4403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931988"/>
            <a:ext cx="48768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Why Can God in Christ Forgive &amp; Cleanse all our Sin</a:t>
            </a:r>
            <a: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  <a:t>?</a:t>
            </a:r>
            <a:b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為何上帝在基督裡可以赦免並洗淨我們所有的罪？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191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Because ultimately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sin is against God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因為至終所有的罪都是沖著上帝來的！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(Ps. 51:4)</a:t>
            </a:r>
            <a:r>
              <a:rPr lang="en-US" alt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alt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Against thee</a:t>
            </a:r>
            <a:r>
              <a:rPr lang="en-US" alt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thee only</a:t>
            </a:r>
            <a:r>
              <a:rPr lang="en-US" alt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have I sinned</a:t>
            </a:r>
            <a:r>
              <a:rPr lang="en-US" alt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and done this evil in thy sight</a:t>
            </a:r>
            <a:r>
              <a:rPr lang="en-US" alt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that thou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mightest</a:t>
            </a:r>
            <a:r>
              <a:rPr lang="en-US" alt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be justified when thou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speakest</a:t>
            </a:r>
            <a:r>
              <a:rPr lang="en-US" alt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and be clear when thou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judgest</a:t>
            </a:r>
            <a:r>
              <a:rPr lang="en-US" alt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(Gen. 20:6; 39:9)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我向你犯罪，惟獨得罪了你；在你眼前行了這惡，以致你責備我的時候顯為公義，判斷我的時候顯為清正。</a:t>
            </a:r>
            <a:r>
              <a:rPr lang="zh-TW" altLang="en-US" b="1" dirty="0">
                <a:solidFill>
                  <a:srgbClr val="FFC000"/>
                </a:solidFill>
                <a:ea typeface="新細明體" pitchFamily="18" charset="-120"/>
              </a:rPr>
              <a:t> </a:t>
            </a:r>
          </a:p>
          <a:p>
            <a:pPr eaLnBrk="1" hangingPunct="1"/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My Sins must lie somewhere</a:t>
            </a:r>
            <a: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  <a:t>!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Either on me or on Christ</a:t>
            </a:r>
            <a: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我的罪放在哪裡？在我身上還是基督身上？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r>
              <a:rPr lang="en-US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R. A. Torrey</a:t>
            </a:r>
          </a:p>
          <a:p>
            <a:pPr eaLnBrk="1" hangingPunct="1"/>
            <a:r>
              <a:rPr lang="en-US" alt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Testimony of Ed E. in Taiwan</a:t>
            </a:r>
            <a:r>
              <a:rPr lang="en-US" alt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girl in fount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73875"/>
          </a:xfrm>
          <a:noFill/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0"/>
            <a:ext cx="10464800" cy="4114800"/>
          </a:xfrm>
        </p:spPr>
        <p:txBody>
          <a:bodyPr/>
          <a:lstStyle/>
          <a:p>
            <a:pPr algn="l"/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Experiencing forgiveness of sins through faith in the power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of the blood of     Christ is a </a:t>
            </a:r>
            <a:br>
              <a:rPr lang="en-US" altLang="en-US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alt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br>
              <a:rPr lang="en-US" alt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alt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changing </a:t>
            </a:r>
            <a:br>
              <a:rPr lang="en-US" alt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experience!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1"/>
            <a:ext cx="118872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Important Lessons</a:t>
            </a:r>
            <a: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重要功課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9338"/>
            <a:ext cx="11734800" cy="5656262"/>
          </a:xfrm>
        </p:spPr>
        <p:txBody>
          <a:bodyPr/>
          <a:lstStyle/>
          <a:p>
            <a:pPr eaLnBrk="1" hangingPunct="1"/>
            <a:r>
              <a:rPr lang="en-US" alt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has given every reasonable person irrefutable proof the Bible is His Word</a:t>
            </a:r>
            <a:r>
              <a:rPr lang="en-US" alt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上帝已經給人無法駁斥的證據，證實聖經是祂的話語；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Christ</a:t>
            </a:r>
            <a:r>
              <a:rPr lang="en-US" alt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(Yeshua)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fulfilled every detail of</a:t>
            </a:r>
            <a:r>
              <a:rPr lang="en-US" alt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Isaiah 52 &amp; 53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耶穌基督應驗以賽亞書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52,53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章每一細節；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Will you trust in Him to save you from your sins 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&amp; give you a glorious eternal life</a:t>
            </a:r>
            <a:r>
              <a:rPr lang="en-US" alt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你願意信靠祂，拯救你脫離罪，並賜永生給你嗎？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You have a very important decision to make</a:t>
            </a:r>
            <a:r>
              <a:rPr lang="en-US" alt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/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你需要做這重要的決定！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4470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096000" cy="15240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Hezekiah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seal impression found by </a:t>
            </a:r>
            <a:r>
              <a:rPr lang="en-US" altLang="en-US" sz="3200" b="1" u="sng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Eilat</a:t>
            </a:r>
            <a:r>
              <a:rPr lang="en-US" altLang="en-US" sz="3200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Mazar </a:t>
            </a:r>
            <a:r>
              <a:rPr lang="zh-CN" altLang="en-US" sz="3200" b="1" u="sng" dirty="0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希西家印章印記</a:t>
            </a:r>
            <a:endParaRPr lang="en-US" altLang="en-US" sz="3200" b="1" u="sng" dirty="0">
              <a:solidFill>
                <a:srgbClr val="FFFF99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0053" y="4648200"/>
            <a:ext cx="48768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Hezekiah’s tunnel in Jerusalem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(2Kings 20:20; Isa. 22:11; 2 Chron. 32:30)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耶路撒冷希西家隧道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8198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4197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Greatest Prophesy Proclaims the Greatest Freedom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最偉大的預言宣告最偉大的自由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11963400" cy="5029200"/>
          </a:xfrm>
        </p:spPr>
        <p:txBody>
          <a:bodyPr/>
          <a:lstStyle/>
          <a:p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Background is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Isaiah chapters 42-52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which contains many incredible &amp; supernatural Prophecies of Israel’s future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以賽亞書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42-52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的背景包括許多有關以色列未來難以置信且超自然的預言。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Amazing prophecies of their eventual Freedom from their Babylonian Captivity by a man named Cyrus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(Isa. 44:24-28; 45:1-6)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一位名為古列的人將釋放他們從巴比倫被擄中歸回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44:24-28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45:1-6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219200"/>
          </a:xfrm>
        </p:spPr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Greatest Prophesy Proclaims the Greatest Freedom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最偉大的預言宣告最偉大的自由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11734800" cy="3429000"/>
          </a:xfrm>
        </p:spPr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Isaiah 53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looks forward to the greater liberation from sin that was to be accomplished by the Messiah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servant of the LORD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以賽亞書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章前瞻彌賽亞將完成的從罪得更大的自由。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Believe the Truth of this great prophesy &amp; you can experience FREEDOM from the bondage of sin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相信這偉大預言的真理，你就能經歷從罪的捆綁中得自由。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4" name="Picture 3" descr="chains broken by the c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996888"/>
            <a:ext cx="6038850" cy="1719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752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Comic Sans MS" pitchFamily="66" charset="0"/>
              </a:rPr>
              <a:t>I.)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Behold the IRREFUTABLE PROOF THE BIBLE IS THE WORD OF THE ONE TRUE GOD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看哪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zh-TW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聖經是全能上帝無誤的話語的證據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11887200" cy="4572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Isa. 52 &amp; 53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has at least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36 distinct prophecies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whose literal fulfillment is confirmed in over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150 different verses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9 different O.T. books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17 different N.T. books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See handout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以賽亞書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52,53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章中至少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個顯著的預言，在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卷舊約和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卷新約中的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150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節經文確實應驗。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>
                <a:solidFill>
                  <a:srgbClr val="FFCCFF"/>
                </a:solidFill>
                <a:latin typeface="Impact" pitchFamily="34" charset="0"/>
                <a:cs typeface="Times New Roman" pitchFamily="18" charset="0"/>
              </a:rPr>
              <a:t>“</a:t>
            </a:r>
            <a:r>
              <a:rPr lang="en-US" u="sng" dirty="0">
                <a:solidFill>
                  <a:srgbClr val="FFCCFF"/>
                </a:solidFill>
                <a:latin typeface="Impact" pitchFamily="34" charset="0"/>
                <a:cs typeface="Times New Roman" pitchFamily="18" charset="0"/>
              </a:rPr>
              <a:t>Law of Compound Probability</a:t>
            </a:r>
            <a:r>
              <a:rPr lang="en-US" dirty="0">
                <a:solidFill>
                  <a:srgbClr val="FFCCFF"/>
                </a:solidFill>
                <a:latin typeface="Impact" pitchFamily="34" charset="0"/>
                <a:cs typeface="Times New Roman" pitchFamily="18" charset="0"/>
              </a:rPr>
              <a:t>” 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states that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合成概率律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Each detail of a prophecy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doubles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odds against it being fulfilled by Chance alone</a:t>
            </a:r>
            <a:r>
              <a:rPr lang="zh-CN" altLang="en-US" b="1" i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預言的每一細節雙倍降低它被偶然應驗的機率</a:t>
            </a:r>
            <a:endParaRPr lang="en-US" b="1" i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" y="152400"/>
            <a:ext cx="11785600" cy="1752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FFFF00"/>
                </a:solidFill>
                <a:latin typeface="Comic Sans MS" pitchFamily="66" charset="0"/>
              </a:rPr>
              <a:t>A prophecy with 1 detail has 1 chance in 2 of fulfillment</a:t>
            </a:r>
            <a:r>
              <a:rPr lang="en-US" altLang="en-US" sz="3200" b="1" dirty="0">
                <a:solidFill>
                  <a:srgbClr val="FFFF00"/>
                </a:solidFill>
                <a:latin typeface="Comic Sans MS" pitchFamily="66" charset="0"/>
              </a:rPr>
              <a:t>; </a:t>
            </a:r>
            <a:r>
              <a:rPr lang="en-US" altLang="en-US" sz="3200" b="1" dirty="0">
                <a:solidFill>
                  <a:srgbClr val="FFFF99"/>
                </a:solidFill>
                <a:latin typeface="Comic Sans MS" pitchFamily="66" charset="0"/>
              </a:rPr>
              <a:t>A prophecy with 2 details has 1 chance in 4 of fulfillment</a:t>
            </a:r>
            <a:br>
              <a:rPr lang="en-US" altLang="en-US" sz="3200" b="1" dirty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預言應驗的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機</a:t>
            </a:r>
            <a:r>
              <a:rPr lang="zh-TW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率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133600"/>
            <a:ext cx="2895600" cy="47244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CCFFFF"/>
                </a:solidFill>
                <a:latin typeface="Times New Roman" pitchFamily="18" charset="0"/>
              </a:rPr>
              <a:t># of Details</a:t>
            </a:r>
          </a:p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3</a:t>
            </a:r>
          </a:p>
          <a:p>
            <a:r>
              <a:rPr lang="en-US" altLang="en-US" sz="3200" b="1" dirty="0">
                <a:solidFill>
                  <a:srgbClr val="CCFFFF"/>
                </a:solidFill>
                <a:latin typeface="Times New Roman" pitchFamily="18" charset="0"/>
              </a:rPr>
              <a:t>4</a:t>
            </a:r>
          </a:p>
          <a:p>
            <a:r>
              <a:rPr lang="en-US" altLang="en-US" sz="3200" b="1" dirty="0">
                <a:solidFill>
                  <a:srgbClr val="FFCCFF"/>
                </a:solidFill>
                <a:latin typeface="Times New Roman" pitchFamily="18" charset="0"/>
              </a:rPr>
              <a:t>5</a:t>
            </a:r>
          </a:p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10</a:t>
            </a:r>
          </a:p>
          <a:p>
            <a:r>
              <a:rPr lang="en-US" altLang="en-US" sz="3200" b="1" dirty="0">
                <a:solidFill>
                  <a:srgbClr val="CCFFFF"/>
                </a:solidFill>
                <a:latin typeface="Times New Roman" pitchFamily="18" charset="0"/>
              </a:rPr>
              <a:t>20</a:t>
            </a:r>
          </a:p>
          <a:p>
            <a:r>
              <a:rPr lang="en-US" altLang="en-US" sz="3200" b="1" dirty="0">
                <a:solidFill>
                  <a:srgbClr val="FFCCFF"/>
                </a:solidFill>
                <a:latin typeface="Times New Roman" pitchFamily="18" charset="0"/>
              </a:rPr>
              <a:t>30</a:t>
            </a:r>
          </a:p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36</a:t>
            </a:r>
          </a:p>
          <a:p>
            <a:endParaRPr lang="en-US" altLang="en-US" sz="3200" b="1" dirty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133600"/>
            <a:ext cx="6502400" cy="47244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66FFCC"/>
                </a:solidFill>
                <a:latin typeface="Times New Roman" pitchFamily="18" charset="0"/>
              </a:rPr>
              <a:t>Odds of Fulfillment</a:t>
            </a:r>
            <a:r>
              <a:rPr lang="en-US" altLang="en-US" sz="3200" b="1" dirty="0">
                <a:solidFill>
                  <a:srgbClr val="66FFCC"/>
                </a:solidFill>
                <a:latin typeface="Times New Roman" pitchFamily="18" charset="0"/>
              </a:rPr>
              <a:t>: </a:t>
            </a:r>
            <a:r>
              <a:rPr lang="en-US" altLang="en-US" sz="3200" b="1" u="sng" dirty="0">
                <a:solidFill>
                  <a:srgbClr val="66FFCC"/>
                </a:solidFill>
                <a:latin typeface="Times New Roman" pitchFamily="18" charset="0"/>
              </a:rPr>
              <a:t>1 chance in</a:t>
            </a:r>
            <a:r>
              <a:rPr lang="en-US" altLang="en-US" sz="3200" b="1" dirty="0">
                <a:solidFill>
                  <a:srgbClr val="66FFCC"/>
                </a:solidFill>
                <a:latin typeface="Times New Roman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                      8</a:t>
            </a:r>
          </a:p>
          <a:p>
            <a:r>
              <a:rPr lang="en-US" altLang="en-US" sz="3200" b="1" dirty="0">
                <a:solidFill>
                  <a:srgbClr val="CCFFFF"/>
                </a:solidFill>
                <a:latin typeface="Times New Roman" pitchFamily="18" charset="0"/>
              </a:rPr>
              <a:t>                     16</a:t>
            </a:r>
          </a:p>
          <a:p>
            <a:r>
              <a:rPr lang="en-US" altLang="en-US" sz="3200" b="1" dirty="0">
                <a:solidFill>
                  <a:srgbClr val="FFCCFF"/>
                </a:solidFill>
                <a:latin typeface="Times New Roman" pitchFamily="18" charset="0"/>
              </a:rPr>
              <a:t>                     32</a:t>
            </a:r>
          </a:p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               1,024</a:t>
            </a:r>
          </a:p>
          <a:p>
            <a:r>
              <a:rPr lang="en-US" altLang="en-US" sz="3200" b="1" dirty="0">
                <a:solidFill>
                  <a:srgbClr val="CCFFFF"/>
                </a:solidFill>
                <a:latin typeface="Times New Roman" pitchFamily="18" charset="0"/>
              </a:rPr>
              <a:t>         1,048,576</a:t>
            </a:r>
          </a:p>
          <a:p>
            <a:r>
              <a:rPr lang="en-US" altLang="en-US" sz="3200" b="1" dirty="0">
                <a:solidFill>
                  <a:srgbClr val="FFCCFF"/>
                </a:solidFill>
                <a:latin typeface="Times New Roman" pitchFamily="18" charset="0"/>
              </a:rPr>
              <a:t>  1,073,741,824</a:t>
            </a:r>
          </a:p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68,719,476,736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3306</Words>
  <Application>Microsoft Office PowerPoint</Application>
  <PresentationFormat>Widescreen</PresentationFormat>
  <Paragraphs>238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DengXian</vt:lpstr>
      <vt:lpstr>Arial</vt:lpstr>
      <vt:lpstr>Comic Sans MS</vt:lpstr>
      <vt:lpstr>Impact</vt:lpstr>
      <vt:lpstr>Times New Roman</vt:lpstr>
      <vt:lpstr>Wingdings</vt:lpstr>
      <vt:lpstr>Default Design</vt:lpstr>
      <vt:lpstr>Beam</vt:lpstr>
      <vt:lpstr>THE GREATEST PROPHESY EVER.(period) Isaiah 52:10 – 53:12 有史以來最偉大的預言- 以賽亞書52:10-53:12</vt:lpstr>
      <vt:lpstr>ISAIAH 53 is THE GREATEST PROPHESY EVER Because it Answers LIFE‘S GREATEST QUESTION 以賽亞書53章是有史以來最偉大的預言，因它回答人生最大的問題</vt:lpstr>
      <vt:lpstr>There is Great Archaeological Proof of the Truth of Isaiah’s Prophesy 考古學有許多證明，證實以賽亞書預言的真理 </vt:lpstr>
      <vt:lpstr>Isaiah seal impression found by Eilat Mazar (article 2018) 以賽亞的印章印記</vt:lpstr>
      <vt:lpstr>Hezekiah seal impression found by Eilat Mazar 希西家印章印記</vt:lpstr>
      <vt:lpstr>The Greatest Prophesy Proclaims the Greatest Freedom 最偉大的預言宣告最偉大的自由</vt:lpstr>
      <vt:lpstr>The Greatest Prophesy Proclaims the Greatest Freedom 最偉大的預言宣告最偉大的自由</vt:lpstr>
      <vt:lpstr>I.) Behold the IRREFUTABLE PROOF THE BIBLE IS THE WORD OF THE ONE TRUE GOD 看哪 -聖經是全能上帝無誤的話語的證據</vt:lpstr>
      <vt:lpstr>A prophecy with 1 detail has 1 chance in 2 of fulfillment; A prophecy with 2 details has 1 chance in 4 of fulfillment 預言應驗的機率</vt:lpstr>
      <vt:lpstr>PROPHESY REVEALS THE GREAT GOD BEHIND IT! 預言顯明它背後偉大的上帝</vt:lpstr>
      <vt:lpstr>PowerPoint Presentation</vt:lpstr>
      <vt:lpstr>Fulfilled Prophesy is the Single Greatest Test to determine if a Religion is  True or not?  應驗了的預言是測驗信仰真偽最好的試金石 </vt:lpstr>
      <vt:lpstr>Dead Sea Scrolls ( 150 – 200 B.C. )   死海古卷 One of the Greatest Archaeological finds ever 最偉大的考古學發現之一</vt:lpstr>
      <vt:lpstr>Shrine of the book inside 以色列聖經博物館</vt:lpstr>
      <vt:lpstr>The Background: Redemption, Salvation from Sin 背景：救贖，從罪得救</vt:lpstr>
      <vt:lpstr>PowerPoint Presentation</vt:lpstr>
      <vt:lpstr>II.)  Behold, the LORD’s Servant 看哪 - 耶和華的僕人</vt:lpstr>
      <vt:lpstr>Behold Something Amazing: This servant Obtains the Greatest Glory 看奇妙的事：這位僕人獲得最高的榮耀</vt:lpstr>
      <vt:lpstr>The Greatest Glory Fulfilled in Jesus Christ 最崇高的榮耀應驗在耶穌基督身上</vt:lpstr>
      <vt:lpstr>The Greatest Glory Prophesied  預言最崇高的榮耀</vt:lpstr>
      <vt:lpstr>The Greatest Glory Fulfilled in Jesus Christ 最崇高的榮耀應驗在耶穌基督身上</vt:lpstr>
      <vt:lpstr>We Learn there is Great Purpose in all our suffering 我們學習到 –在一切苦難中有偉大的目的</vt:lpstr>
      <vt:lpstr>III.) Be “Astonied” at the Great Horror of Our Sin        因我們罪的可怕而大大吃驚 </vt:lpstr>
      <vt:lpstr>Why was His suffering so great?  (Ps. 22; Zech. 13:6; Matt. 27:29-30) 為何祂受此大苦？</vt:lpstr>
      <vt:lpstr>PowerPoint Presentation</vt:lpstr>
      <vt:lpstr>The Terrifying Picture of what Sin does: Christ Crucified (Isa. 52:14; Ps. 22:6) 罪的後果：基督被釘十架（賽52:14；詩22:6）</vt:lpstr>
      <vt:lpstr>The Terrifying Picture of what Sin does: Christ Crucified (Isa. 52:14; Ps. 22:6) 罪的慘痛後果：基督被釘十架 )</vt:lpstr>
      <vt:lpstr>When a Jewish Mother Prays before Passover….</vt:lpstr>
      <vt:lpstr>The Servant of the LORD is God’s Great High Priest 耶和華的僕人是上帝的大祭司</vt:lpstr>
      <vt:lpstr>The Servant of the LORD is the King of Kings 耶和華的僕人是萬王之王</vt:lpstr>
      <vt:lpstr>IV.)  Behold Israel Blinded to the Glory of Christ 以色列看不見基督的榮耀</vt:lpstr>
      <vt:lpstr>IV.)  Behold Our own Blindness to the Glory of Christ 我們自己看不見基督的榮耀</vt:lpstr>
      <vt:lpstr>PowerPoint Presentation</vt:lpstr>
      <vt:lpstr>V.) Behold the greatest passage on the doctrine of salvation by substitution in the Bible  (53:4-6) 看哪 - 聖經中最偉大關於「救恩是藉由代替」的教義的經文</vt:lpstr>
      <vt:lpstr>8 Times God says Christ bore our sins (Isaiah 53:4-6, 8) 基督背負我們的罪說了八次</vt:lpstr>
      <vt:lpstr>PowerPoint Presentation</vt:lpstr>
      <vt:lpstr>Illustrations: Me &amp; You are Responsible for the Death of Jesus!</vt:lpstr>
      <vt:lpstr>In the movie “The Passion”  Mel Gibson himself nailed Jesus to the Cross</vt:lpstr>
      <vt:lpstr>How is it the Blood of Jesus has the Power to Cleanse all of us of all our sin? (Isa. 53:11: Heb. 9:12-14; 10:12-14) 耶穌的血如何具有洗淨我們一切罪的能力？</vt:lpstr>
      <vt:lpstr>How is it the Blood of Jesus has the Power to Cleanse all of us of all our sin? (Isa. 53:11: Heb. 9:12-14; 10:12-14) 耶穌的血如何具有洗淨我們一切罪的能力？</vt:lpstr>
      <vt:lpstr>Why Can God in Christ Forgive &amp; Cleanse all our Sin? 為何上帝在基督裡可以赦免並洗淨我們所有的罪？</vt:lpstr>
      <vt:lpstr>My Sins must lie somewhere! Either on me or on Christ! 我的罪放在哪裡？在我身上還是基督身上？</vt:lpstr>
      <vt:lpstr>Experiencing forgiveness of sins through faith in the power              of the blood of     Christ is a                                   life                               changing                             experience!</vt:lpstr>
      <vt:lpstr>Important Lessons 重要功課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Annie Petzholt</cp:lastModifiedBy>
  <cp:revision>536</cp:revision>
  <dcterms:created xsi:type="dcterms:W3CDTF">2005-08-26T16:47:04Z</dcterms:created>
  <dcterms:modified xsi:type="dcterms:W3CDTF">2019-10-18T16:26:44Z</dcterms:modified>
</cp:coreProperties>
</file>