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66" r:id="rId2"/>
    <p:sldId id="267" r:id="rId3"/>
    <p:sldId id="286" r:id="rId4"/>
    <p:sldId id="268" r:id="rId5"/>
    <p:sldId id="270" r:id="rId6"/>
    <p:sldId id="269" r:id="rId7"/>
    <p:sldId id="272" r:id="rId8"/>
    <p:sldId id="273" r:id="rId9"/>
    <p:sldId id="274" r:id="rId10"/>
    <p:sldId id="275" r:id="rId11"/>
    <p:sldId id="282" r:id="rId12"/>
    <p:sldId id="287" r:id="rId13"/>
    <p:sldId id="283" r:id="rId14"/>
    <p:sldId id="394" r:id="rId15"/>
    <p:sldId id="400" r:id="rId16"/>
    <p:sldId id="291" r:id="rId17"/>
    <p:sldId id="264" r:id="rId18"/>
    <p:sldId id="277" r:id="rId19"/>
    <p:sldId id="278" r:id="rId20"/>
    <p:sldId id="28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2493" autoAdjust="0"/>
  </p:normalViewPr>
  <p:slideViewPr>
    <p:cSldViewPr>
      <p:cViewPr varScale="1">
        <p:scale>
          <a:sx n="62" d="100"/>
          <a:sy n="62" d="100"/>
        </p:scale>
        <p:origin x="648" y="52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20" d="100"/>
        <a:sy n="120" d="100"/>
      </p:scale>
      <p:origin x="0" y="-6376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17957130358705E-2"/>
          <c:y val="3.3203083989501316E-2"/>
          <c:w val="0.77524896887889017"/>
          <c:h val="0.733540026246719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碱基对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出生</c:v>
                </c:pt>
                <c:pt idx="1">
                  <c:v>35岁</c:v>
                </c:pt>
                <c:pt idx="2">
                  <c:v>65岁</c:v>
                </c:pt>
                <c:pt idx="3">
                  <c:v>85岁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8000</c:v>
                </c:pt>
                <c:pt idx="1">
                  <c:v>3000</c:v>
                </c:pt>
                <c:pt idx="2">
                  <c:v>1500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F6-402C-AC75-F04336852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出生</c:v>
                </c:pt>
                <c:pt idx="1">
                  <c:v>35岁</c:v>
                </c:pt>
                <c:pt idx="2">
                  <c:v>65岁</c:v>
                </c:pt>
                <c:pt idx="3">
                  <c:v>85岁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25F6-402C-AC75-F043368524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出生</c:v>
                </c:pt>
                <c:pt idx="1">
                  <c:v>35岁</c:v>
                </c:pt>
                <c:pt idx="2">
                  <c:v>65岁</c:v>
                </c:pt>
                <c:pt idx="3">
                  <c:v>85岁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5F6-402C-AC75-F04336852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4899200"/>
        <c:axId val="154900736"/>
        <c:axId val="0"/>
      </c:bar3DChart>
      <c:catAx>
        <c:axId val="154899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360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defRPr>
            </a:pPr>
            <a:endParaRPr lang="zh-CN"/>
          </a:p>
        </c:txPr>
        <c:crossAx val="154900736"/>
        <c:crosses val="autoZero"/>
        <c:auto val="1"/>
        <c:lblAlgn val="ctr"/>
        <c:lblOffset val="100"/>
        <c:noMultiLvlLbl val="0"/>
      </c:catAx>
      <c:valAx>
        <c:axId val="154900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489920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85288595585387883"/>
          <c:y val="0.4378581036745407"/>
          <c:w val="0.13891732283464567"/>
          <c:h val="0.136783792650918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318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12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9417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1905000"/>
            <a:ext cx="9144000" cy="4419600"/>
          </a:xfrm>
        </p:spPr>
        <p:txBody>
          <a:bodyPr anchorCtr="0"/>
          <a:lstStyle/>
          <a:p>
            <a:pPr>
              <a:defRPr/>
            </a:pPr>
            <a:r>
              <a:rPr lang="zh-CN" altLang="en-US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该隐的难题与压力</a:t>
            </a:r>
            <a:b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1-12</a:t>
            </a:r>
            <a:b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徐理强长老</a:t>
            </a:r>
            <a:b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06.2019_SLO</a:t>
            </a:r>
            <a:endParaRPr lang="en-US" altLang="zh-CN" sz="60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553200"/>
            <a:ext cx="9144000" cy="3048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神的考验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220200" cy="6553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给你一个难处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看你如何回应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可能是神给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也可能是魔鬼给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或者自己的情欲造成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圣经翻译有时候翻成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试探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有时候翻成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试练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其实是相同的一个名词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=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考试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神对该隐说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现在你碰到不如意的事情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你的礼物没有被接纳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你因此失望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生气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妒忌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这是考验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你如何回应呢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你的回应是合神心意的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你就仰起头来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你就通过这考验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假如做得不对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罪就控制你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你在考验中失败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该隐的难题与压力 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该隐要维护自己特殊的身份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◇需要得着接纳，认同，肯定 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需要表现比弟弟更好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◇不能失败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一般读该隐的故事不从这角度来读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有人认为等于把心理学引入圣经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是不属灵的解读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应该讨论该隐犯罪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因此也忽略基督徒心里的挣扎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忽略华人第二代身份认同的挣扎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造成很多悲剧 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68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今天海外华人年轻人的压力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需要争取成就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父母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社会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朋友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自己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施压力 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需要被主流社会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白人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接纳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需要学习沟通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把心里的感受说出来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需要寻找自我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:6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父母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祖父母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从他身上活出他们没有完成的愿望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传统文化注重群体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没有沟通的语言和习惯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5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华人教会不讨论这些问题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因为不是属灵或圣经的问题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要讨论也不能从心理学的角度讨论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基督徒不应该从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心理学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看人生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心理学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是世界上的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小学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其实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不同角度，不同层面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为何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Why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；意义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Meaning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科学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如何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How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；机制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Mechanism </a:t>
            </a:r>
          </a:p>
        </p:txBody>
      </p:sp>
    </p:spTree>
    <p:extLst>
      <p:ext uri="{BB962C8B-B14F-4D97-AF65-F5344CB8AC3E}">
        <p14:creationId xmlns:p14="http://schemas.microsoft.com/office/powerpoint/2010/main" val="229603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圣经与科学不同层面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神两种启示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大自然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神不同层面的启示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终极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//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意义层面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Meaning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科学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机制层面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Mechanism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不同层面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并不矛盾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解释不同问题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:Why? How?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解决不同问题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:Meaning? Method?</a:t>
            </a:r>
          </a:p>
        </p:txBody>
      </p:sp>
    </p:spTree>
    <p:extLst>
      <p:ext uri="{BB962C8B-B14F-4D97-AF65-F5344CB8AC3E}">
        <p14:creationId xmlns:p14="http://schemas.microsoft.com/office/powerpoint/2010/main" val="4720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死亡从不同的角度看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019568"/>
              </p:ext>
            </p:extLst>
          </p:nvPr>
        </p:nvGraphicFramePr>
        <p:xfrm>
          <a:off x="0" y="762000"/>
          <a:ext cx="9144000" cy="5991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zh-CN" altLang="en-US" sz="48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死亡</a:t>
                      </a:r>
                      <a:endParaRPr lang="en-US" sz="48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圣经</a:t>
                      </a:r>
                      <a:endParaRPr lang="en-US" sz="48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科学</a:t>
                      </a:r>
                      <a:endParaRPr lang="en-US" sz="48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原因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人犯罪堕落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末端体缩短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6684"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本质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人与神隔离</a:t>
                      </a:r>
                      <a:r>
                        <a:rPr lang="en-US" altLang="zh-CN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四个关系上的矛盾 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生理活动停止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886"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解决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悔改重生</a:t>
                      </a:r>
                      <a:r>
                        <a:rPr lang="en-US" altLang="zh-CN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生命更新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修补末端体</a:t>
                      </a:r>
                      <a:r>
                        <a:rPr lang="en-US" altLang="zh-CN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:</a:t>
                      </a:r>
                    </a:p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锻炼</a:t>
                      </a:r>
                      <a:r>
                        <a:rPr lang="en-US" altLang="zh-CN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营养</a:t>
                      </a:r>
                      <a:r>
                        <a:rPr lang="en-US" altLang="zh-CN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压力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029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端粒体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Telomeres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保险杠磨损</a:t>
            </a:r>
          </a:p>
        </p:txBody>
      </p:sp>
      <p:pic>
        <p:nvPicPr>
          <p:cNvPr id="9219" name="Picture 3" descr="Telomeres[2]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2000"/>
            <a:ext cx="91440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198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端粒体随年龄缩短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</p:nvPr>
        </p:nvGraphicFramePr>
        <p:xfrm>
          <a:off x="-152400" y="762000"/>
          <a:ext cx="92964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0764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2019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年有很多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考验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世界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社会大环境并不乐观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个人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家庭有许多难处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有些说得出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有些说不出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有人会得病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失业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感情关系出问题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有时我们会问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神不喜悦我吗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我做错什么吗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让我们思想神对该隐的话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你为什么生气呢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你为什么沉下脸来呢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你若做得对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岂不仰起头来吗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你若做得不对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罪就伏在门前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它想要控制你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你却要制伏它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35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35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4:6-8</a:t>
            </a: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8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考验是危机</a:t>
            </a:r>
            <a:r>
              <a:rPr lang="en-US" altLang="zh-CN" sz="48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8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也是契机</a:t>
            </a:r>
            <a:endParaRPr lang="en-US" altLang="zh-CN" sz="48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11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在考验中做对的事情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2019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是考验的时刻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更经历亲近神的机会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仰望依靠神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亲近神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反省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思想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需要的时候悔改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跟团契小组分享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同心祷告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关怀旁边的人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聆听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灰心失望沮丧的时候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抓住神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尽可能不要封闭自己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不要把自己孤立起来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70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57200"/>
            <a:ext cx="9296400" cy="6400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那人和他妻子夏娃同房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夏娃就怀孕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生了该隐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她说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我靠耶和华得了一个男人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她又生了该隐的弟弟亚伯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亚伯是牧羊的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该隐是耕地的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过了一些日子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该隐拿地里的出产为供物献给耶和华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亚伯也把他羊群中头生的和羊的脂肪献上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耶和华看中了亚伯和他的供物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却看不中该隐和他的供物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该隐就非常生气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沉下脸来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耶和华对该隐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说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你为什么生气呢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你为什么沉下脸来呢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你若做得对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岂不仰起头来吗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你若做得不对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罪就伏在门前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它想要控制你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你却要制伏它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38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5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该隐与他弟弟亚伯说话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二人正在田间时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该隐起来攻击他弟弟亚伯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把他杀了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耶和华对该隐说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你弟弟亚伯在哪里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我不知道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我岂是看守我弟弟的吗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你做了什么事呢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你弟弟血的声音从地里向我哀号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现在你必从这地受诅咒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你耕种土地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它不再给你效力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你必流离飘荡在地上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人的问题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堕落后的人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表面没事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其实问题重重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表面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生育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成长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工作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敬拜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一天过一天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里面问题重重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很多时候苦在心里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说不出来，没有人知道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今天的人也是一样：表面很好 ，里面很多痛苦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该隐就是一个很好的例子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该隐的问题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地位特殊：第一个生下来的人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家庭矛盾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  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兄弟相争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为成就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父母的关爱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 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嫉妒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比较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  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  认为神不接纳自己：神不公平 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endParaRPr lang="en-US" altLang="zh-CN" sz="4400" dirty="0">
              <a:effectLst>
                <a:outerShdw blurRad="38100" dist="38100" dir="2700000" algn="tl" rotWithShape="0">
                  <a:srgbClr val="000000"/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r>
              <a:rPr 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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不能接纳别人比自己成功</a:t>
            </a:r>
            <a:endParaRPr lang="en-US" altLang="zh-CN" sz="4400" dirty="0">
              <a:effectLst>
                <a:outerShdw blurRad="38100" dist="38100" dir="2700000" algn="tl" rotWithShape="0">
                  <a:srgbClr val="000000"/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r>
              <a:rPr 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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知道对错但无力实行</a:t>
            </a:r>
            <a:endParaRPr lang="en-US" altLang="zh-CN" sz="4400" dirty="0">
              <a:effectLst>
                <a:outerShdw blurRad="38100" dist="38100" dir="2700000" algn="tl" rotWithShape="0">
                  <a:srgbClr val="000000"/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r>
              <a:rPr 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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容易发怒憎恨讨厌</a:t>
            </a:r>
            <a:r>
              <a:rPr lang="en-US" altLang="zh-CN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,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没有能力去爱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敬拜：以礼物给神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亚伯以献礼物给神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与神沟通，敬拜神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献祭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4:3: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奉献礼物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Minhah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不是献赎罪祭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Zebah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为什么神看中亚伯的礼物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却看不中该隐的礼物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2000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年来很多讨论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基本上有三个解释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三个解释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296400" cy="6096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亚伯的礼物是头生的羊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有血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有脂 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是赎罪祭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所以神喜悦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相反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该隐 的礼物是属地的，属世的。司可福圣经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Scofield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Reference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Bible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把这解释普及化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亚伯因信而献礼物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11:4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因着信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亚伯献祭给神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比该隐所献的更美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因此获得了赞许为义人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神亲自悦纳了他的礼物</a:t>
            </a:r>
            <a:endParaRPr lang="en-US" altLang="zh-CN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神没有立刻看中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暂时没有看中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该隐的礼物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Robert</a:t>
            </a:r>
            <a:r>
              <a:rPr lang="zh-CN" altLang="en-US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Sacks (The Beginning Of Wisdom)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因为神要给该隐一个考验</a:t>
            </a:r>
            <a:endParaRPr lang="en-US" altLang="zh-CN" sz="39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各解释有好处也有弱点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亚伯献的是赎罪祭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圣经没有讲；需要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加入自己的看法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利未记中的素祭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,6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申命记中献初熟土产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申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亚伯以信献祭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希伯来书的解读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这段经文没有说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神暂时还没有看中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不能从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v5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来解读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只能从下面神对该隐说话来解读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神暂时还没有看中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神后来主动用温柔的语气向该隐说话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V6.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耶和华对该隐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你为什么生气呢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你为什么沉下脸来呢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神要该隐思想反省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V7,8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岂不仰起头来吗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你若做得不对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罪就伏在门前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它想要控制你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你却要制伏它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并且提醒该隐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抓住现今的机会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在神没有接纳自己的祭物后，做对的回应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做对的事情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1313</TotalTime>
  <Words>1466</Words>
  <Application>Microsoft Office PowerPoint</Application>
  <PresentationFormat>On-screen Show (4:3)</PresentationFormat>
  <Paragraphs>120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该隐的难题与压力 创4：1-12  徐理强长老 06.2019_SLO</vt:lpstr>
      <vt:lpstr>创4:1-12</vt:lpstr>
      <vt:lpstr>PowerPoint Presentation</vt:lpstr>
      <vt:lpstr>人的问题</vt:lpstr>
      <vt:lpstr>该隐的问题</vt:lpstr>
      <vt:lpstr>敬拜：以礼物给神 </vt:lpstr>
      <vt:lpstr>三个解释</vt:lpstr>
      <vt:lpstr>各解释有好处也有弱点</vt:lpstr>
      <vt:lpstr>神暂时还没有看中</vt:lpstr>
      <vt:lpstr>神的考验</vt:lpstr>
      <vt:lpstr>该隐的难题与压力  </vt:lpstr>
      <vt:lpstr>今天海外华人年轻人的压力</vt:lpstr>
      <vt:lpstr>华人教会不讨论这些问题 </vt:lpstr>
      <vt:lpstr>圣经与科学不同层面</vt:lpstr>
      <vt:lpstr>死亡从不同的角度看</vt:lpstr>
      <vt:lpstr>2.端粒体Telomeres保险杠磨损</vt:lpstr>
      <vt:lpstr>端粒体随年龄缩短</vt:lpstr>
      <vt:lpstr>2019年有很多考验</vt:lpstr>
      <vt:lpstr>在考验中做对的事情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lkghsu@gmail.com</cp:lastModifiedBy>
  <cp:revision>55</cp:revision>
  <cp:lastPrinted>2002-03-27T18:41:19Z</cp:lastPrinted>
  <dcterms:created xsi:type="dcterms:W3CDTF">2015-08-19T22:02:21Z</dcterms:created>
  <dcterms:modified xsi:type="dcterms:W3CDTF">2019-06-08T17:47:04Z</dcterms:modified>
</cp:coreProperties>
</file>