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79"/>
  </p:notesMasterIdLst>
  <p:sldIdLst>
    <p:sldId id="716" r:id="rId3"/>
    <p:sldId id="717" r:id="rId4"/>
    <p:sldId id="735" r:id="rId5"/>
    <p:sldId id="736" r:id="rId6"/>
    <p:sldId id="737" r:id="rId7"/>
    <p:sldId id="740" r:id="rId8"/>
    <p:sldId id="417" r:id="rId9"/>
    <p:sldId id="697" r:id="rId10"/>
    <p:sldId id="679" r:id="rId11"/>
    <p:sldId id="680" r:id="rId12"/>
    <p:sldId id="659" r:id="rId13"/>
    <p:sldId id="632" r:id="rId14"/>
    <p:sldId id="675" r:id="rId15"/>
    <p:sldId id="674" r:id="rId16"/>
    <p:sldId id="676" r:id="rId17"/>
    <p:sldId id="733" r:id="rId18"/>
    <p:sldId id="677" r:id="rId19"/>
    <p:sldId id="739" r:id="rId20"/>
    <p:sldId id="738" r:id="rId21"/>
    <p:sldId id="721" r:id="rId22"/>
    <p:sldId id="342" r:id="rId23"/>
    <p:sldId id="364" r:id="rId24"/>
    <p:sldId id="376" r:id="rId25"/>
    <p:sldId id="365" r:id="rId26"/>
    <p:sldId id="372" r:id="rId27"/>
    <p:sldId id="373" r:id="rId28"/>
    <p:sldId id="723" r:id="rId29"/>
    <p:sldId id="718" r:id="rId30"/>
    <p:sldId id="460" r:id="rId31"/>
    <p:sldId id="461" r:id="rId32"/>
    <p:sldId id="369" r:id="rId33"/>
    <p:sldId id="366" r:id="rId34"/>
    <p:sldId id="377" r:id="rId35"/>
    <p:sldId id="720" r:id="rId36"/>
    <p:sldId id="419" r:id="rId37"/>
    <p:sldId id="379" r:id="rId38"/>
    <p:sldId id="380" r:id="rId39"/>
    <p:sldId id="381" r:id="rId40"/>
    <p:sldId id="367" r:id="rId41"/>
    <p:sldId id="462" r:id="rId42"/>
    <p:sldId id="374" r:id="rId43"/>
    <p:sldId id="456" r:id="rId44"/>
    <p:sldId id="427" r:id="rId45"/>
    <p:sldId id="383" r:id="rId46"/>
    <p:sldId id="387" r:id="rId47"/>
    <p:sldId id="382" r:id="rId48"/>
    <p:sldId id="385" r:id="rId49"/>
    <p:sldId id="690" r:id="rId50"/>
    <p:sldId id="349" r:id="rId51"/>
    <p:sldId id="308" r:id="rId52"/>
    <p:sldId id="368" r:id="rId53"/>
    <p:sldId id="726" r:id="rId54"/>
    <p:sldId id="321" r:id="rId55"/>
    <p:sldId id="687" r:id="rId56"/>
    <p:sldId id="416" r:id="rId57"/>
    <p:sldId id="741" r:id="rId58"/>
    <p:sldId id="722" r:id="rId59"/>
    <p:sldId id="375" r:id="rId60"/>
    <p:sldId id="378" r:id="rId61"/>
    <p:sldId id="322" r:id="rId62"/>
    <p:sldId id="320" r:id="rId63"/>
    <p:sldId id="414" r:id="rId64"/>
    <p:sldId id="731" r:id="rId65"/>
    <p:sldId id="313" r:id="rId66"/>
    <p:sldId id="725" r:id="rId67"/>
    <p:sldId id="689" r:id="rId68"/>
    <p:sldId id="317" r:id="rId69"/>
    <p:sldId id="727" r:id="rId70"/>
    <p:sldId id="724" r:id="rId71"/>
    <p:sldId id="390" r:id="rId72"/>
    <p:sldId id="388" r:id="rId73"/>
    <p:sldId id="389" r:id="rId74"/>
    <p:sldId id="734" r:id="rId75"/>
    <p:sldId id="732" r:id="rId76"/>
    <p:sldId id="704" r:id="rId77"/>
    <p:sldId id="480" r:id="rId7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FFCC"/>
    <a:srgbClr val="FFCCFF"/>
    <a:srgbClr val="CCFFFF"/>
    <a:srgbClr val="FFFF99"/>
    <a:srgbClr val="CCFFCC"/>
    <a:srgbClr val="FF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 varScale="1">
        <p:scale>
          <a:sx n="81" d="100"/>
          <a:sy n="81" d="100"/>
        </p:scale>
        <p:origin x="869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84AE98-E2F8-4860-94F1-182E7C4FB4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88BA8-5545-45A9-9727-72BEF6F41B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E4A08E-3AA8-44BA-B130-AC6D6711A625}" type="datetimeFigureOut">
              <a:rPr lang="en-US"/>
              <a:pPr>
                <a:defRPr/>
              </a:pPr>
              <a:t>3/20/2021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084A31-739A-4BB0-9662-B4907B43AB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304542-883A-4C07-9D64-6A6F0794F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017FF-826F-4D5C-85F0-A05F9E98E7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27AF0-7CC3-49D4-8562-D118711B2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F2D702-CEC1-494E-A238-9BE49540F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22F82B-9CF6-452C-9D9C-4259F7DB4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9CA69A-C433-4915-AA1D-91FDB987B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53724A-D201-4D0A-BD6D-10C26C904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78513-8640-48C2-B5E7-084D66D42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6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C73E4D-4152-4322-867D-4BD3BFCC8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5C486C-844A-495B-B408-B583EFFC4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E0E489-D793-4816-9B97-98DD3F8CA8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235C-1515-4C34-9916-03AA5DA05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1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C51759-4E1E-475D-B2C8-EA3C77017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6C3EFB-C0EF-4B83-BB36-DE173328F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031B08-08D7-4B3D-B4F8-97448299B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F1348-94A6-4069-B59E-F6BBE6E01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20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A9FBA-E301-43AF-A6E8-2195AD125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930F6-8891-47AC-928A-3ED1C3ED4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5B1BA0-3901-424F-B8C4-C293C302B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6BA38-92CC-445D-8F70-A25A4422A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7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A410051-1C22-45C8-8FFA-E7191EB1CC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39067FC-4711-4611-99B4-45A906CC7D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CD897E4-4C3C-48C4-BCB3-E932552B79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8E924C-E63C-4631-8DF2-41679561D3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AE08F25-21B3-4395-857C-9602D0D98C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60 w 1722"/>
                <a:gd name="T1" fmla="*/ 35 h 66"/>
                <a:gd name="T2" fmla="*/ 166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60 w 1722"/>
                <a:gd name="T9" fmla="*/ 35 h 66"/>
                <a:gd name="T10" fmla="*/ 1660 w 1722"/>
                <a:gd name="T11" fmla="*/ 3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43442BA-5E65-4C0D-99C1-B475FF332F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8364127-297C-4C34-BFF2-3FC45B329C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4 w 975"/>
                <a:gd name="T1" fmla="*/ 48 h 101"/>
                <a:gd name="T2" fmla="*/ 94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4 w 975"/>
                <a:gd name="T9" fmla="*/ 48 h 101"/>
                <a:gd name="T10" fmla="*/ 94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18341AF-55FD-4EE9-8764-27E7624DED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9 w 2141"/>
                <a:gd name="T7" fmla="*/ 0 h 198"/>
                <a:gd name="T8" fmla="*/ 207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337331E-2D06-496D-A364-CA57E43980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DD6ACBF-1A29-44B2-AD6D-1FD10FDF30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91 w 2517"/>
                <a:gd name="T1" fmla="*/ 276 h 276"/>
                <a:gd name="T2" fmla="*/ 2424 w 2517"/>
                <a:gd name="T3" fmla="*/ 204 h 276"/>
                <a:gd name="T4" fmla="*/ 2167 w 2517"/>
                <a:gd name="T5" fmla="*/ 0 h 276"/>
                <a:gd name="T6" fmla="*/ 0 w 2517"/>
                <a:gd name="T7" fmla="*/ 276 h 276"/>
                <a:gd name="T8" fmla="*/ 2091 w 2517"/>
                <a:gd name="T9" fmla="*/ 276 h 276"/>
                <a:gd name="T10" fmla="*/ 209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6D227DE-5A52-4766-A71C-56EFA6ECBA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6F56C1B-B1C9-446F-823D-4995BE5678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8 w 729"/>
                <a:gd name="T7" fmla="*/ 240 h 240"/>
                <a:gd name="T8" fmla="*/ 69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76A7022-5CC1-4F51-86D0-18DC8CEC29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9D4E7B1-2AB0-4CAE-8079-A57B586116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8 w 729"/>
                <a:gd name="T1" fmla="*/ 318 h 318"/>
                <a:gd name="T2" fmla="*/ 69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8 w 729"/>
                <a:gd name="T9" fmla="*/ 318 h 318"/>
                <a:gd name="T10" fmla="*/ 69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4D970E7-2355-4992-82C3-97B4FD2BEB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3826AA0-BDE0-41B8-983F-909F6654AB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0BB9665-B6BB-48ED-AA98-888E6F2028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B0CD2B4F-A46C-4994-A56D-9302AF778E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47C7C0F-4D6F-41E1-A9F3-3A1C1ADE54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E4D8E84-570A-4C1F-8DC2-89B0859D71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91A5527-24FA-4BE8-A5F6-0E2864BD50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56359FD-42BD-4898-A280-E0CF59774A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646340D1-BC29-4825-A8C6-7E5AAFCC24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72807945-A44C-4C0A-A91D-0062BFF903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6C2FB4D9-D3B7-4EC9-922C-4DAE562570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EDF9C05-E232-4042-B94D-4F1BF2BB6D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E89BA163-61AD-4A03-A3DD-5D43CEC47F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0AF4C0B8-6608-40B7-AF3F-94CE691C34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4BAFEF4-7A48-4D74-AB34-AD245C7617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9E75337-7B79-43E8-88C2-01804D1578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26EAF75-2C5E-4EDB-82CB-3F05A84B8E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5F031217-FA59-4C3F-8D92-B8C24F2851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A333E646-5C37-4F34-9EF1-27635573FF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1898D9F-315D-4170-92C4-91C1EC709B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87FA6AB-5AB4-4257-9AE0-9E09EF8DE1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5C7E28A-2FC5-468A-8AD0-18C423C88B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255B17F3-4C9B-44FC-B9DD-0941203E1C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78B1A949-5438-458E-8E37-4B19D3EA726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965FDA2D-ED91-42D8-8990-5157F0B239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01C47A75-82D0-41E8-91F2-57290D2318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D2270932-946C-455C-AD0C-5F9DC5C46B9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EE8BE937-6B11-4664-9249-8FFAC1258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7BB19B06-A34F-40FB-89D3-2BD71738C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5CE2-A1DF-4251-8461-91CE6FFB2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907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E36A52D-83EF-4413-8300-FCB7BFEEC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9B4B925C-F025-4863-BA17-20C183C4D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CB7B5B7E-95E4-47C9-9478-466E7683B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F2C66-B5E0-4FAB-AA4E-F62C5780F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516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2B71106-1960-4741-9ABA-D1CADF52B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D2D5132B-A814-4A77-80E8-4C5C2657E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C74D8D30-F60C-44B2-AD3C-03AA6F2F1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FA709-C65B-435F-A9FC-05500DA12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449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6C034664-AA37-45B9-94C2-967FFE66B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5603DAE-35FB-4AD5-8395-5FC6B5A30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3A26B86-A25A-4E44-A3DA-665975D0B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0C17-42F0-4E04-8467-6BA757764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92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28C95663-6CBD-4F86-80E2-28C5CCC44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D44141FC-1B95-4682-9FB3-37D4C9019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C93FB46C-8CC8-4127-A99D-AF0799FC3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0724-B384-4840-B5B2-904AEEC0F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900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2C585403-DA69-4BE4-B97D-1C9FF7AFB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EC01C518-39C8-400B-88C7-125868D44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2C13C35E-8188-4779-BF5D-DE05F6CA1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B2C75-8874-4A97-96F9-91A846A0B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163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1FC466AE-4AFA-4DC1-BA0B-950E5ECB8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615D018D-0AE1-420A-888A-6B036AAFE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B608D085-0740-47E1-8090-7F9CADE7E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F7885-AD7A-49DD-AD7B-CB67A0A14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93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4D1D9E-F0F8-408E-8A52-83469D182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C0A353-7ACF-490C-8747-9AC1A9F91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0A791D-C754-4974-967B-D2AB643C7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B336-929A-4C26-80A0-D0909BD6B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478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B30F8C11-BD5F-48C6-8A7F-7DEB34935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47BE6AEF-C1E6-42BF-8145-35AD71A1A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E3B7924-93F2-40CA-B282-BD1431D76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A73A-F909-4AEB-A915-9835526F0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134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9A225841-12FF-464E-84C5-F925E02C6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0239757-0958-42AE-8EA9-82C9F67E1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E9127A06-518F-49B7-A764-73D58EDFF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63A77-4D63-4A28-AE82-000260CED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384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54E9C7AD-6870-4740-A10A-B4B30126AF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880AF64E-8D7D-4D52-987B-958F6E654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DF34E43C-E594-4C66-8D94-F0874726F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C3B5-F137-451A-BCA4-FC2AA2E34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56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21587E5-6335-4200-B1CC-7B84A0547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7DB8478-E58B-4BA2-BDEB-2AFBAF0A0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78F600AB-09A3-4122-8191-DC9702449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22B6A-BB6D-4228-AD4F-326394261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36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1B6D1CD-6461-4347-8C89-8E674C787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75C7C24-3C27-42BC-94C2-75FC4A5D4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B5324DCD-1FA5-4D65-8854-9D0BE07A5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7371D-5B90-4E8A-B4B8-1ECE6E232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30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C857D5-ADAB-4566-8A72-5546487AD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AD033-4C4A-4AB0-9A16-ED390BC7E7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A2631-9EA6-45F3-B994-85CF82B30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3E050-F91B-49E4-A824-DE2AB0A34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69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BFE0F2-8897-40B5-898B-C1A372855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323418-7E09-488F-9EF9-1122874FF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F42DA-A15E-453B-A3E1-C91D55BCC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DBAD-5BF1-4124-ADB1-2FEC7BB3B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40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769D65-6FEC-48AB-96EE-EFFCFD37B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15F0C3-7AD3-4ABF-AF0A-52B9B9FA8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F9BC8F-7D62-4368-AE6A-E1B7FDED93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EB023-559F-417B-8DAE-5ED806A94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06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21FF5B-6444-48A7-B9A3-3E8198778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DDEEF4-FC9B-4491-AB34-62253C65A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3D556F-0F01-4C2D-B264-F9FB615C77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AC91-DFA4-4C50-A6DB-E1F6B3182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29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7CBBBB-2F34-4E70-A1A6-E119C6CEE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BDF9BF-C62D-4FEE-8135-91296C4F1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B6CA6F-7DED-4BD8-8F78-AC697E3D3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7D696-5AD8-48CC-A669-0A2AAE46F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0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BE789-2F60-45C0-BB6E-7D1A933FD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A2C031-9B4B-4663-8003-271ABBA148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4CA41-423E-47F6-8091-6AA0BC45C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CCE7-4270-4303-BE89-9D0115887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96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9D98E-E8A3-47BA-83EF-009ADDC5F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F1708-BF77-429B-B27C-839BC1DB7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1FE847-15A9-4E2F-B34A-6819D9A9C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CD27-C18C-4839-A60D-D6304AA5A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69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D1A7F6-5AF0-4C8D-BF52-C8BA5C828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DFD1DF-EE3D-4576-AA77-1F2888788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E1ABF7-44A0-4CE5-AA38-C6B33F9282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AC759A-D03E-4981-B587-0B2224477A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F7D667-D2EE-4A42-A776-F70C9AF12B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2450CEB-57D5-40A2-AB07-9682C74A3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  <p:sldLayoutId id="2147485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B5D53B1A-D235-4862-9420-D6EC8AB051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4949A6F0-9EFE-46EA-95B0-600906A152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F4498665-2715-4E30-9DE0-EB84E2C757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D5117DBC-86B9-434B-8571-825D7E5F5F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FB124618-D017-488F-9828-9F7774BF5E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60 w 1722"/>
                <a:gd name="T1" fmla="*/ 35 h 66"/>
                <a:gd name="T2" fmla="*/ 166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60 w 1722"/>
                <a:gd name="T9" fmla="*/ 35 h 66"/>
                <a:gd name="T10" fmla="*/ 1660 w 1722"/>
                <a:gd name="T11" fmla="*/ 3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1612C048-14DD-4D78-8B91-0E985235C6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591482DD-6FF1-409B-8E6C-C7BE4B5F15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44 w 975"/>
                <a:gd name="T1" fmla="*/ 48 h 101"/>
                <a:gd name="T2" fmla="*/ 94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44 w 975"/>
                <a:gd name="T9" fmla="*/ 48 h 101"/>
                <a:gd name="T10" fmla="*/ 94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6BB50173-660D-46F7-9002-CDDA19B587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7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79 w 2141"/>
                <a:gd name="T7" fmla="*/ 0 h 198"/>
                <a:gd name="T8" fmla="*/ 207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02D292CB-0FFC-423E-B192-BAA7EE9FC4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6229A4F9-9539-4B78-A0F8-161E08BD74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91 w 2517"/>
                <a:gd name="T1" fmla="*/ 276 h 276"/>
                <a:gd name="T2" fmla="*/ 2424 w 2517"/>
                <a:gd name="T3" fmla="*/ 204 h 276"/>
                <a:gd name="T4" fmla="*/ 2167 w 2517"/>
                <a:gd name="T5" fmla="*/ 0 h 276"/>
                <a:gd name="T6" fmla="*/ 0 w 2517"/>
                <a:gd name="T7" fmla="*/ 276 h 276"/>
                <a:gd name="T8" fmla="*/ 2091 w 2517"/>
                <a:gd name="T9" fmla="*/ 276 h 276"/>
                <a:gd name="T10" fmla="*/ 209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42754B1C-2FC5-47BB-A738-4C847ABCC85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A431C2CE-04C0-45D3-B874-86FFFD2B84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9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98 w 729"/>
                <a:gd name="T7" fmla="*/ 240 h 240"/>
                <a:gd name="T8" fmla="*/ 69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B5BD7E56-4322-4E4A-BA51-2773A676D1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ACCB9C65-9846-4298-B96B-FA06BA63FC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98 w 729"/>
                <a:gd name="T1" fmla="*/ 318 h 318"/>
                <a:gd name="T2" fmla="*/ 69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98 w 729"/>
                <a:gd name="T9" fmla="*/ 318 h 318"/>
                <a:gd name="T10" fmla="*/ 69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D6BB58C4-1D8A-4629-ACD7-891CB2B264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0E16F6DB-2F08-4912-B7FA-F639724CC1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75C597E0-DEC6-48CD-8D46-F04DBAFF07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0C9B8F87-EE2B-4934-9158-5A88D38D11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D89283B0-C12A-4C35-A513-1C34B38B47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40E07587-AC60-4A90-86EE-C60EB138FE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06725752-65F5-4166-BF06-FA6D51A229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29207FBA-5FB6-41D1-91F2-83F727384E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9FDAC0B2-0CCB-41BE-960B-C361798AD5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EB19EA14-DAEA-41DF-8C57-73A9930AE0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BBB45F96-F565-403F-BD11-77477BAC04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FC00B64C-9A64-4468-AA21-7D1D94C0A7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4B9A5183-3D78-491D-9B9E-A3B6CDEBE2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4226926C-37E4-4BE1-8F36-3CD4E99D3B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A8F6C3C1-86E2-4473-92AE-098509B0E1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C220A8F1-8BCD-40AA-BE96-E8CF344EA3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A0C133B8-FF40-4194-B75E-C6C55C408D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B70A182D-47A7-4133-A5E0-7C37A44B78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A0CE4724-A73D-4ED1-B365-59E3D1C320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85CA980C-E8BA-4392-B7F1-A66972E470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0BADD31E-A2DD-4548-AE70-F03DDFF88D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9C4DD938-8690-4AA2-BA82-2069788E6E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79EB3B79-6CFC-4241-A135-2C6712246C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7E827026-3243-4C1A-82C3-46A8918EBC2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0E652034-F498-4F8E-9575-0B6727DB8B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82C05934-549E-4915-A8E4-F20B2205CE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1B80B9A2-8B2B-458D-87B2-E06CD59A4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3AB5BC43-7DB0-463E-B4FE-333621F4E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947001C9-2687-402D-A41A-00F4B2B52D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1C078672-E319-4E1C-8284-06D4BF145C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1ACAB5A3-6766-4A9E-B483-A25D294FB7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E439917-AA40-46EC-9977-E9CAC53B8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39" r:id="rId1"/>
    <p:sldLayoutId id="2147485728" r:id="rId2"/>
    <p:sldLayoutId id="2147485729" r:id="rId3"/>
    <p:sldLayoutId id="2147485730" r:id="rId4"/>
    <p:sldLayoutId id="2147485731" r:id="rId5"/>
    <p:sldLayoutId id="2147485732" r:id="rId6"/>
    <p:sldLayoutId id="2147485733" r:id="rId7"/>
    <p:sldLayoutId id="2147485734" r:id="rId8"/>
    <p:sldLayoutId id="2147485735" r:id="rId9"/>
    <p:sldLayoutId id="2147485736" r:id="rId10"/>
    <p:sldLayoutId id="2147485737" r:id="rId11"/>
    <p:sldLayoutId id="2147485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rwinproject.ac.uk/letter/DCP-LETT-4176.xml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jpeg"/><Relationship Id="rId7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DDAC-AEF8-4531-9E8B-1BF917CA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Genesis 1:24-25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Day 6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Cattle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Creeping things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Beasts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創世記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1:24-25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第六天 畜類、昆蟲、野獸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25C81-8A64-4973-9200-5FBA6BB1D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1887200" cy="52578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1:24)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“&amp;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said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the earth bring forth the living creature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his kind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cattle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creeping thing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beast of the earth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his kind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so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1:24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神說：「地要生出活物來，各從其類；牲畜、昆蟲、野獸，各從其類。」事就這樣成了。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1:25)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“&amp;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made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beast of the earth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his kind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cattle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their kind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thing that 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creepeth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upon the earth </a:t>
            </a:r>
            <a:r>
              <a:rPr lang="en-US" altLang="en-US" b="1" u="sng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his kind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&amp;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saw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it was good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1:25 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於是神造出野獸，各從其類；牲畜，各從其類；地上一切昆蟲，各從其類。神看著是好的。</a:t>
            </a:r>
          </a:p>
          <a:p>
            <a:pPr>
              <a:defRPr/>
            </a:pPr>
            <a:endParaRPr lang="en-US" altLang="en-US" b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8A64CF2-B594-499B-B0AF-33B6A6F96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838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Absurdity of Absurdities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  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荒謬至極！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A9B3A73-C74B-4934-9931-43BE3A96C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11887200" cy="5334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science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expects us to believe that over 1 million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species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evolved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 i="1" u="sng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incredibly complicated sexual apparatus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both male &amp; female by mere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&amp; chance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any intervention of any intelligence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“軟科學”期望我們相信上百萬不同的種類同時‘進化’它們複雜的性器官（包括雌雄體），只是藉著“時間與偶然”，不需任何智能的介入！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realize how preposterous &amp; utterly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impossible that is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(Romans 1:21-22)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你明白這是多麼荒謬與不可能的呢？（羅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1:21-22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4340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740BC25-B3EB-4148-BBDA-31582DB7B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77520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BE392B-513F-4360-8454-233AF2425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9812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Universal Male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/</a:t>
            </a:r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Female Sexuality &amp; Reproduction among millions of species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u="sng">
                <a:solidFill>
                  <a:srgbClr val="FFFF99"/>
                </a:solidFill>
                <a:latin typeface="Comic Sans MS" panose="030F0702030302020204" pitchFamily="66" charset="0"/>
              </a:rPr>
              <a:t>Could only have been Created by a Sovereign God</a:t>
            </a:r>
            <a:br>
              <a:rPr lang="en-US" altLang="en-US" sz="2800" b="1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在上百萬的種類中，普世性的雌雄性別與繁殖，</a:t>
            </a:r>
            <a:b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只可能由一位全能上帝所創造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634F29D-8760-44C5-838A-D15154BFF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738" y="2514600"/>
            <a:ext cx="11930062" cy="3581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creating Sexual Reproduction God’s Wisdom exposes the irrational imaginations of  Evolutionists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上帝的智慧創造出經由性別繁殖，揭發進化論者不合理性的想像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created &amp; designed by God makes sexuality Holy &amp; sacred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被上帝創造且設計，使性活動是神聖且聖潔的。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DEEA-9F84-4B96-BEEC-3DAE11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1371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God Designed All life to Reproduce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after their Kind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” </a:t>
            </a: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(1:21)</a:t>
            </a:r>
            <a:b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上帝設計所有生命的繁殖是“各從其類”（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1:21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61088-26F9-4EB3-8FF4-3CDB741E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7162800" cy="4343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After their kind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10 times 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Gen. 1)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各從其類在創世記一章出現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次，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This was known as the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fixity of the species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:”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When the word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&amp; 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had the same definition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這就是人所知的“物種固定性”，       ‘類’與‘種’的定義相同。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A61A8B4-2295-4CD9-87A2-1196D3DB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734670"/>
            <a:ext cx="4634753" cy="3476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TextBox 5">
            <a:extLst>
              <a:ext uri="{FF2B5EF4-FFF2-40B4-BE49-F238E27FC236}">
                <a16:creationId xmlns:a16="http://schemas.microsoft.com/office/drawing/2014/main" id="{00058BA2-88E0-483A-B1EC-F8758EBD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410200"/>
            <a:ext cx="388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Dog Kinds only reproduce other dog kinds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296B-6E30-4CB3-B62D-B54B3B44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But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…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Scientists changed the definition of Species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但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科學家改變了‘種類’的定義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52DFF-0231-4CE2-BEB3-BD990FBB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7620000" cy="52578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of  individuals capable of inter-breeding to produce offspring that are fertile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produce fertile offspring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一群能夠行使交配的個體產生可以繁殖的後代，繼續產生具有繁殖力的後代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new definition sometimes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into new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根據新的定義，有時‘物種’變成新的‘物種’。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b="1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F75A5C0-ED86-49CD-9D52-F5AC576F3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0" y="1485900"/>
            <a:ext cx="43180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3" name="TextBox 5">
            <a:extLst>
              <a:ext uri="{FF2B5EF4-FFF2-40B4-BE49-F238E27FC236}">
                <a16:creationId xmlns:a16="http://schemas.microsoft.com/office/drawing/2014/main" id="{95198667-31B0-4999-804A-ED6CE35B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991100"/>
            <a:ext cx="327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This is simply micro-evolution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EDF1-F5AA-47D8-B35B-44F2533C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76200"/>
            <a:ext cx="121158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Biblical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Kind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” &amp;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Scientific term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Species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”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no longer equal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聖經的“類”與科學名稱“物種”不再相等</a:t>
            </a:r>
            <a:endParaRPr lang="en-US" altLang="en-U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CDDD1-466E-4018-BC17-7486AE134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1887200" cy="5105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Confusing definitions cause confusion between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micro-evolution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’ &amp; “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macro-evolution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混亂的定義造成‘小進化’與‘大進化’之間的混亂。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So called new species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are just new variations within a Biblical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micro evolution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所謂新的物種只是聖經所謂‘類’之內的新差異。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No hard science supports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evolution of dogs from some non dog kind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(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macro evolution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沒有任何硬科學支持狗類從非狗類進化而來。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Text&#10;&#10;Description automatically generated">
            <a:extLst>
              <a:ext uri="{FF2B5EF4-FFF2-40B4-BE49-F238E27FC236}">
                <a16:creationId xmlns:a16="http://schemas.microsoft.com/office/drawing/2014/main" id="{588889D7-6364-4923-8997-05500557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0"/>
            <a:ext cx="4926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5F2CC-E50F-4E82-83E0-8F645251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13716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Examples</a:t>
            </a:r>
          </a:p>
        </p:txBody>
      </p:sp>
      <p:pic>
        <p:nvPicPr>
          <p:cNvPr id="19460" name="Picture 6" descr="Timeline&#10;&#10;Description automatically generated">
            <a:extLst>
              <a:ext uri="{FF2B5EF4-FFF2-40B4-BE49-F238E27FC236}">
                <a16:creationId xmlns:a16="http://schemas.microsoft.com/office/drawing/2014/main" id="{A168C83E-4596-4ED1-AE17-E939FB189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72659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Content Placeholder 4" descr="A picture containing dog, brown, mammal, wild dog&#10;&#10;Description automatically generated">
            <a:extLst>
              <a:ext uri="{FF2B5EF4-FFF2-40B4-BE49-F238E27FC236}">
                <a16:creationId xmlns:a16="http://schemas.microsoft.com/office/drawing/2014/main" id="{C04E68BD-5193-4309-B8CC-23C4A82A12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6013" y="5219700"/>
            <a:ext cx="1622425" cy="1638300"/>
          </a:xfrm>
        </p:spPr>
      </p:pic>
      <p:sp>
        <p:nvSpPr>
          <p:cNvPr id="19462" name="TextBox 10">
            <a:extLst>
              <a:ext uri="{FF2B5EF4-FFF2-40B4-BE49-F238E27FC236}">
                <a16:creationId xmlns:a16="http://schemas.microsoft.com/office/drawing/2014/main" id="{909EF764-A558-422E-BFB9-B5CCF3494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239713"/>
            <a:ext cx="2830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A5002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Hard Empirical Science</a:t>
            </a:r>
          </a:p>
        </p:txBody>
      </p:sp>
      <p:sp>
        <p:nvSpPr>
          <p:cNvPr id="19463" name="TextBox 11">
            <a:extLst>
              <a:ext uri="{FF2B5EF4-FFF2-40B4-BE49-F238E27FC236}">
                <a16:creationId xmlns:a16="http://schemas.microsoft.com/office/drawing/2014/main" id="{A3A27373-78BA-4BBB-AD49-1E465746D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79413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A5002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Micro- evolution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0757D3-D542-42D7-8632-0C33B418B465}"/>
              </a:ext>
            </a:extLst>
          </p:cNvPr>
          <p:cNvSpPr/>
          <p:nvPr/>
        </p:nvSpPr>
        <p:spPr>
          <a:xfrm>
            <a:off x="8915400" y="2971800"/>
            <a:ext cx="2209800" cy="2057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3" name="TextBox 13">
            <a:extLst>
              <a:ext uri="{FF2B5EF4-FFF2-40B4-BE49-F238E27FC236}">
                <a16:creationId xmlns:a16="http://schemas.microsoft.com/office/drawing/2014/main" id="{A891844E-F711-46C1-83C3-F1210EB3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193925"/>
            <a:ext cx="366077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u="sng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Soft science macro- evolution fantasies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466" name="TextBox 14">
            <a:extLst>
              <a:ext uri="{FF2B5EF4-FFF2-40B4-BE49-F238E27FC236}">
                <a16:creationId xmlns:a16="http://schemas.microsoft.com/office/drawing/2014/main" id="{A68D535E-AA22-4633-8D98-5713BF0D9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55626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They are all still dogs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Illustrates great variety within kinds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7FF3F-5155-439B-B08A-F016EE305BD5}"/>
              </a:ext>
            </a:extLst>
          </p:cNvPr>
          <p:cNvSpPr txBox="1"/>
          <p:nvPr/>
        </p:nvSpPr>
        <p:spPr>
          <a:xfrm>
            <a:off x="10820400" y="3810000"/>
            <a:ext cx="1295400" cy="92392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40 million yrs. Of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AD67EF9-D53F-4054-B7E2-04D25E0CD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44780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There is a constant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bait &amp; switch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” </a:t>
            </a:r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with the definition of Evolution in textbooks &amp; media</a:t>
            </a:r>
            <a:br>
              <a:rPr lang="en-US" altLang="en-US" sz="2800" b="1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進化論的定義在教科書和媒體中，持續地使用‘誘餌與轉換’</a:t>
            </a:r>
            <a:endParaRPr lang="en-US" altLang="en-US" sz="28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49EA90E-E836-49A3-BEC9-3D32DA9BB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738" y="1752600"/>
            <a:ext cx="11887200" cy="5029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for both observable &amp; unobservable changes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“進化”同時使用在可觀察與不可觀察的改變上，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subtly switch from empirical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to historical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 to man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deceiving their audience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他們巧妙地從實證（硬）科學轉換到歷史（軟）科學（分子到人），欺騙聽眾。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indoctrinated to accept a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evolution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       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hard observational science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學生被洗腦去接受‘進化論’為硬的、可觀察到的科學！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07C2-692A-492B-826F-48F15407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1219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God has set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limits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”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on diversification of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Kinds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”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上帝對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類的多樣化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設限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C5C0-9271-4821-BD7C-7C6A074C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2247900"/>
            <a:ext cx="4800600" cy="35814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studies reveal comparatively narrow limits of change within Kinds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基因研究顯示在類別中相當狹窄的改變限制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 descr="A picture containing text, mammal, screenshot, horse&#10;&#10;Description automatically generated">
            <a:extLst>
              <a:ext uri="{FF2B5EF4-FFF2-40B4-BE49-F238E27FC236}">
                <a16:creationId xmlns:a16="http://schemas.microsoft.com/office/drawing/2014/main" id="{D2F42A6D-488B-4CB4-9DF6-7008FF6C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41438"/>
            <a:ext cx="69723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FA5A78-37A8-4A93-9C99-07FFA5DC9E82}"/>
              </a:ext>
            </a:extLst>
          </p:cNvPr>
          <p:cNvSpPr/>
          <p:nvPr/>
        </p:nvSpPr>
        <p:spPr>
          <a:xfrm>
            <a:off x="5105400" y="2819400"/>
            <a:ext cx="2209800" cy="1828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57582-5749-4A09-908C-A754875D237F}"/>
              </a:ext>
            </a:extLst>
          </p:cNvPr>
          <p:cNvSpPr/>
          <p:nvPr/>
        </p:nvSpPr>
        <p:spPr>
          <a:xfrm>
            <a:off x="9448800" y="2895600"/>
            <a:ext cx="2438400" cy="1828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3ADA2-499B-41F9-BEEF-6546B4E14DA5}"/>
              </a:ext>
            </a:extLst>
          </p:cNvPr>
          <p:cNvSpPr/>
          <p:nvPr/>
        </p:nvSpPr>
        <p:spPr>
          <a:xfrm>
            <a:off x="7281863" y="3886200"/>
            <a:ext cx="2166937" cy="1524000"/>
          </a:xfrm>
          <a:prstGeom prst="rect">
            <a:avLst/>
          </a:prstGeom>
          <a:noFill/>
          <a:ln w="76200"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A picture containing different&#10;&#10;Description automatically generated">
            <a:extLst>
              <a:ext uri="{FF2B5EF4-FFF2-40B4-BE49-F238E27FC236}">
                <a16:creationId xmlns:a16="http://schemas.microsoft.com/office/drawing/2014/main" id="{8FBE6075-197B-4815-94D5-32DB56C99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81125"/>
            <a:ext cx="393223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EF2C586C-A487-47C7-928A-4FB11F5BA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87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Darwin’s Finches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(Beaks): </a:t>
            </a: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 ICON of Evolution</a:t>
            </a:r>
            <a:b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達爾文的雀（喙）：進化的圖標</a:t>
            </a:r>
            <a:r>
              <a:rPr 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416E427-1A55-4BA6-A3B2-1C3470251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7620000" cy="5105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One of the most widely cited evidences for evolution is merely micro-evolution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這是最被引述的進化證據，它不過是小進化而已。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Change is only 10ths of a millimeter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鳥喙的改變只是一毫米的十分之一！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It’s Only a cyclical fluctuation</a:t>
            </a:r>
            <a:r>
              <a:rPr lang="en-US" b="1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beaks returned to normal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它只是循環的波動：鳥喙回到正常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22533" name="Picture 2" descr="A picture containing text, book, black&#10;&#10;Description automatically generated">
            <a:extLst>
              <a:ext uri="{FF2B5EF4-FFF2-40B4-BE49-F238E27FC236}">
                <a16:creationId xmlns:a16="http://schemas.microsoft.com/office/drawing/2014/main" id="{C6639E7D-80A7-4ECD-92B2-D83FABDDD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962400"/>
            <a:ext cx="35766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F8B7F83-6C53-4675-882F-8EEEC14EA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87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Darwin Admitted in a Letter to Jeremy Bentham in 1863 there was no hard empirical evidence for Natural Selection</a:t>
            </a:r>
            <a:b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達爾文在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1863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年致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Jeremy Bentham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的信中，說物競天擇沒有實證證據</a:t>
            </a:r>
            <a:endParaRPr lang="en-US" sz="2800" b="1" u="sng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6E5BCC0-379D-4B69-8BA2-0FC9E87FA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11887200" cy="5257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belief in Natural Selection must at present be grounded entirely on general considerations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When we descend to details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we can prove that no one species has changed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…				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nor can we prove that the supposed changes are beneficial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, 		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which is the groundwork for the theory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“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目前對物競天擇的信任只能建基於一般的考慮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…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當觸及細節時，我們能證明沒有一物種改變了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…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我們也無法證明所謂的改變是有益的，而這是此理論的基礎工作。”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Francis Darwin (ed.),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Charles Darwin, Life &amp; Letters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Vol. 3, p. 25  or </a:t>
            </a:r>
          </a:p>
          <a:p>
            <a:pPr>
              <a:defRPr/>
            </a:pPr>
            <a:r>
              <a:rPr lang="en-US" u="sng" dirty="0">
                <a:effectLst/>
                <a:hlinkClick r:id="rId2"/>
              </a:rPr>
              <a:t>https://www.darwinproject.ac.uk/letter/DCP-LETT-4176.xml</a:t>
            </a:r>
            <a:r>
              <a:rPr lang="en-US" dirty="0">
                <a:effectLst/>
              </a:rPr>
              <a:t> 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B1361950-BFB2-4BD9-9F44-64B6CF113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11811000" cy="6553200"/>
          </a:xfrm>
        </p:spPr>
        <p:txBody>
          <a:bodyPr/>
          <a:lstStyle/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(Ps. 104:24)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LORD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manifold are thy works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wisdom hast thou made them all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(Isa. 40:5; Ps. 19:1-3; Hab. 2:14)</a:t>
            </a:r>
          </a:p>
          <a:p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詩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104:24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耶和華啊，你所造的何其多！都是你用智慧造成的；遍地滿了你的豐富。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12:7-8)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now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beasts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shall teach thee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&amp;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fowls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air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shall tell thee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speak to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earth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shall teach thee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&amp;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fishes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sea shall declare unto thee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Cor. 15:39-42) [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all speak of a Creator!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伯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12:7-8 </a:t>
            </a:r>
            <a:r>
              <a:rPr lang="zh-TW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你且問走獸，走獸必指教你；又問空中的飛鳥，飛鳥必告訴你； 或與地說話，地必指教你；海中的魚也必向你說明。 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designed all creation to teach us eternal wisdom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(Isa. 6:3)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上帝設計萬物來教導我們永恆的智慧（賽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6:3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45D5F39-8BBD-4000-9A63-83ACAF8A8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3" y="84138"/>
            <a:ext cx="11963400" cy="1211262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Lessons in God given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limits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’ &amp;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amazing ability to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adapt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’?</a:t>
            </a:r>
            <a:b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上帝賜予的‘限制’與奇妙的‘適應’能力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9A267FE-C9CA-433D-B32F-4F2D437D3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913" y="1295400"/>
            <a:ext cx="11887200" cy="5478463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 created in the image of God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have to cross the line &amp; behave like animals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different kind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Cor. 3:18)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以上帝的形像所創造的人類，從不必須跨線，像動物（另一種類）一樣表現（林後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3:18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be stubborn as a mule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(Judg. 2:19; Ps. 78:8; Ps. 32:9)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也不必像騾子那樣頑固（士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2:19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；詩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78:8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32:9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designed us to adapt to our ever-changing world while being fruitful &amp; multiplying godly disciples for Christ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(Col. 3:10)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上帝設計我們去適應一直在改變的世界，同時為基督結果並增生屬神的門徒（西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3:10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191769B-6E7B-4945-B7CD-EEA95304A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872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effectLst/>
                <a:latin typeface="Comic Sans MS" pitchFamily="66" charset="0"/>
              </a:rPr>
              <a:t>We alone are Created to seek Answers to the Great Questions of Life</a:t>
            </a:r>
            <a:r>
              <a:rPr lang="en-US" sz="3200" b="1" dirty="0">
                <a:solidFill>
                  <a:srgbClr val="FFFF00"/>
                </a:solidFill>
                <a:effectLst/>
                <a:latin typeface="Comic Sans MS" pitchFamily="66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(Job 38-42)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只有我們被創造去尋求人生最大問題的答案（伯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38-42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800" b="1" u="sng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3A258B5-91AC-41D7-B47A-2FFE1638C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11811000" cy="4038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Recent research of the human brain reveals that people are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	“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hard wired for fellowship with our fellow man &amp; God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近來對人類大腦的研究顯示，人“被緊固連線，要與同胞和上帝相交。</a:t>
            </a:r>
            <a:r>
              <a:rPr lang="zh-CN" alt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(The Commission on Children at Risk cosponsored with the YMCA,    Dartmouth Medical School and the Institute for American Values, 2003)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rnado in Mediterranean.jpg">
            <a:extLst>
              <a:ext uri="{FF2B5EF4-FFF2-40B4-BE49-F238E27FC236}">
                <a16:creationId xmlns:a16="http://schemas.microsoft.com/office/drawing/2014/main" id="{706795D9-C365-4258-A0DB-B28B9A6B5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362200"/>
            <a:ext cx="274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D55FE7-6268-4C0C-BAF4-62C2FA65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Job’s suffering caused him to ask 25 profound questions</a:t>
            </a:r>
            <a:b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約伯的受苦導致他求問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25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個深刻的問題</a:t>
            </a:r>
            <a:endParaRPr lang="en-US" sz="3200" b="1" u="sng" dirty="0">
              <a:solidFill>
                <a:srgbClr val="FFC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1D3C-431E-43AF-A13C-6B2187216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9753600" cy="5105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Even without answers the questions are important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They deal with truth we all need to think through</a:t>
            </a:r>
            <a:r>
              <a:rPr lang="en-US" b="1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即使沒有答案，這些問題仍然重要，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它們處理我們都需要深思的真理。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God speaks to Job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out of the whirlwind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(Job 38:1)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上帝“從旋風中”對約伯說話（伯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38:1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God’s answers are concealed in the 70+ questions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asks Job!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上帝的答案隱藏在祂質問約伯的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70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多個問題中！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Nebula IRAS 05437 Hubble 2010.jpg">
            <a:extLst>
              <a:ext uri="{FF2B5EF4-FFF2-40B4-BE49-F238E27FC236}">
                <a16:creationId xmlns:a16="http://schemas.microsoft.com/office/drawing/2014/main" id="{38FED72E-4B10-4722-AF3C-4AED4E1B1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74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7CA6081A-CCF7-46A5-B113-F1AF85798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304800"/>
            <a:ext cx="11811000" cy="1066800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God directs us to His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CC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General Revelation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Creation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上帝指引我們去到祂在造物中的普遍啟示</a:t>
            </a:r>
            <a:b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F1464-289F-48FE-877A-605B3088A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811000" cy="5410200"/>
          </a:xfrm>
        </p:spPr>
        <p:txBody>
          <a:bodyPr/>
          <a:lstStyle/>
          <a:p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Conscience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God’s righteous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of history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創造，良知，以及上帝公義的掌管歷史</a:t>
            </a:r>
            <a:endParaRPr lang="en-US" altLang="en-US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study focuses on the things God Created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 1:18-20).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這篇信息專注在造物（羅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1:18-20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ultimate answers are found in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Special Revelation</a:t>
            </a:r>
            <a:r>
              <a:rPr lang="en-US" altLang="en-US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b="1" i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Christ</a:t>
            </a:r>
            <a:r>
              <a:rPr lang="en-US" altLang="en-US" b="1" i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i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Bible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(Heb. 1:1-2)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但最終的答案是在上帝在耶穌基督和聖經的特殊啟示中找到    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（來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1:1-2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A20F-77F3-4A1A-9595-F63053EA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117348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We need what Job needed</a:t>
            </a:r>
            <a:b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約伯所需要的，我們也需要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297F2-6E65-4BE4-A96B-30AAEE83D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11734800" cy="4419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Divine revelation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/>
                <a:latin typeface="Times New Roman" pitchFamily="18" charset="0"/>
                <a:cs typeface="Times New Roman" pitchFamily="18" charset="0"/>
              </a:rPr>
              <a:t>(Job 42:5-6).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not Science &amp; Philosophy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一個神聖的啟示（伯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42:5,6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{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不是科學或哲學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}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baseline="300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we will look at partial answers to some questions in God’s General Revelation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首先我們會查看普遍啟示，來回答某些問題，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Then we will look at the fullest answer in Jesus Christ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其次我們在耶穌基督裡查看完整的答案。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job1 - Copy.jpg">
            <a:extLst>
              <a:ext uri="{FF2B5EF4-FFF2-40B4-BE49-F238E27FC236}">
                <a16:creationId xmlns:a16="http://schemas.microsoft.com/office/drawing/2014/main" id="{929B69FA-2E1E-4754-AFC5-C863B94F4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3048000"/>
            <a:ext cx="385286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18AC7B-DD1D-4BD6-9740-B83C6D5E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latin typeface="Comic Sans MS" panose="030F0702030302020204" pitchFamily="66" charset="0"/>
              </a:rPr>
              <a:t>Question # 1</a:t>
            </a:r>
            <a:r>
              <a:rPr lang="en-US" altLang="en-US" sz="3200" dirty="0">
                <a:latin typeface="Comic Sans MS" panose="030F0702030302020204" pitchFamily="66" charset="0"/>
              </a:rPr>
              <a:t>: 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Can we suffer evil &amp; still love God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?”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問題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：我們能承受罪惡卻仍然愛神嗎？</a:t>
            </a:r>
            <a:endParaRPr lang="en-US" alt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01FE9-405F-473C-AD78-E8BF60E9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0744200" cy="4953000"/>
          </a:xfrm>
        </p:spPr>
        <p:txBody>
          <a:bodyPr/>
          <a:lstStyle/>
          <a:p>
            <a:pPr>
              <a:defRPr/>
            </a:pP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Job’s wife told him</a:t>
            </a:r>
            <a:r>
              <a:rPr lang="en-US" altLang="en-US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“…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curse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en-US" altLang="en-US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約伯的妻子告訴他：“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咒詛神，去死吧。”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responded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speakest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one of the foolish women 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we receive good at                         the hand of God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we not receive evil</a:t>
            </a:r>
            <a:r>
              <a:rPr lang="en-US" altLang="en-US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     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(Job 2:9-10)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約伯回答：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你說話像愚頑的婦人一樣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		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。噯！難道我們從神手裡得福，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			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不也受禍嗎？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lion captures ram.jpg">
            <a:extLst>
              <a:ext uri="{FF2B5EF4-FFF2-40B4-BE49-F238E27FC236}">
                <a16:creationId xmlns:a16="http://schemas.microsoft.com/office/drawing/2014/main" id="{29FB7E3D-51BC-42E5-B9A5-18DC92939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101850"/>
            <a:ext cx="3148013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7DF9FF-CC39-4AA0-A2B5-8F33DA6E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11658600" cy="1219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Job had insight from General Revelation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12:7-10)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約伯從普遍啟示得到洞見（伯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12:7-10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2236E-EBA8-4342-B1DC-27FC26B9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10287000" cy="5181600"/>
          </a:xfrm>
        </p:spPr>
        <p:txBody>
          <a:bodyPr/>
          <a:lstStyle/>
          <a:p>
            <a:pPr>
              <a:defRPr/>
            </a:pP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responds to Zophar’s false accusations by pointing to truth revealed in nature</a:t>
            </a:r>
            <a:r>
              <a:rPr lang="en-US" altLang="en-US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約伯指出自然所顯示的真理，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來駁斥瑣法錯誤的控訴。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But ask now the beasts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&amp;</a:t>
            </a:r>
            <a:r>
              <a:rPr lang="en-US" alt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they shall teach thee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</a:p>
          <a:p>
            <a:pPr>
              <a:defRPr/>
            </a:pPr>
            <a:r>
              <a:rPr lang="zh-CN" altLang="en-US" sz="4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你且問走獸，走獸必指教你</a:t>
            </a:r>
            <a:r>
              <a:rPr lang="zh-CN" altLang="en-US" sz="4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endParaRPr lang="en-US" altLang="en-US" sz="4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reveal the curse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(Rom. 8:18-24; Rev. 22:3)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牠們顯明咒詛的事實（羅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8:18-24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；啟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22:3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632066E-B06B-45C3-B794-28E56AC2A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039600" cy="1117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Job Knew the History of Adam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31:33,40)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約伯知道亞當的歷史 （伯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31:33,40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124CF96-203D-4396-ACAE-29E039E25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738" y="1447800"/>
            <a:ext cx="11887200" cy="35052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knew the whole creation was under a curse because of Adam’s sin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14:1; Gen. 3; 47:9)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knew about the Promised Redeemer who would remove the curse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19:25-27; Gen. 3:15);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約伯知道因亞當的犯罪，萬物都在咒詛之下（伯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14:1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；創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47:9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）！他也知道應許的救贖主將要移除這咒詛（伯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19:25-27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；創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3:15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748" name="Picture 2" descr="A close-up of some plants&#10;&#10;Description automatically generated with low confidence">
            <a:extLst>
              <a:ext uri="{FF2B5EF4-FFF2-40B4-BE49-F238E27FC236}">
                <a16:creationId xmlns:a16="http://schemas.microsoft.com/office/drawing/2014/main" id="{B8959BC9-5554-4F2F-A61E-A30F083A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7638"/>
            <a:ext cx="24384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id="{4B881EA8-1397-4DAD-9A04-0DFF1F73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5227638"/>
            <a:ext cx="243681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>
            <a:extLst>
              <a:ext uri="{FF2B5EF4-FFF2-40B4-BE49-F238E27FC236}">
                <a16:creationId xmlns:a16="http://schemas.microsoft.com/office/drawing/2014/main" id="{7229A76C-91D9-4113-BBFE-D5286740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5205413"/>
            <a:ext cx="243681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A close-up of some plants&#10;&#10;Description automatically generated with low confidence">
            <a:extLst>
              <a:ext uri="{FF2B5EF4-FFF2-40B4-BE49-F238E27FC236}">
                <a16:creationId xmlns:a16="http://schemas.microsoft.com/office/drawing/2014/main" id="{0862D6DF-5319-448C-84B9-383E5BAE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202238"/>
            <a:ext cx="24384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6" descr="Close up of a spider&#10;&#10;Description automatically generated with medium confidence">
            <a:extLst>
              <a:ext uri="{FF2B5EF4-FFF2-40B4-BE49-F238E27FC236}">
                <a16:creationId xmlns:a16="http://schemas.microsoft.com/office/drawing/2014/main" id="{377B0232-BFF3-4CD6-84CA-C54CA682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07000"/>
            <a:ext cx="41814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4B88-E7E8-400F-8F4D-65910EB5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11658600" cy="1143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Job’s insight from General Revelation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12:7-10)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約伯從普遍啟示獲得的洞見（伯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12:7-10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08C8-648D-42FD-B49D-670665D8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11811000" cy="5257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that the hand of the LORD hath wrought this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whose hand is the soul of every living thing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(Rom. 8:18-24)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12:9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看這一切，誰不知道是耶和華的手做成的呢？ 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8:18-24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answer comes when Christ Jesus restores Creation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lion again lies down with the Lamb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(Isa. 11:6; 65:25; Rev 21:5).    	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more death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最終的答案是當基督耶穌更新萬物：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	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獅子再次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與羔羊同臥，不再有死亡！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11:6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65:25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；啟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21:5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772" name="Picture 4" descr="A lion and a baby lion&#10;&#10;Description automatically generated">
            <a:extLst>
              <a:ext uri="{FF2B5EF4-FFF2-40B4-BE49-F238E27FC236}">
                <a16:creationId xmlns:a16="http://schemas.microsoft.com/office/drawing/2014/main" id="{1CC34AE0-0492-4A29-807C-D9FB13DF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33888"/>
            <a:ext cx="373380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E05E-C462-4BAF-9C50-591E05EF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42863"/>
            <a:ext cx="9209087" cy="1252537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But ask now the beasts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&amp;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shall teach thee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…”</a:t>
            </a:r>
            <a:b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且問走獸，走獸必指教你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…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2582B-FBFF-4E97-98DB-E0685722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4419600" cy="2286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beasts speak to us of man’s sin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走獸指教人的罪！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33796" name="Picture 4" descr="A picture containing sky, outdoor, person, standing&#10;&#10;Description automatically generated">
            <a:extLst>
              <a:ext uri="{FF2B5EF4-FFF2-40B4-BE49-F238E27FC236}">
                <a16:creationId xmlns:a16="http://schemas.microsoft.com/office/drawing/2014/main" id="{F9520CB0-CD1F-450A-ADBC-61F73E23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47244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A picture containing text, outdoor, old, vintage&#10;&#10;Description automatically generated">
            <a:extLst>
              <a:ext uri="{FF2B5EF4-FFF2-40B4-BE49-F238E27FC236}">
                <a16:creationId xmlns:a16="http://schemas.microsoft.com/office/drawing/2014/main" id="{445B9EA0-D04B-4DC1-A19F-61039DB3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128713"/>
            <a:ext cx="437356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FF5AE25-7050-4C08-91BE-27CD0A7F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7963"/>
            <a:ext cx="38862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C47CA92-1BC9-4ADA-B0D1-E6011C05E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4013200"/>
            <a:ext cx="373538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B63929-A26D-4FA4-B3CE-898082C403A3}"/>
              </a:ext>
            </a:extLst>
          </p:cNvPr>
          <p:cNvSpPr txBox="1"/>
          <p:nvPr/>
        </p:nvSpPr>
        <p:spPr>
          <a:xfrm>
            <a:off x="115888" y="3711575"/>
            <a:ext cx="2514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male white rhino 24hr. guard</a:t>
            </a:r>
          </a:p>
        </p:txBody>
      </p:sp>
      <p:sp>
        <p:nvSpPr>
          <p:cNvPr id="33801" name="TextBox 4">
            <a:extLst>
              <a:ext uri="{FF2B5EF4-FFF2-40B4-BE49-F238E27FC236}">
                <a16:creationId xmlns:a16="http://schemas.microsoft.com/office/drawing/2014/main" id="{BA262D8C-F6AF-475C-96C1-6817E02E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07113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Proverbs 12:10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003721F-0934-4E02-89C6-638345D6F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905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‘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Biomimicry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’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is 1 way animals speak to us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many of man’s inventions 1</a:t>
            </a:r>
            <a:r>
              <a:rPr lang="en-US" altLang="en-US" sz="3200" b="1" u="sng" baseline="30000">
                <a:solidFill>
                  <a:srgbClr val="FFFF99"/>
                </a:solidFill>
                <a:latin typeface="Comic Sans MS" panose="030F0702030302020204" pitchFamily="66" charset="0"/>
              </a:rPr>
              <a:t>st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 appeared in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or learned from nature</a:t>
            </a:r>
            <a:b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仿生學是動物對我們說話的一種方式：許多人類的發明首先是在自然界出現，或從自然界學來的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4D8DFD3-61FC-42A6-9678-653164474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119634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DeYoung &amp;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Derrik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Hobbs,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Design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2009. 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discuss 79 Designs in nature leading to human inventions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 E. Hutchins,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Invented It First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1980.</a:t>
            </a: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facts are empirical evidence of Intelligent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in Creation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C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這些事實是自然界具有智能設計的實證證據。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2D5EF08-6199-47EC-A3D1-815B8A95B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425825"/>
            <a:ext cx="2316163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9840-4961-419C-BFC9-8073912C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8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US" sz="3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knoweth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not that the hand of the LORD hath wrought this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12:7-10; Romans 8:20-23) 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誰不知道是耶和華的手做成的呢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3FD8B-2E1A-4BDE-AFAC-0E3A0841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1963400" cy="5105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Job knew the history of Adam’s sin &amp; God’s just judgment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約伯知道亞當犯罪的歷史以及上帝公義的審判，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could accept his suffering</a:t>
            </a:r>
            <a:r>
              <a:rPr 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covered my transgressions as Adam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hiding mine iniquity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31:33)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約伯能夠接受他的苦難，“我若像亞當遮掩我的過犯，藏起我的罪孽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…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”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(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31:33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knew the curse on all creation because of sin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>
                <a:solidFill>
                  <a:srgbClr val="66FFCC"/>
                </a:solidFill>
                <a:latin typeface="Kristen ITC" panose="03050502040202030202" pitchFamily="66" charset="0"/>
                <a:cs typeface="Times New Roman" pitchFamily="18" charset="0"/>
              </a:rPr>
              <a:t>But forgot the part </a:t>
            </a:r>
            <a:r>
              <a:rPr lang="en-US" b="1" dirty="0" err="1">
                <a:solidFill>
                  <a:srgbClr val="66FFCC"/>
                </a:solidFill>
                <a:latin typeface="Kristen ITC" panose="03050502040202030202" pitchFamily="66" charset="0"/>
                <a:cs typeface="Times New Roman" pitchFamily="18" charset="0"/>
              </a:rPr>
              <a:t>satan</a:t>
            </a:r>
            <a:r>
              <a:rPr lang="en-US" b="1" dirty="0">
                <a:solidFill>
                  <a:srgbClr val="66FFCC"/>
                </a:solidFill>
                <a:latin typeface="Kristen ITC" panose="03050502040202030202" pitchFamily="66" charset="0"/>
                <a:cs typeface="Times New Roman" pitchFamily="18" charset="0"/>
              </a:rPr>
              <a:t> played in the disaster!!!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We have enemies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他知道萬物因罪惡受咒詛！但忘記了撒旦在災難中扮演的角色！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A picture containing blue&#10;&#10;Description automatically generated">
            <a:extLst>
              <a:ext uri="{FF2B5EF4-FFF2-40B4-BE49-F238E27FC236}">
                <a16:creationId xmlns:a16="http://schemas.microsoft.com/office/drawing/2014/main" id="{AF37A24C-F9B2-4115-B6A8-EC56B011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524000"/>
            <a:ext cx="3624263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>
            <a:extLst>
              <a:ext uri="{FF2B5EF4-FFF2-40B4-BE49-F238E27FC236}">
                <a16:creationId xmlns:a16="http://schemas.microsoft.com/office/drawing/2014/main" id="{2A9BECFC-C666-4E40-8A9C-58DF47B81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3338"/>
            <a:ext cx="11963400" cy="1185862"/>
          </a:xfrm>
        </p:spPr>
        <p:txBody>
          <a:bodyPr/>
          <a:lstStyle/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38: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 asks 35 Questions related to Earth &amp; Heaven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約伯記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38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章：上帝問與天地相關的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個問題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9F07-E74E-492D-B9F3-110B2420B8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719263"/>
            <a:ext cx="8686800" cy="4373562"/>
          </a:xfrm>
        </p:spPr>
        <p:txBody>
          <a:bodyPr/>
          <a:lstStyle/>
          <a:p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wast thou when I laid the foundations of the earth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thou hast understanding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38:4-6)</a:t>
            </a:r>
          </a:p>
          <a:p>
            <a:r>
              <a:rPr lang="en-US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38:4 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我立大地根基的時候，你在那裡呢？</a:t>
            </a:r>
            <a:r>
              <a:rPr lang="en-US" altLang="zh-TW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你若有聰明，只管說吧！</a:t>
            </a:r>
            <a:r>
              <a:rPr lang="zh-TW" altLang="en-US">
                <a:solidFill>
                  <a:srgbClr val="FFC000"/>
                </a:solidFill>
                <a:ea typeface="新細明體" panose="02020500000000000000" pitchFamily="18" charset="-120"/>
              </a:rPr>
              <a:t> </a:t>
            </a:r>
          </a:p>
          <a:p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is humbled before his CREATOR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 9:20)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約伯在他的造物主面前謙卑下來（羅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9:20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b="1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5845" name="TextBox 5">
            <a:extLst>
              <a:ext uri="{FF2B5EF4-FFF2-40B4-BE49-F238E27FC236}">
                <a16:creationId xmlns:a16="http://schemas.microsoft.com/office/drawing/2014/main" id="{8DA23B41-9FA0-4CB0-8199-FB621AEF5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138738"/>
            <a:ext cx="3505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 small ball in such a big universe!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molokai kepuhi surf.jpg">
            <a:extLst>
              <a:ext uri="{FF2B5EF4-FFF2-40B4-BE49-F238E27FC236}">
                <a16:creationId xmlns:a16="http://schemas.microsoft.com/office/drawing/2014/main" id="{38CCEC27-6B21-431E-93B9-5BC75F56B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81425"/>
            <a:ext cx="49466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EEF68-DFE5-44BA-945A-76FFAAE5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1734800" cy="1371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Question # 1</a:t>
            </a: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Lessons from the Sea &amp; Sand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問題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：從海與陸地學習功課</a:t>
            </a:r>
            <a:endParaRPr 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31C2F-A50D-4516-ABD3-297F814E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11811000" cy="38862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shut up the sea with doors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it brake forth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if it had issued out of the womb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Hitherto shalt thou come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 further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&amp;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shall thy proud waves be stayed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(Job 38:8, 11) 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38:8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海水衝出，如出胎胞，那時誰將他關閉呢？ 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38:11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說：你只可到這裡，不可越過；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			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你狂傲的浪要到此止住。</a:t>
            </a:r>
            <a:r>
              <a:rPr lang="en-US" altLang="en-US" sz="28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hillside, crowd&#10;&#10;Description automatically generated">
            <a:extLst>
              <a:ext uri="{FF2B5EF4-FFF2-40B4-BE49-F238E27FC236}">
                <a16:creationId xmlns:a16="http://schemas.microsoft.com/office/drawing/2014/main" id="{0A869673-382E-4DD3-80E8-74D6EEB4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3048000"/>
            <a:ext cx="3244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C6DB8-2918-4340-ADD1-6F393D7C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887200" cy="1676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Lesson in the Question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Proud waves of Nature &amp; evil men are under God’s control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功課：大自然洶猛的海浪與驕傲的惡人，都在上帝的掌控之下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BDC8-2561-4BDB-AB14-00673251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811000" cy="4114800"/>
          </a:xfrm>
        </p:spPr>
        <p:txBody>
          <a:bodyPr/>
          <a:lstStyle/>
          <a:p>
            <a:pPr>
              <a:defRPr/>
            </a:pP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Vile men overwhelmed Job like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flood of waters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(Job 1:15; 30:14)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邪惡的人像‘大水’一樣衝擊約伯（伯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1:15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30:14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enemy comes in like a flood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(Isa. 59:19)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b="1" i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permissive will sets the bounds of such                consequences of sin.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仇敵好像急流的河水沖來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59:19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上帝會限制他們造孽的後果。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</a:p>
          <a:p>
            <a:pPr>
              <a:defRPr/>
            </a:pPr>
            <a:endParaRPr lang="en-US" altLang="en-US" b="1" i="1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936E-D335-4512-83BD-16CA05A5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44475"/>
            <a:ext cx="11887200" cy="1143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God limits the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Duration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&amp; </a:t>
            </a: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Degree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of affliction</a:t>
            </a:r>
            <a:b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上帝限制苦難的期限和程度</a:t>
            </a:r>
            <a:br>
              <a:rPr lang="en-US" sz="20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75641-DE01-4ED4-86E6-11B45D5DB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1524000"/>
            <a:ext cx="5257800" cy="46482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“…our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affliction, which is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for a moment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worketh for us a far more exceeding &amp; eternal weight of glory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(2Cor. 4:16-7; Job 42:10-17; James 5:11)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林後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4:17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我們這至暫至輕的苦楚，要為我們成就極重無比、永遠的榮耀。</a:t>
            </a:r>
            <a:r>
              <a:rPr lang="zh-TW" altLang="en-US" b="1" dirty="0">
                <a:solidFill>
                  <a:srgbClr val="FFC000"/>
                </a:solidFill>
                <a:ea typeface="新細明體" panose="02020500000000000000" pitchFamily="18" charset="-120"/>
              </a:rPr>
              <a:t> </a:t>
            </a:r>
          </a:p>
          <a:p>
            <a:pPr>
              <a:defRPr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4" descr="A picture containing outdoor, old&#10;&#10;Description automatically generated">
            <a:extLst>
              <a:ext uri="{FF2B5EF4-FFF2-40B4-BE49-F238E27FC236}">
                <a16:creationId xmlns:a16="http://schemas.microsoft.com/office/drawing/2014/main" id="{887EEEF9-0292-4ACC-94D2-182CECFB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19200"/>
            <a:ext cx="3540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A picture containing outdoor, tree&#10;&#10;Description automatically generated">
            <a:extLst>
              <a:ext uri="{FF2B5EF4-FFF2-40B4-BE49-F238E27FC236}">
                <a16:creationId xmlns:a16="http://schemas.microsoft.com/office/drawing/2014/main" id="{89310A4D-0EFE-44E4-9D72-29AE0771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371600"/>
            <a:ext cx="36274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 picture containing rocket&#10;&#10;Description automatically generated">
            <a:extLst>
              <a:ext uri="{FF2B5EF4-FFF2-40B4-BE49-F238E27FC236}">
                <a16:creationId xmlns:a16="http://schemas.microsoft.com/office/drawing/2014/main" id="{F6961E3A-A920-458B-A7F9-B1609F1D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6324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0" descr="A picture containing blurry&#10;&#10;Description automatically generated">
            <a:extLst>
              <a:ext uri="{FF2B5EF4-FFF2-40B4-BE49-F238E27FC236}">
                <a16:creationId xmlns:a16="http://schemas.microsoft.com/office/drawing/2014/main" id="{4F31BF30-7E30-4AF5-8EF4-EB794E8C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901825"/>
            <a:ext cx="2665413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">
            <a:extLst>
              <a:ext uri="{FF2B5EF4-FFF2-40B4-BE49-F238E27FC236}">
                <a16:creationId xmlns:a16="http://schemas.microsoft.com/office/drawing/2014/main" id="{90BEFA64-06F4-45FD-89F6-DBA621CED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Evil men that killed Job’s children get justice at the Final Judgment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35:14; 36:18; Rev. 20:11-15; Heb. 9:27; 10:26-27)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殺死約伯兒女的惡人，在最後審判時會得到報應</a:t>
            </a:r>
            <a:endParaRPr lang="en-US" altLang="en-US" sz="28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D053326D-0E19-41B1-8159-8E8AA8410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3886200" cy="4724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why it is so important that we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our sins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(Lk. 13:3-5; Phil. 2:8-11; Rev. 2:21-22)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這就是為何我們的悔罪那麼重要。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3463-AD07-4CF6-945C-ACB3B3E7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44613"/>
          </a:xfrm>
        </p:spPr>
        <p:txBody>
          <a:bodyPr/>
          <a:lstStyle/>
          <a:p>
            <a:pPr>
              <a:defRPr/>
            </a:pP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38:39 thru 39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God’s 23 questions from the animal kingdom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約伯記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38:39-39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章，上帝從動物界發出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個問題</a:t>
            </a:r>
            <a:r>
              <a:rPr lang="en-US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C74A-7F1B-4B4B-A5C0-9F7D00934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420813"/>
            <a:ext cx="11811000" cy="35814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created animals to teach spiritual Truth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上帝創造動物來指教屬靈的真理，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We are all born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like a wild ass’s colt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11:12; 15:14-16)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我們的出生都像“野驢駒子”（伯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11:12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15:14-16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Lion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Hind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en-US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deer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had profound relevance to Job’s situation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獅子與鹿與約伯的情況極度相關。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40964" name="Picture 4" descr="A picture containing grass, outdoor, mammal, donkey&#10;&#10;Description automatically generated">
            <a:extLst>
              <a:ext uri="{FF2B5EF4-FFF2-40B4-BE49-F238E27FC236}">
                <a16:creationId xmlns:a16="http://schemas.microsoft.com/office/drawing/2014/main" id="{F28BD82A-CA3D-4018-B9D3-2AAE4301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4884738"/>
            <a:ext cx="29622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A lion lying on the ground&#10;&#10;Description automatically generated">
            <a:extLst>
              <a:ext uri="{FF2B5EF4-FFF2-40B4-BE49-F238E27FC236}">
                <a16:creationId xmlns:a16="http://schemas.microsoft.com/office/drawing/2014/main" id="{577657B4-163C-4706-AA80-F1FD037A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873625"/>
            <a:ext cx="30607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A picture containing mammal, outdoor, grass, standing&#10;&#10;Description automatically generated">
            <a:extLst>
              <a:ext uri="{FF2B5EF4-FFF2-40B4-BE49-F238E27FC236}">
                <a16:creationId xmlns:a16="http://schemas.microsoft.com/office/drawing/2014/main" id="{5DD62DB1-17C1-4DDA-966C-13400DC6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89450"/>
            <a:ext cx="28098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E4A9-B217-4F4D-9504-56460189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524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latin typeface="Comic Sans MS" pitchFamily="66" charset="0"/>
              </a:rPr>
              <a:t>Question 2</a:t>
            </a: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God’s Purpose for regal power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:</a:t>
            </a: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Serve humanity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u="sng" dirty="0">
                <a:solidFill>
                  <a:schemeClr val="tx1"/>
                </a:solidFill>
                <a:latin typeface="Comic Sans MS" pitchFamily="66" charset="0"/>
              </a:rPr>
              <a:t>LION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-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38:39-40)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問題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：上帝對權力的目的：服務人類（獅子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伯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38:39-40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8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8F0B5-B95F-4890-89E7-36A12812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11811000" cy="51054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king of beasts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had no natural enemies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It reigned supreme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altLang="zh-CN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萬獸之王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’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在自然界沒有對手，牠超然統治。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Job had been a King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19:9)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learned from the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King of beasts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約伯曾作王（伯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19:9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），並從萬獸之王學了功課。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Like a lion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Job fulfilled his God given responsibility to hunt down &amp; bring criminals to justice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29:14, 17; Rom. 13:3-4).   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Not prey on the poor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31:13-23)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約伯好比獅子，實踐了上帝賦予的責任，獵捕罪犯受審（伯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29:14,17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13:3,4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），而不掠奪窮人（伯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31:13-23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32A6C9B-55D7-40DD-B990-86CC820DD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8600" y="5257800"/>
            <a:ext cx="41910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Know your Enemy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449519D-FA4E-41AC-8C31-A93642205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7759700" cy="62484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forgot the other lion in the spiritual realms that could hunt him down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約伯忘了屬靈境界另一能獵捕他的那隻獅子！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“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adversary the devil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roaring lion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walketh about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seeking whom he may devour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Pet. 5:8).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他的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仇敵魔鬼，好像吼叫的獅子，遍地尋找可吞吃的人。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（彼前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5:8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i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became an innocent prey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約伯成為無辜的獵物。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3012" name="Picture 2" descr="A close up of a lion&#10;&#10;Description automatically generated with low confidence">
            <a:extLst>
              <a:ext uri="{FF2B5EF4-FFF2-40B4-BE49-F238E27FC236}">
                <a16:creationId xmlns:a16="http://schemas.microsoft.com/office/drawing/2014/main" id="{80518EE5-46D7-4730-8387-7561EC112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990600"/>
            <a:ext cx="3871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82FD-2373-4EDB-BCC0-6F578BEC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2286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latin typeface="Comic Sans MS" pitchFamily="66" charset="0"/>
              </a:rPr>
              <a:t>Question 3</a:t>
            </a: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: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Why do the Righteous Suffer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?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 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How can the Meek survive in a fallen World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?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(Matt. 5:5; James 4:6)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問題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：為何公義的人受苦？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柔和謙卑的人在墮落的世界如何存活？（太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5:5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；雅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4:6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8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5BDB6-D497-4E12-B587-ECDBF145F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590800"/>
            <a:ext cx="10896600" cy="34290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directed Job to consider the Hind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(Job 39:1-4).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上帝指引約伯思想鹿（伯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39:1-4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Hind was a loving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pleasant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friendly animal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(S.O.S. 2:7, 9; 3:5).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鹿是慈愛、可喜、友善的動物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	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2:7,9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3:5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en-US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 descr="A picture containing mammal, outdoor, grass, standing&#10;&#10;Description automatically generated">
            <a:extLst>
              <a:ext uri="{FF2B5EF4-FFF2-40B4-BE49-F238E27FC236}">
                <a16:creationId xmlns:a16="http://schemas.microsoft.com/office/drawing/2014/main" id="{CA27485F-EAF4-47E4-8DF4-11F2CEFC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932238"/>
            <a:ext cx="35052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A group of fish swimming in water&#10;&#10;Description automatically generated with low confidence">
            <a:extLst>
              <a:ext uri="{FF2B5EF4-FFF2-40B4-BE49-F238E27FC236}">
                <a16:creationId xmlns:a16="http://schemas.microsoft.com/office/drawing/2014/main" id="{C244F535-ED9B-469B-B910-94D4992B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4305300"/>
            <a:ext cx="3429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18B543F9-4375-4950-BB18-FA28749CF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95262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Nature speaks to us through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Irreducible complexity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.’  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Things are too complex to have evolved by mindless chance</a:t>
            </a:r>
            <a:b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自然界經由“不可簡化的複雜性”對我們說話。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自然界的事物太複雜，不可能經由無心智的偶然進化而來</a:t>
            </a:r>
            <a:r>
              <a:rPr lang="en-US" altLang="en-US" sz="3200" b="1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254750C-25A7-41A3-A084-F935F4252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11963400" cy="1952625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Garrett Hardin,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Steps To Biology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 II, </a:t>
            </a:r>
            <a:r>
              <a:rPr lang="en-US" altLang="en-US" sz="28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Nature’s Challenges to Evolutionary Theory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Chapters 13-17, pgs. 104-149. 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 of various dates from 1952 to 1965.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Werner Gitt,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Speaks for Itself: If Animals Could Talk, 2006</a:t>
            </a:r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6645BBCF-D09F-4BE1-A6C8-F351C31F6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4316413"/>
            <a:ext cx="33877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A picture containing fish&#10;&#10;Description automatically generated">
            <a:extLst>
              <a:ext uri="{FF2B5EF4-FFF2-40B4-BE49-F238E27FC236}">
                <a16:creationId xmlns:a16="http://schemas.microsoft.com/office/drawing/2014/main" id="{384E8C68-9F43-43C2-BC7A-F8E6EDD9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063"/>
            <a:ext cx="34290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A group of fish swimming in water&#10;&#10;Description automatically generated with medium confidence">
            <a:extLst>
              <a:ext uri="{FF2B5EF4-FFF2-40B4-BE49-F238E27FC236}">
                <a16:creationId xmlns:a16="http://schemas.microsoft.com/office/drawing/2014/main" id="{942788CE-23A3-403A-AF5B-6D64CC52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4300538"/>
            <a:ext cx="30543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FC6AFF-A938-4A68-BDD9-589DA74DDAA8}"/>
              </a:ext>
            </a:extLst>
          </p:cNvPr>
          <p:cNvSpPr txBox="1"/>
          <p:nvPr/>
        </p:nvSpPr>
        <p:spPr>
          <a:xfrm>
            <a:off x="461963" y="6257925"/>
            <a:ext cx="3352800" cy="5238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Cleaning symbiosis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005E-D826-4503-9DE7-50D6545D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"/>
            <a:ext cx="11811000" cy="3027363"/>
          </a:xfrm>
        </p:spPr>
        <p:txBody>
          <a:bodyPr/>
          <a:lstStyle/>
          <a:p>
            <a:pPr>
              <a:defRPr/>
            </a:pP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sought God like a deer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i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panteth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water brooks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(Ps. 42:1-2)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約伯尋求上帝，好像鹿“切慕溪水”（詩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42:1-2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hind has enemies &amp; if careless can fall prey to the Lion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Pet. 5:8-11; Lk. 22:31-32)</a:t>
            </a:r>
            <a:r>
              <a:rPr lang="en-US" alt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但鹿有敵人，倘若不小心就會成為獅子的獵物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（彼前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5:8-11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；路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22:31-32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4" descr="A picture containing ground, mammal, dog, outdoor&#10;&#10;Description automatically generated">
            <a:extLst>
              <a:ext uri="{FF2B5EF4-FFF2-40B4-BE49-F238E27FC236}">
                <a16:creationId xmlns:a16="http://schemas.microsoft.com/office/drawing/2014/main" id="{02964558-0C24-423D-B7E3-AA949B10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324225"/>
            <a:ext cx="46339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A picture containing text, outdoor, grass, different&#10;&#10;Description automatically generated">
            <a:extLst>
              <a:ext uri="{FF2B5EF4-FFF2-40B4-BE49-F238E27FC236}">
                <a16:creationId xmlns:a16="http://schemas.microsoft.com/office/drawing/2014/main" id="{FF036D99-6F8E-4DD4-9C46-4EE592AB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55963"/>
            <a:ext cx="58531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 picture containing mammal, outdoor, grass, standing&#10;&#10;Description automatically generated">
            <a:extLst>
              <a:ext uri="{FF2B5EF4-FFF2-40B4-BE49-F238E27FC236}">
                <a16:creationId xmlns:a16="http://schemas.microsoft.com/office/drawing/2014/main" id="{DDC93E57-C628-48ED-A760-67540AA8A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475163"/>
            <a:ext cx="285432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 picture containing person, outdoor, group, dancer&#10;&#10;Description automatically generated">
            <a:extLst>
              <a:ext uri="{FF2B5EF4-FFF2-40B4-BE49-F238E27FC236}">
                <a16:creationId xmlns:a16="http://schemas.microsoft.com/office/drawing/2014/main" id="{7EBD792B-2AD0-4832-8954-D0AEC9F4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1524000"/>
            <a:ext cx="3933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2">
            <a:extLst>
              <a:ext uri="{FF2B5EF4-FFF2-40B4-BE49-F238E27FC236}">
                <a16:creationId xmlns:a16="http://schemas.microsoft.com/office/drawing/2014/main" id="{3046BF53-6F12-4479-BDA5-A49531CAB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God’s Ultimate answer in Christ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上帝在基督裡的最終答案</a:t>
            </a:r>
            <a: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870BD9C-AA29-4437-ACF2-F5E5939EF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05800" cy="52578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22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set to the music of “</a:t>
            </a:r>
            <a:r>
              <a:rPr lang="en-US" alt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Aijeleth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Shahar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meaning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hind of the dawn</a:t>
            </a:r>
            <a:endParaRPr lang="en-US" altLang="en-US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詩篇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篇調用朝鹿，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likened to the loving pleasant hind                                     </a:t>
            </a:r>
            <a:r>
              <a:rPr lang="en-US" alt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hanging on the cross</a:t>
            </a:r>
            <a:r>
              <a:rPr lang="en-US" alt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surrounded by violent beasts like bulls</a:t>
            </a:r>
            <a:r>
              <a:rPr lang="en-US" alt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roaring lions</a:t>
            </a:r>
            <a:r>
              <a:rPr lang="en-US" alt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</a:t>
            </a:r>
            <a:r>
              <a:rPr lang="en-US" alt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耶穌被比喻成鹿，掛在木頭上，被兇惡如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公牛、吼叫的獅子和狗等走獸環繞。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solidFill>
                <a:srgbClr val="CC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E4E72-5DF0-48AF-8048-F905500F6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3" y="4000500"/>
            <a:ext cx="3733800" cy="523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acted like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cross background shadows - Copy.jpg">
            <a:extLst>
              <a:ext uri="{FF2B5EF4-FFF2-40B4-BE49-F238E27FC236}">
                <a16:creationId xmlns:a16="http://schemas.microsoft.com/office/drawing/2014/main" id="{F7FDA7CE-0465-49D7-8266-06CC2A7AE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7957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>
            <a:extLst>
              <a:ext uri="{FF2B5EF4-FFF2-40B4-BE49-F238E27FC236}">
                <a16:creationId xmlns:a16="http://schemas.microsoft.com/office/drawing/2014/main" id="{5208B637-8853-4242-914C-7D57B81D4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963400" cy="1600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Comic Sans MS" panose="030F0702030302020204" pitchFamily="66" charset="0"/>
              </a:rPr>
              <a:t>(Ps. 22:13)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They gaped upon me </a:t>
            </a:r>
            <a:r>
              <a:rPr lang="en-US" altLang="en-US" sz="3200" b="1" i="1" u="sng">
                <a:solidFill>
                  <a:srgbClr val="FFFF00"/>
                </a:solidFill>
                <a:latin typeface="Comic Sans MS" panose="030F0702030302020204" pitchFamily="66" charset="0"/>
              </a:rPr>
              <a:t>with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 their mouths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i="1" u="sng">
                <a:solidFill>
                  <a:srgbClr val="FFFF00"/>
                </a:solidFill>
                <a:latin typeface="Comic Sans MS" panose="030F0702030302020204" pitchFamily="66" charset="0"/>
              </a:rPr>
              <a:t>as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 a ravening &amp; a roaring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lion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.” 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詩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22:13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zh-TW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他們向我張口，好像抓撕吼叫的獅子。 </a:t>
            </a:r>
            <a:endParaRPr lang="en-US" altLang="en-US" sz="3200" b="1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C02E630-4E00-4498-9CF0-8F3917ED7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013" y="2365375"/>
            <a:ext cx="5878512" cy="2819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 surrounded the Cross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a roaring lion</a:t>
            </a:r>
            <a:r>
              <a:rPr lang="en-US" altLang="en-US" sz="28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 Pet. 5:8).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b="1" i="1" u="sng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CC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撒旦好比吼叫的狮子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（彼前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5:8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7109" name="Picture 4" descr="roaring-lion.jpg">
            <a:extLst>
              <a:ext uri="{FF2B5EF4-FFF2-40B4-BE49-F238E27FC236}">
                <a16:creationId xmlns:a16="http://schemas.microsoft.com/office/drawing/2014/main" id="{8AC2F243-5F8C-4C86-BC47-297A638CF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22447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lion by ed hetherington caters news - Copy.jpg">
            <a:extLst>
              <a:ext uri="{FF2B5EF4-FFF2-40B4-BE49-F238E27FC236}">
                <a16:creationId xmlns:a16="http://schemas.microsoft.com/office/drawing/2014/main" id="{77EB41B4-0265-43BA-92A3-81FBD4C2C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133600"/>
            <a:ext cx="34559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A picture containing outdoor, sky, grass, nature&#10;&#10;Description automatically generated">
            <a:extLst>
              <a:ext uri="{FF2B5EF4-FFF2-40B4-BE49-F238E27FC236}">
                <a16:creationId xmlns:a16="http://schemas.microsoft.com/office/drawing/2014/main" id="{C4908176-4A67-489E-B942-6EBDE63A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80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96F6-6ECC-4ADE-8F76-8A3369CCE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28194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reveals the triumph of the meek designed into Nature in many ways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b="1" i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in overcoming the difficult path of death by His resurrection at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dawn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(Matt. 28:1-10; Mk. 16:2-6; Phil. 2:5-11)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耶穌在多方面應驗設計在自然中的預表：特別是祂克服死亡，在‘破曉’時分復活（太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28:1-10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16:2-6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8132" name="Picture 5" descr="A picture containing text, rock, stone&#10;&#10;Description automatically generated">
            <a:extLst>
              <a:ext uri="{FF2B5EF4-FFF2-40B4-BE49-F238E27FC236}">
                <a16:creationId xmlns:a16="http://schemas.microsoft.com/office/drawing/2014/main" id="{AB73916E-6D27-44E9-BF0E-534E6ED68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36863"/>
            <a:ext cx="6934200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A picture containing mammal, outdoor, grass, standing&#10;&#10;Description automatically generated">
            <a:extLst>
              <a:ext uri="{FF2B5EF4-FFF2-40B4-BE49-F238E27FC236}">
                <a16:creationId xmlns:a16="http://schemas.microsoft.com/office/drawing/2014/main" id="{63203E0C-2C45-4A23-A745-439DBFF9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322763"/>
            <a:ext cx="3036887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>
            <a:extLst>
              <a:ext uri="{FF2B5EF4-FFF2-40B4-BE49-F238E27FC236}">
                <a16:creationId xmlns:a16="http://schemas.microsoft.com/office/drawing/2014/main" id="{13A18247-CA44-45D4-8AB2-82A742D3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638"/>
            <a:ext cx="66294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itle 1">
            <a:extLst>
              <a:ext uri="{FF2B5EF4-FFF2-40B4-BE49-F238E27FC236}">
                <a16:creationId xmlns:a16="http://schemas.microsoft.com/office/drawing/2014/main" id="{586DE2BB-C495-46EE-8BAD-A2F431498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" y="76200"/>
            <a:ext cx="6067425" cy="1905000"/>
          </a:xfrm>
        </p:spPr>
        <p:txBody>
          <a:bodyPr/>
          <a:lstStyle/>
          <a:p>
            <a:r>
              <a:rPr lang="en-US" altLang="en-US" sz="2800" b="1" u="sng">
                <a:solidFill>
                  <a:srgbClr val="FFFF00"/>
                </a:solidFill>
                <a:latin typeface="Comic Sans MS" panose="030F0702030302020204" pitchFamily="66" charset="0"/>
              </a:rPr>
              <a:t>Like Jesus we too will suffer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16:33; Acts 14:22)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我們也與耶穌一樣會受苦          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（約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16:33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；徒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14:22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156" name="Content Placeholder 2">
            <a:extLst>
              <a:ext uri="{FF2B5EF4-FFF2-40B4-BE49-F238E27FC236}">
                <a16:creationId xmlns:a16="http://schemas.microsoft.com/office/drawing/2014/main" id="{9E57678F-F70E-469F-8011-66971B41AF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9088" y="2093913"/>
            <a:ext cx="5486400" cy="3810000"/>
          </a:xfrm>
        </p:spPr>
        <p:txBody>
          <a:bodyPr/>
          <a:lstStyle/>
          <a:p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like a lion we are destined to reign with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Jesus,  the Lion of the Tribe of Judah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(2Tim. 2:12; Rom. 8:17)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我們也註定要與猶大支派的獅子耶穌一同作王（提後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2:12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；羅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8:17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r>
              <a:rPr lang="en-US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  <a:p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7" name="TextBox 4">
            <a:extLst>
              <a:ext uri="{FF2B5EF4-FFF2-40B4-BE49-F238E27FC236}">
                <a16:creationId xmlns:a16="http://schemas.microsoft.com/office/drawing/2014/main" id="{1B6E720A-D15B-4E2B-88C0-DF22A3EEF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087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i="1" baseline="30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Cross then the Crown; 1</a:t>
            </a:r>
            <a:r>
              <a:rPr lang="en-US" altLang="en-US" sz="2800" b="1" i="1" baseline="30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Suffering then the Glory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peacock.jpg">
            <a:extLst>
              <a:ext uri="{FF2B5EF4-FFF2-40B4-BE49-F238E27FC236}">
                <a16:creationId xmlns:a16="http://schemas.microsoft.com/office/drawing/2014/main" id="{DFC195F8-4AA4-46BA-AEA9-FE8E835CD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89150"/>
            <a:ext cx="46323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49E7A-BB7A-4085-A7BF-87C3E9E3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" y="76200"/>
            <a:ext cx="12185650" cy="16002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Question 4: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Gavest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 thou the goodly wings to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peacocks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?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39:13)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問題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：你給了孔雀美麗的翅膀嗎</a:t>
            </a:r>
            <a:r>
              <a:rPr lang="zh-TW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（伯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39:13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E492A-245E-4F2E-9EF7-1931CEC29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8" y="1800225"/>
            <a:ext cx="10134600" cy="4829175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How was this relevant to Job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這與約伯有何相關？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satan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smote Job’s whole body with boils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撒旦攻擊約伯從頭到腳都長瘡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He lost all his physical beauty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2:7-8)</a:t>
            </a:r>
            <a:endParaRPr lang="en-US" b="1" i="1" u="sng" dirty="0">
              <a:solidFill>
                <a:srgbClr val="99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他失去所有身體的美容，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（伯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2:7-8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Our looks at each stage of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life are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designed by God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我們人生每個階段的容貌都為上帝所設計。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ostrich-head.jpg">
            <a:extLst>
              <a:ext uri="{FF2B5EF4-FFF2-40B4-BE49-F238E27FC236}">
                <a16:creationId xmlns:a16="http://schemas.microsoft.com/office/drawing/2014/main" id="{CFA890D4-CC26-4215-9A25-4976AAB45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2425"/>
            <a:ext cx="47244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E3873-9397-40D3-B981-99739355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latin typeface="Comic Sans MS" panose="030F0702030302020204" pitchFamily="66" charset="0"/>
              </a:rPr>
              <a:t>Question #5</a:t>
            </a:r>
            <a:r>
              <a:rPr lang="en-US" altLang="en-US" sz="3200" b="1" dirty="0">
                <a:latin typeface="Comic Sans MS" panose="030F0702030302020204" pitchFamily="66" charset="0"/>
              </a:rPr>
              <a:t>: 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Is there life after death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問題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：死後有生命嗎？</a:t>
            </a:r>
            <a:endParaRPr lang="en-US" alt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CCD6-1647-4CCD-93FA-DCF66C876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If a man die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shall he live again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?”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14:14)  </a:t>
            </a: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“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人若死了，豈能再活呢？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”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14:14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How painfully poignant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 				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Job’s 10 children had just died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痛苦的憂傷：約伯的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個兒女才剛死！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Why did God bring the ostrich to his attention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39:13-17)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為何上帝要約伯關注鴕鳥？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	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39:13-17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Ostrich_Hatching_Eggs.jpg">
            <a:extLst>
              <a:ext uri="{FF2B5EF4-FFF2-40B4-BE49-F238E27FC236}">
                <a16:creationId xmlns:a16="http://schemas.microsoft.com/office/drawing/2014/main" id="{87790BD4-77D0-4750-ABF1-FFF685B7B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51013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0DE2B7-7204-4605-9328-8D57ED8F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8110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On the surface she doesn’t seem to be a good parent</a:t>
            </a:r>
            <a:r>
              <a:rPr lang="en-US" alt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  <a:br>
              <a:rPr lang="en-US" alt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從表面看鴕鳥不像好母親</a:t>
            </a:r>
            <a:endParaRPr lang="en-US" altLang="en-US" sz="3200" b="1" u="sng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DD44A-4201-4FD9-BCA6-DE1CC6087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7924800" cy="5334000"/>
          </a:xfrm>
        </p:spPr>
        <p:txBody>
          <a:bodyPr/>
          <a:lstStyle/>
          <a:p>
            <a:pPr>
              <a:defRPr/>
            </a:pP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parents the way God designed her to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她的教養方式是上帝設計的，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Gavest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thou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wings &amp; feathers unto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ostrich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leaves her eggs in the earth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forgets the foot may crush them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                              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God deprived her of wisdom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en-US" altLang="en-US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39:13-7)   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illus.: Jesus’ Parents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鴕鳥的翅膀歡然搧展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他把蛋留在地上，在塵土中使得溫暖；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卻想不到被腳踹碎，或被野獸踐踏。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39:13-17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75495-3D19-4E7E-A885-D6484898DD33}"/>
              </a:ext>
            </a:extLst>
          </p:cNvPr>
          <p:cNvSpPr txBox="1"/>
          <p:nvPr/>
        </p:nvSpPr>
        <p:spPr>
          <a:xfrm>
            <a:off x="8229600" y="5865813"/>
            <a:ext cx="3733800" cy="831850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Her young are always in danger!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1735515-8A78-4F9F-9486-33E0D2D58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Job’s Hope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He Know there was a </a:t>
            </a:r>
            <a:r>
              <a:rPr lang="en-US" altLang="en-US" sz="3200" b="1" u="sng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bodily resurrection</a:t>
            </a:r>
            <a:r>
              <a:rPr lang="en-US" altLang="en-US" sz="3200" b="1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!</a:t>
            </a:r>
            <a:br>
              <a:rPr lang="en-US" altLang="en-US" sz="3200" b="1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約伯的盼望：他知道未來身體復活！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8E97803-42BA-4B50-88E4-79AEAFAC3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11430000" cy="5029200"/>
          </a:xfrm>
        </p:spPr>
        <p:txBody>
          <a:bodyPr/>
          <a:lstStyle/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19:25)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know </a:t>
            </a:r>
            <a:r>
              <a:rPr lang="en-US" altLang="en-US" b="1" i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redeemer liveth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shall stand at the latter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upon the earth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伯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19:25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我知道我的救贖主活著，末了必站立在地上。 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(19:26-7)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b="1" i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en-US" altLang="en-US" b="1" i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worms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destroy this </a:t>
            </a:r>
            <a:r>
              <a:rPr lang="en-US" altLang="en-US" b="1" i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in my flesh shall I see God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Cor. 15:53; Phil. 3:21)</a:t>
            </a:r>
          </a:p>
          <a:p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19:26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-7 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我這皮肉滅絕之後，我必在肉體之外得見神。</a:t>
            </a:r>
            <a:r>
              <a:rPr lang="zh-TW" altLang="en-US" b="1">
                <a:solidFill>
                  <a:srgbClr val="FFC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 </a:t>
            </a:r>
          </a:p>
          <a:p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was Job so certain of this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為何約伯如此確信此事？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9A407A0-C4A0-4FD8-BD92-473CE7C48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582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u="sng" dirty="0">
                <a:solidFill>
                  <a:srgbClr val="FFFF00"/>
                </a:solidFill>
                <a:latin typeface="Comic Sans MS" pitchFamily="66" charset="0"/>
                <a:ea typeface="新細明體" pitchFamily="18" charset="-120"/>
              </a:rPr>
              <a:t>GOD DESIGNED THE TRUTH OF THE RESURRECTION INTO CREATON</a:t>
            </a:r>
            <a:r>
              <a:rPr lang="en-US" altLang="zh-TW" sz="3200" b="1" dirty="0">
                <a:solidFill>
                  <a:srgbClr val="FFFF00"/>
                </a:solidFill>
                <a:latin typeface="Comic Sans MS" pitchFamily="66" charset="0"/>
                <a:ea typeface="新細明體" pitchFamily="18" charset="-120"/>
              </a:rPr>
              <a:t>!  </a:t>
            </a:r>
            <a:r>
              <a:rPr lang="zh-TW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自然界復活的設計</a:t>
            </a:r>
            <a:endParaRPr lang="en-US" sz="40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1206" name="Picture 6" descr="World's second highest mountain K2">
            <a:extLst>
              <a:ext uri="{FF2B5EF4-FFF2-40B4-BE49-F238E27FC236}">
                <a16:creationId xmlns:a16="http://schemas.microsoft.com/office/drawing/2014/main" id="{E0EB9ABA-10A5-44FC-AC7C-BF9CE6C5F59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950" y="1752600"/>
            <a:ext cx="4475163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china rice fields 5">
            <a:extLst>
              <a:ext uri="{FF2B5EF4-FFF2-40B4-BE49-F238E27FC236}">
                <a16:creationId xmlns:a16="http://schemas.microsoft.com/office/drawing/2014/main" id="{DA2F613A-3097-4C10-BCEA-081B2838011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741488"/>
            <a:ext cx="5105400" cy="511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>
            <a:extLst>
              <a:ext uri="{FF2B5EF4-FFF2-40B4-BE49-F238E27FC236}">
                <a16:creationId xmlns:a16="http://schemas.microsoft.com/office/drawing/2014/main" id="{784AE9E5-2EA4-45ED-9575-9BD4431F4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0"/>
            <a:ext cx="3048000" cy="830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The cold colorless death of winter</a:t>
            </a:r>
          </a:p>
        </p:txBody>
      </p:sp>
      <p:sp>
        <p:nvSpPr>
          <p:cNvPr id="51212" name="Text Box 12">
            <a:extLst>
              <a:ext uri="{FF2B5EF4-FFF2-40B4-BE49-F238E27FC236}">
                <a16:creationId xmlns:a16="http://schemas.microsoft.com/office/drawing/2014/main" id="{54F292F9-EC4B-4E78-A101-4A14344C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7526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000066"/>
                </a:solidFill>
                <a:latin typeface="Times New Roman" panose="02020603050405020304" pitchFamily="18" charset="0"/>
              </a:rPr>
              <a:t>The gloriously hued resurrection of Spring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46C88-29CB-416D-8BF1-B32FD98D119C}"/>
              </a:ext>
            </a:extLst>
          </p:cNvPr>
          <p:cNvSpPr txBox="1"/>
          <p:nvPr/>
        </p:nvSpPr>
        <p:spPr>
          <a:xfrm>
            <a:off x="2319338" y="5975350"/>
            <a:ext cx="1905000" cy="369888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Job 38:22; 37:6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9FC55-335F-4FC2-A0D7-3313EFA4C5A2}"/>
              </a:ext>
            </a:extLst>
          </p:cNvPr>
          <p:cNvSpPr txBox="1"/>
          <p:nvPr/>
        </p:nvSpPr>
        <p:spPr>
          <a:xfrm>
            <a:off x="8196263" y="5975350"/>
            <a:ext cx="1676400" cy="369888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Job 38:25-27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51212" grpId="0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2C5A215-9F06-48EB-8CAE-149F3ED66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905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Nature speaks to us through incredible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instincts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’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Divine Wisdom Programmed Before Birth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(Prov. 30:24)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)</a:t>
            </a:r>
            <a:b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自然界藉著奇妙的“本能”對我們說話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（出生之前就設計好的神聖智慧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箴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30:24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6E8B345-6B8D-4F75-B4FF-AD122EBEC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11963400" cy="43434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INSTINCT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word evolutionists use to avoid having to admit something is the result of intelligent design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‘本能’是進化論者使用的詞彙以避免承認某事是智能設計的結果！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migrations of Countless species of Birds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mammals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數不清的鳥類、魚類、哺乳動物的遷徙。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  <a:p>
            <a:pPr eaLnBrk="1" hangingPunct="1"/>
            <a:r>
              <a:rPr lang="en-US" altLang="en-US" b="1" i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Millions of blind termites work together &amp; build air-conditioned homes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上百萬的盲目白蟻同工來建築空調房屋。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D78840-F6A4-4E5C-9389-7388DDE3F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BIG QUESTION</a:t>
            </a: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: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3A4673B-5738-4656-8815-CB906D5BD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11582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Cor. 15:35)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But some man will say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How are the dead raised up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with what body do they come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2800" b="1" dirty="0">
                <a:ea typeface="新細明體" pitchFamily="18" charset="-120"/>
              </a:rPr>
              <a:t> 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或有人問：「死人怎樣復活，帶著什麼身體來呢？」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i="1" dirty="0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Illus</a:t>
            </a:r>
            <a:r>
              <a:rPr lang="en-US" sz="2800" b="1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: Cecil B. DeMille</a:t>
            </a: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5" name="Picture 4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F0F26137-9F5D-4E89-881C-0CB32DCC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657725"/>
            <a:ext cx="38195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close up of a bug&#10;&#10;Description automatically generated with low confidence">
            <a:extLst>
              <a:ext uri="{FF2B5EF4-FFF2-40B4-BE49-F238E27FC236}">
                <a16:creationId xmlns:a16="http://schemas.microsoft.com/office/drawing/2014/main" id="{D786EC25-0F07-408F-A850-CBF1F5AA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57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close up of a spider&#10;&#10;Description automatically generated with low confidence">
            <a:extLst>
              <a:ext uri="{FF2B5EF4-FFF2-40B4-BE49-F238E27FC236}">
                <a16:creationId xmlns:a16="http://schemas.microsoft.com/office/drawing/2014/main" id="{903EEC04-B70A-41F7-BC9E-DCC578C8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3400"/>
            <a:ext cx="7467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F8915A75-7490-4736-8452-D4D86751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52763"/>
            <a:ext cx="63055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ressurrection jpeg.jpg">
            <a:extLst>
              <a:ext uri="{FF2B5EF4-FFF2-40B4-BE49-F238E27FC236}">
                <a16:creationId xmlns:a16="http://schemas.microsoft.com/office/drawing/2014/main" id="{C266A1E6-DD49-4091-BDAD-137665779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2643188"/>
            <a:ext cx="5257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C30FE7-0C13-4742-960B-299DB83D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887200" cy="1752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God’s Final Answer concerning Life after Death is only found in Christ </a:t>
            </a:r>
            <a:b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上帝對死後有生命的最終回答只在基督裡找到</a:t>
            </a:r>
            <a:endParaRPr lang="en-US" altLang="en-US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FD54-23FD-45DE-A866-11FD1218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7467600" cy="48006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the resurrection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life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Believest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thou this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 11:25-6)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耶穌是復活，是生命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你相信嗎？（約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11:25-26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abolished death &amp; brought life &amp; immortality to light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Tim. 1:10)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耶穌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已經把死廢去，藉著福音，將不能壞的生命彰顯出來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”（提後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1:10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632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A466B0B-492C-4B15-88B5-FB8B3F518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28800"/>
            <a:ext cx="45386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B7E5552-4418-4515-BC8D-7C857D6AC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15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God designs every Body for its purpose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上帝對身體的設計有各自的目的</a:t>
            </a:r>
            <a:r>
              <a:rPr 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A390E90-FBF7-4A7E-899E-3B43C2690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11658600" cy="3886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gave us an earthly body to enjoy life on earth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			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He will give us a heavenly body to enjoy Heaven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19:25-27)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rgbClr val="FFCC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上帝賜我們地上的身體來享受地球的生活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祂會賜我們天上的身體來享受天堂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!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19:25-27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 sinless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eternal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glorious Body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Cor. 15:42-44)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FF99"/>
                </a:solidFill>
                <a:latin typeface="Times New Roman" pitchFamily="18" charset="0"/>
                <a:ea typeface="新細明體" pitchFamily="18" charset="-120"/>
              </a:rPr>
              <a:t>   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那是無罪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完美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永恆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榮耀的身體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。（林前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15:42-44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8683646-177F-46D5-BFE0-4A83C35FC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11734800" cy="6858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Important Lessons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重要功課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BCD460-968C-4712-9021-7AE2B2ABB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11658600" cy="58674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reveals His wisdom in Creation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search out its eternal spiritual truths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上帝在造物中顯明祂的智慧，我們可從造物中尋見它們永恆的屬靈真理。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greatest source of Wisdom comes from a relationship with Jesus Christ through faith in God’s Word</a:t>
            </a:r>
            <a:r>
              <a:rPr lang="en-US" altLang="en-US" sz="2800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Cor. 1:30) </a:t>
            </a:r>
            <a:r>
              <a:rPr lang="zh-CN" altLang="en-US" sz="24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（林前</a:t>
            </a:r>
            <a:r>
              <a:rPr lang="en-US" altLang="zh-CN" sz="24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1:30</a:t>
            </a:r>
            <a:r>
              <a:rPr lang="zh-CN" altLang="en-US" sz="24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最偉大的智慧資源來自相信上帝的話語，與耶穌基督建立關係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lot of Divine Wisdom available to triumph over trials &amp; tribulations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will look for it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許多從神來的智慧都在，幫助我們勝過試煉與苦難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倘若你去尋找它。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4D93165-1E6F-4E49-92C5-33A0ADF5D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914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Important Lessons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重要功課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CC83512-4491-48EA-A54B-196A9096D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11887200" cy="5638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Men’s books impart information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wrong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 changing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人的書本給予資訊 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經常錯誤且不斷更改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Book leads to our glorious transformation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上帝的書本引領到我們榮耀的轉變！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God designed animals to be transformed by the information programed into their DNA so God transforms us as we engraft His word into our soul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(James 1:21; I Cor. 15:40-54)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正如上帝設計動物，藉由牠們的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DNA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訊息來改變，上帝也轉化我們，當我們將祂的話語深植入靈魂！（雅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1:21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；林前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15:40-54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331C9B9-2C17-4DC7-BE10-843D91A2A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EE46D51-12F7-43F3-BCA7-E3DC1E4E5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38EFE6F-82CB-4BA6-AB3C-DBD3AADAF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E36E3E6-F095-4221-8323-10ACF9FA3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slides contain some more life changing truth to be gleaned from studying nature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did not have room to put them in the current teaching.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BEBE595-A2B8-4EE5-91A5-2A40098B4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15800" cy="10668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A Profound Relationship between Genesis, Revelation &amp; Job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US" altLang="en-US" sz="32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1B89DD3-97F1-441E-9C9F-CF643D1B0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738" y="1219200"/>
            <a:ext cx="11887200" cy="5554663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study began with a 8 page Chart revealing the supernatural relationship between the Books of Genesis &amp; Revelation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Eternal Wisdom designed into Creation bears witness to God’s glorious &amp; majestic redemptive plan revealed in Scripture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Majesty involves issues of life &amp; death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(Dan. 5:19; Matt. 10:29-31)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Gospel in the stars 3.JPG">
            <a:extLst>
              <a:ext uri="{FF2B5EF4-FFF2-40B4-BE49-F238E27FC236}">
                <a16:creationId xmlns:a16="http://schemas.microsoft.com/office/drawing/2014/main" id="{6A35C625-3565-4639-BCD8-72DB2FD9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990600"/>
            <a:ext cx="41703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E4A934-FCD5-4D2E-9FBB-D183068A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8745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Job’s questioning led him to faith in Christ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FCFE-D4E8-408E-8B38-00FAFA1B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7707313" cy="5257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 know that my redeemer </a:t>
            </a:r>
            <a:r>
              <a:rPr lang="en-US" b="1" u="sng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liveth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that he shall stand at the latter day upon the earth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&amp; though…worms destroy this body,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yet in my flesh shall I see God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19:25-27)</a:t>
            </a:r>
          </a:p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Job may have learned this from the Gospel in the stars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26:13-4; 38:32-3)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TextBox 4">
            <a:extLst>
              <a:ext uri="{FF2B5EF4-FFF2-40B4-BE49-F238E27FC236}">
                <a16:creationId xmlns:a16="http://schemas.microsoft.com/office/drawing/2014/main" id="{04A7F39B-1969-4FC6-A54F-DE118A4D0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6054725"/>
            <a:ext cx="1752600" cy="523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Job 38:32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2543D4-3252-4108-8530-95550685A221}"/>
              </a:ext>
            </a:extLst>
          </p:cNvPr>
          <p:cNvSpPr/>
          <p:nvPr/>
        </p:nvSpPr>
        <p:spPr>
          <a:xfrm>
            <a:off x="8763000" y="1984375"/>
            <a:ext cx="1190625" cy="17526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FF9AA2-88CD-4F73-94EA-AE4D48502E88}"/>
              </a:ext>
            </a:extLst>
          </p:cNvPr>
          <p:cNvSpPr/>
          <p:nvPr/>
        </p:nvSpPr>
        <p:spPr>
          <a:xfrm>
            <a:off x="8575675" y="3657600"/>
            <a:ext cx="1292225" cy="1676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18CD25-A08C-4F1E-B288-10262921B44F}"/>
              </a:ext>
            </a:extLst>
          </p:cNvPr>
          <p:cNvSpPr/>
          <p:nvPr/>
        </p:nvSpPr>
        <p:spPr>
          <a:xfrm>
            <a:off x="10363200" y="1803400"/>
            <a:ext cx="1524000" cy="21336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Virginia AP by Ron Edmonds 9.9.07.jpg">
            <a:extLst>
              <a:ext uri="{FF2B5EF4-FFF2-40B4-BE49-F238E27FC236}">
                <a16:creationId xmlns:a16="http://schemas.microsoft.com/office/drawing/2014/main" id="{78E7339A-F0C4-4DEF-9ECB-AA32D8555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1">
            <a:extLst>
              <a:ext uri="{FF2B5EF4-FFF2-40B4-BE49-F238E27FC236}">
                <a16:creationId xmlns:a16="http://schemas.microsoft.com/office/drawing/2014/main" id="{6A6044A4-8409-4D71-923B-6730476D9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2039600" cy="1066800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3C1C6F"/>
                </a:solidFill>
                <a:effectLst/>
                <a:latin typeface="Comic Sans MS" panose="030F0702030302020204" pitchFamily="66" charset="0"/>
              </a:rPr>
              <a:t>INSIGHT FROM LIGHT</a:t>
            </a:r>
            <a:r>
              <a:rPr lang="en-US" altLang="en-US" sz="3200" b="1">
                <a:solidFill>
                  <a:srgbClr val="3C1C6F"/>
                </a:solidFill>
                <a:effectLst/>
                <a:latin typeface="Comic Sans MS" panose="030F0702030302020204" pitchFamily="66" charset="0"/>
              </a:rPr>
              <a:t>:</a:t>
            </a:r>
            <a:endParaRPr lang="en-US" altLang="en-US">
              <a:solidFill>
                <a:srgbClr val="3C1C6F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E8A8F-4493-4CAA-9F4D-1D6D2336A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734800" cy="5715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Hast thou commanded the morning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&amp; 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caused the dayspring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dawn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know his place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defRPr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That it might take hold of the ends of the earth, that the wicked might be shaken out of it?”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38:12-13)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light conquers darkness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Lesson in the Question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b="1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Cycles of light &amp; darkness are a consequence of living in a fallen World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E463749-3C51-436A-B94C-215259AA0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676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‘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Instincts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’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are Impossible to Explain as the result of blind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undirected natural causes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‘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本能’無法靠著盲目、不經引導的自然原因來解釋</a:t>
            </a:r>
            <a:endParaRPr lang="en-US" altLang="en-US" sz="32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44CB225-8A6D-4B5D-AF76-E4DDFF890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11582400" cy="48006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Pronuba moth &amp; yucca plant miraculous relationship 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飛蛾與絲蘭植物奇跡式的關係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Mimosa girdler beetle relationship with the mimosa tree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含羞草環繞的甲蟲與含羞草的關係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a baby kangaroo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 blind find it’s mother’s pouch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生下來眼盲的袋鼠如何找到母親的袋子？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i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 &amp; Ant societies</a:t>
            </a:r>
            <a:r>
              <a:rPr lang="en-US" altLang="en-US" b="1" i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etc. etc. etc.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(Prov. 6:6-8; 30:25)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蜜蜂與螞蟻社團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等等（箴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6:6-8,30:25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GodBreathed_slide 2.jpg">
            <a:extLst>
              <a:ext uri="{FF2B5EF4-FFF2-40B4-BE49-F238E27FC236}">
                <a16:creationId xmlns:a16="http://schemas.microsoft.com/office/drawing/2014/main" id="{C05FB2D0-5201-4675-850A-F07BE1220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E55275F-1974-4671-9A06-EF8A270DA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1811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God’s final answer in Christ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 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D1654D9-AE3E-420E-84C9-C03F5074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11811000" cy="46482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A50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A50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 is light &amp; in Him is no darkness at all</a:t>
            </a:r>
            <a:r>
              <a:rPr lang="en-US" altLang="en-US" b="1" dirty="0">
                <a:solidFill>
                  <a:srgbClr val="A50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(I John 1:5). </a:t>
            </a:r>
          </a:p>
          <a:p>
            <a:pPr>
              <a:defRPr/>
            </a:pPr>
            <a:r>
              <a:rPr lang="en-US" altLang="en-US" b="1" i="1" u="sng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Whatever the source of our darkness it doesn’t originate with God</a:t>
            </a:r>
            <a:r>
              <a:rPr lang="en-US" altLang="en-US" b="1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2222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Job was wrong to think God was his enemy when it was actually </a:t>
            </a:r>
            <a:r>
              <a:rPr lang="en-US" altLang="en-US" b="1" u="sng" dirty="0" err="1">
                <a:solidFill>
                  <a:srgbClr val="2222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satan</a:t>
            </a:r>
            <a:r>
              <a:rPr lang="en-US" altLang="en-US" b="1" u="sng" dirty="0">
                <a:solidFill>
                  <a:srgbClr val="2222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(Job 13:24; 33:10). </a:t>
            </a:r>
            <a:r>
              <a:rPr lang="en-US" altLang="en-US" sz="2800" b="1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Job was ignorant of </a:t>
            </a:r>
            <a:r>
              <a:rPr lang="en-US" altLang="en-US" sz="2800" b="1" i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satan</a:t>
            </a:r>
            <a:r>
              <a:rPr lang="en-US" altLang="en-US" sz="2800" b="1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devices 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 Cor. 2:11)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C81BC47-5F76-4F1F-A4B2-2048E393B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10439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God wonderfully &amp; Intelligently designs every Body for its Purpose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200" b="1" u="sng" dirty="0">
                <a:solidFill>
                  <a:srgbClr val="FFC000"/>
                </a:solidFill>
                <a:latin typeface="Comic Sans MS" pitchFamily="66" charset="0"/>
                <a:ea typeface="新細明體" pitchFamily="18" charset="-120"/>
              </a:rPr>
              <a:t>上帝對身體的設計有各自的目的</a:t>
            </a:r>
            <a:r>
              <a:rPr lang="en-US" sz="32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endParaRPr lang="en-US" sz="3200" b="1" u="sng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5DF5748-CEDC-4E1E-88BE-5EE62A4A9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11506200" cy="4267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designed every 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[</a:t>
            </a:r>
            <a:r>
              <a:rPr lang="en-US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plant, fish, animal, &amp; human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specifically to live &amp; flourish in its own environment to fulfill God’s purpose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rgbClr val="FFCCC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上帝設計每一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”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身體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”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植物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魚類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動物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人類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特別在他們自己的環境生活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興旺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來實踐上帝的目的</a:t>
            </a:r>
            <a:r>
              <a:rPr lang="en-US" altLang="zh-TW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Thus the incredibly fine-tuned balance in nature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i="1" dirty="0">
                <a:solidFill>
                  <a:srgbClr val="FFFF00"/>
                </a:solidFill>
                <a:latin typeface="Times New Roman" pitchFamily="18" charset="0"/>
                <a:ea typeface="新細明體" pitchFamily="18" charset="-120"/>
              </a:rPr>
              <a:t>   </a:t>
            </a:r>
            <a:r>
              <a:rPr lang="zh-TW" altLang="en-US" b="1" i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使自然界處於精細的平衡</a:t>
            </a:r>
            <a:r>
              <a:rPr lang="en-US" altLang="zh-TW" b="1" i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!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5EE0-0324-4A9D-B7A2-B12D9FEB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God’s Intelligent Design is clearly revealed in the things He Created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B818-1DA0-466B-A24B-0725A0D0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077200" cy="4800600"/>
          </a:xfrm>
        </p:spPr>
        <p:txBody>
          <a:bodyPr/>
          <a:lstStyle/>
          <a:p>
            <a:pPr>
              <a:defRPr/>
            </a:pPr>
            <a:r>
              <a:rPr lang="en-US" altLang="zh-TW" b="1" i="1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en-US" altLang="zh-TW" b="1" i="1" u="sng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Thou</a:t>
            </a:r>
            <a:r>
              <a:rPr lang="en-US" altLang="zh-TW" b="1" u="sng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fool, that which thou sowest is not quickened, except it die</a:t>
            </a:r>
            <a:r>
              <a:rPr lang="en-US" altLang="zh-TW" b="1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and </a:t>
            </a:r>
            <a:r>
              <a:rPr lang="en-US" altLang="zh-TW" b="1">
                <a:solidFill>
                  <a:srgbClr val="66FFCC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that which thou sowest, thou sowest not that body that shall be, but bare grain </a:t>
            </a:r>
            <a:r>
              <a:rPr lang="en-US" altLang="zh-TW" b="1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. .”  </a:t>
            </a:r>
            <a:r>
              <a:rPr lang="en-US" altLang="zh-TW" sz="28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(1Cor. 15:36-37)</a:t>
            </a:r>
            <a:endParaRPr lang="en-US" altLang="en-US" sz="2800" b="1">
              <a:solidFill>
                <a:srgbClr val="66FFCC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7588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63232D7-1C7F-4C8E-8F17-8746FBF30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1992313"/>
            <a:ext cx="3540125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87A5-BFE6-441A-8971-015792BB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God’s Intelligent Design is clearly revealed in the things He Created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BBD81-2226-40B7-83A6-37F5AA6CC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0"/>
            <a:ext cx="6896100" cy="4191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Cor. 15:38) </a:t>
            </a:r>
            <a:r>
              <a:rPr lang="en-US" altLang="en-US" sz="28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God giveth it a body as it hath pleased Him</a:t>
            </a:r>
            <a:r>
              <a:rPr lang="en-US" altLang="en-US" sz="28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every seed his own body</a:t>
            </a:r>
            <a:r>
              <a:rPr lang="en-US" altLang="en-US" sz="2800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 perfect, beautiful glorified body waiting for me in Heaven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Cor. 5:1-9)</a:t>
            </a:r>
          </a:p>
          <a:p>
            <a:pPr>
              <a:defRPr/>
            </a:pPr>
            <a:endParaRPr lang="en-US" sz="2800" b="1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2" name="Picture 5" descr="A picture containing flower, grass, colorful, garden&#10;&#10;Description automatically generated">
            <a:extLst>
              <a:ext uri="{FF2B5EF4-FFF2-40B4-BE49-F238E27FC236}">
                <a16:creationId xmlns:a16="http://schemas.microsoft.com/office/drawing/2014/main" id="{C767E87B-F7A4-4BDD-803E-697509F3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09800"/>
            <a:ext cx="4625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6">
            <a:extLst>
              <a:ext uri="{FF2B5EF4-FFF2-40B4-BE49-F238E27FC236}">
                <a16:creationId xmlns:a16="http://schemas.microsoft.com/office/drawing/2014/main" id="{D5A64BF3-C18E-403B-9D3C-676E6903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8" y="5605463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Chrysanthemum show, China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283F9DC-BFE6-4C55-A644-9AB58F4F2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10896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God gives Everything an Intelligently designed Body</a:t>
            </a:r>
            <a:r>
              <a:rPr lang="zh-TW" altLang="en-US" sz="3200" b="1" dirty="0">
                <a:solidFill>
                  <a:srgbClr val="FFFF00"/>
                </a:solidFill>
                <a:latin typeface="Comic Sans MS" pitchFamily="66" charset="0"/>
                <a:ea typeface="新細明體" pitchFamily="18" charset="-120"/>
              </a:rPr>
              <a:t>   </a:t>
            </a:r>
            <a:r>
              <a:rPr lang="zh-TW" altLang="en-US" sz="3200" b="1" u="sng" dirty="0">
                <a:solidFill>
                  <a:srgbClr val="FFC000"/>
                </a:solidFill>
                <a:latin typeface="Comic Sans MS" pitchFamily="66" charset="0"/>
                <a:ea typeface="新細明體" pitchFamily="18" charset="-120"/>
              </a:rPr>
              <a:t>上帝對身體的設計</a:t>
            </a:r>
            <a:endParaRPr lang="en-US" sz="3200" b="1" u="sng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EF4863C-0C07-4E7F-9A87-A96F5A9AD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11811000" cy="2971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All flesh is not the same flesh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there is one kind of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flesh of men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another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flesh of beasts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another of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fishes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 another of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birds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Cor. 15:39)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800" b="1" dirty="0">
                <a:solidFill>
                  <a:srgbClr val="FFC000"/>
                </a:solidFill>
                <a:ea typeface="新細明體" pitchFamily="18" charset="-120"/>
              </a:rPr>
              <a:t>凡肉體各有不同：人是一樣，獸又是一樣，鳥又是一樣，魚又是一樣。</a:t>
            </a:r>
            <a:r>
              <a:rPr lang="en-US" altLang="zh-TW" sz="2800" b="1" dirty="0">
                <a:solidFill>
                  <a:srgbClr val="FFC000"/>
                </a:solidFill>
                <a:ea typeface="新細明體" pitchFamily="18" charset="-120"/>
              </a:rPr>
              <a:t> </a:t>
            </a:r>
            <a:endParaRPr lang="en-US" sz="28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</a:rPr>
              <a:t>Each body specifically designed for each creature's purpose</a:t>
            </a:r>
          </a:p>
        </p:txBody>
      </p:sp>
      <p:pic>
        <p:nvPicPr>
          <p:cNvPr id="69636" name="Picture 2" descr="A picture containing bird, sky, bird of prey, outdoor&#10;&#10;Description automatically generated">
            <a:extLst>
              <a:ext uri="{FF2B5EF4-FFF2-40B4-BE49-F238E27FC236}">
                <a16:creationId xmlns:a16="http://schemas.microsoft.com/office/drawing/2014/main" id="{8DD5C547-D5C2-407B-BD51-CF88F8AD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4167188"/>
            <a:ext cx="2716212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A picture containing snow, fish, wave&#10;&#10;Description automatically generated">
            <a:extLst>
              <a:ext uri="{FF2B5EF4-FFF2-40B4-BE49-F238E27FC236}">
                <a16:creationId xmlns:a16="http://schemas.microsoft.com/office/drawing/2014/main" id="{D5FA095A-F360-45C2-A79C-20F4A43F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4167188"/>
            <a:ext cx="3032125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A picture containing grass, cow, outdoor, field&#10;&#10;Description automatically generated">
            <a:extLst>
              <a:ext uri="{FF2B5EF4-FFF2-40B4-BE49-F238E27FC236}">
                <a16:creationId xmlns:a16="http://schemas.microsoft.com/office/drawing/2014/main" id="{74C18FF8-87A3-4DAE-B158-47B3641B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176713"/>
            <a:ext cx="2757488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8" descr="Diagram&#10;&#10;Description automatically generated">
            <a:extLst>
              <a:ext uri="{FF2B5EF4-FFF2-40B4-BE49-F238E27FC236}">
                <a16:creationId xmlns:a16="http://schemas.microsoft.com/office/drawing/2014/main" id="{CF617932-8752-4CC5-A68A-63F5A19B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173538"/>
            <a:ext cx="3032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2" descr="A butterfly on a flower&#10;&#10;Description automatically generated with medium confidence">
            <a:extLst>
              <a:ext uri="{FF2B5EF4-FFF2-40B4-BE49-F238E27FC236}">
                <a16:creationId xmlns:a16="http://schemas.microsoft.com/office/drawing/2014/main" id="{B07220CF-CA9A-4AEB-8A0D-3ED4C512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116388"/>
            <a:ext cx="434975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232E11B8-894A-479A-AE14-813498210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>
                <a:solidFill>
                  <a:srgbClr val="FFFF00"/>
                </a:solidFill>
                <a:latin typeface="Comic Sans MS" pitchFamily="66" charset="0"/>
              </a:rPr>
              <a:t>God gives Everything an Intelligently designed Body</a:t>
            </a:r>
            <a:r>
              <a:rPr lang="zh-TW" altLang="en-US" sz="3200" b="1" u="sng">
                <a:solidFill>
                  <a:srgbClr val="FFFF00"/>
                </a:solidFill>
                <a:latin typeface="Comic Sans MS" pitchFamily="66" charset="0"/>
                <a:ea typeface="新細明體" pitchFamily="18" charset="-120"/>
              </a:rPr>
              <a:t> </a:t>
            </a:r>
            <a:r>
              <a:rPr lang="zh-TW" altLang="en-US" sz="3200" b="1" u="sng">
                <a:solidFill>
                  <a:srgbClr val="FFC000"/>
                </a:solidFill>
                <a:latin typeface="Comic Sans MS" pitchFamily="66" charset="0"/>
                <a:ea typeface="新細明體" pitchFamily="18" charset="-120"/>
              </a:rPr>
              <a:t>上帝對身體的設計</a:t>
            </a:r>
            <a:endParaRPr lang="en-US" sz="3200" b="1" u="sng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04C3106-9874-41F9-890F-55D2892A0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11734800" cy="2667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There are celestial bodies, &amp; bodies terrestrial: but the glory of the celestial is one, and the glory of the terrestrial is another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Cor. 15:40)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ea typeface="新細明體" pitchFamily="18" charset="-120"/>
              </a:rPr>
              <a:t>有天上的形體，也有地上的形體；但天上形體的榮光是一樣，地上形體的榮光又是一樣。</a:t>
            </a:r>
            <a:r>
              <a:rPr lang="en-US" altLang="zh-TW" b="1" dirty="0">
                <a:ea typeface="新細明體" pitchFamily="18" charset="-12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554C48-D88B-4DD3-8098-29594D098EF0}"/>
              </a:ext>
            </a:extLst>
          </p:cNvPr>
          <p:cNvSpPr/>
          <p:nvPr/>
        </p:nvSpPr>
        <p:spPr>
          <a:xfrm>
            <a:off x="2362200" y="1143000"/>
            <a:ext cx="28194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6030BF-C033-4EB9-9748-94B9D58031E8}"/>
              </a:ext>
            </a:extLst>
          </p:cNvPr>
          <p:cNvSpPr/>
          <p:nvPr/>
        </p:nvSpPr>
        <p:spPr>
          <a:xfrm>
            <a:off x="5638800" y="1104900"/>
            <a:ext cx="3276600" cy="6096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6327" name="Picture 2" descr="A picture containing invertebrate, instar, arthropod&#10;&#10;Description automatically generated">
            <a:extLst>
              <a:ext uri="{FF2B5EF4-FFF2-40B4-BE49-F238E27FC236}">
                <a16:creationId xmlns:a16="http://schemas.microsoft.com/office/drawing/2014/main" id="{626C7151-34D1-4AB2-A0AF-8E419F40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116388"/>
            <a:ext cx="318452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green, plant, vegetable&#10;&#10;Description automatically generated">
            <a:extLst>
              <a:ext uri="{FF2B5EF4-FFF2-40B4-BE49-F238E27FC236}">
                <a16:creationId xmlns:a16="http://schemas.microsoft.com/office/drawing/2014/main" id="{7F719F16-CA12-42A6-9078-3043B862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05275"/>
            <a:ext cx="39227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bird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4741E7B9-9C48-449E-9046-EB78FB7C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116388"/>
            <a:ext cx="32115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99695-590F-43C1-80A0-9250EE3426A5}"/>
              </a:ext>
            </a:extLst>
          </p:cNvPr>
          <p:cNvSpPr txBox="1"/>
          <p:nvPr/>
        </p:nvSpPr>
        <p:spPr>
          <a:xfrm>
            <a:off x="8285163" y="6248400"/>
            <a:ext cx="1447800" cy="4619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27:18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020C-B66D-410E-8170-EF5F7A4D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The Silkworm: a type of Christ in resurrection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A3D1B-602F-4FF0-B5B9-B5A52FEFE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1887200" cy="5334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Its greatest work is weaving something for our beautiful clothing</a:t>
            </a:r>
            <a:endParaRPr lang="en-US" u="sng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It finishes this work in death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Just as Christ died so we could be clothed in His righteousness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(Isa. 61:10; Rom. 13:14; Rev. 7:9-14) 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worm rises a more glorious creature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perfectly white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		(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metaphor for purity &amp; righteousness!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was a worm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(Ps. 22:6)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who rose in glory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who imparts His purity &amp; righteousness to those who trust Him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071080D-F2AF-416C-AD98-A9389AFEE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I have learned: </a:t>
            </a:r>
            <a:r>
              <a:rPr lang="zh-TW" altLang="en-US" sz="2800" b="1">
                <a:solidFill>
                  <a:srgbClr val="FFC000"/>
                </a:solidFill>
                <a:latin typeface="Comic Sans MS" pitchFamily="66" charset="0"/>
                <a:ea typeface="新細明體" pitchFamily="18" charset="-120"/>
              </a:rPr>
              <a:t>我學到</a:t>
            </a:r>
            <a:r>
              <a:rPr lang="en-US" altLang="zh-TW" sz="2800" b="1">
                <a:solidFill>
                  <a:srgbClr val="FFC000"/>
                </a:solidFill>
                <a:latin typeface="Comic Sans MS" pitchFamily="66" charset="0"/>
                <a:ea typeface="新細明體" pitchFamily="18" charset="-120"/>
              </a:rPr>
              <a:t>:</a:t>
            </a:r>
            <a:br>
              <a:rPr lang="en-US" sz="2800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“</a:t>
            </a:r>
            <a:r>
              <a:rPr lang="en-US" sz="2800" b="1" u="sng">
                <a:solidFill>
                  <a:srgbClr val="FFFF00"/>
                </a:solidFill>
                <a:latin typeface="Comic Sans MS" pitchFamily="66" charset="0"/>
              </a:rPr>
              <a:t>What will happen to me when I die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?”</a:t>
            </a:r>
            <a:br>
              <a:rPr lang="en-US" sz="280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2800" b="1">
                <a:solidFill>
                  <a:srgbClr val="FFC000"/>
                </a:solidFill>
                <a:latin typeface="Comic Sans MS" pitchFamily="66" charset="0"/>
                <a:ea typeface="新細明體" pitchFamily="18" charset="-120"/>
              </a:rPr>
              <a:t>當我死亡時會發生什麼</a:t>
            </a:r>
            <a:r>
              <a:rPr lang="en-US" altLang="zh-TW" sz="2800" b="1">
                <a:solidFill>
                  <a:srgbClr val="FFC000"/>
                </a:solidFill>
                <a:latin typeface="Comic Sans MS" pitchFamily="66" charset="0"/>
                <a:ea typeface="新細明體" pitchFamily="18" charset="-120"/>
              </a:rPr>
              <a:t>?</a:t>
            </a:r>
            <a:endParaRPr lang="en-US" sz="2800" b="1" u="sng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C05F2CB-8F8E-4B6C-9375-82917E190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11658600" cy="48768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 know for sure without a doubt where I will go when I die &amp; the Glory that awaits me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John 5:10-13 John 20:30-31).</a:t>
            </a:r>
            <a:endParaRPr lang="en-US" sz="2800" b="1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800" b="1" i="1" dirty="0">
                <a:solidFill>
                  <a:srgbClr val="CCFFFF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</a:t>
            </a:r>
            <a:r>
              <a:rPr lang="zh-TW" altLang="en-US" sz="2800" b="1" i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我毫無疑問地知道會去哪</a:t>
            </a:r>
            <a:r>
              <a:rPr lang="en-US" altLang="zh-TW" sz="2800" b="1" i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,</a:t>
            </a:r>
            <a:r>
              <a:rPr lang="zh-TW" altLang="en-US" sz="2800" b="1" i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且榮耀等著我</a:t>
            </a:r>
            <a:r>
              <a:rPr lang="en-US" altLang="zh-TW" sz="2800" b="1" i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?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This life is not all there is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There is a whole new realm of existence</a:t>
            </a:r>
            <a:r>
              <a:rPr lang="en-US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world more real than our 3 dimensional physical world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61D0946-B63E-482E-A1FA-83F866436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THEREFORE</a:t>
            </a:r>
            <a:r>
              <a:rPr lang="zh-TW" altLang="en-US" sz="3600" u="sng">
                <a:solidFill>
                  <a:srgbClr val="FFFF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600" b="1" u="sng">
                <a:solidFill>
                  <a:srgbClr val="FFC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因此</a:t>
            </a:r>
            <a:r>
              <a:rPr lang="en-US" altLang="en-US" sz="360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  <a:r>
              <a:rPr lang="zh-TW" altLang="en-US" sz="3600">
                <a:solidFill>
                  <a:srgbClr val="FFFF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endParaRPr lang="en-US" altLang="en-US" sz="3600">
              <a:solidFill>
                <a:srgbClr val="FFFF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D911BA9-CE04-4E33-9FFF-AEBB3EB60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11811000" cy="4906963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must pursue a loving relationship with God through faith in Jesus Christ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zh-TW" altLang="en-US" b="1" i="1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en-US" b="1" i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我必須相信耶穌基督</a:t>
            </a:r>
            <a:r>
              <a:rPr lang="en-US" altLang="zh-TW" b="1" i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</a:t>
            </a:r>
            <a:r>
              <a:rPr lang="zh-TW" altLang="en-US" b="1" i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追求與上帝建立愛的關係</a:t>
            </a:r>
            <a:r>
              <a:rPr lang="en-US" altLang="zh-TW" b="1" i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en-US" altLang="en-US" b="1" i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a special creation of God’s love not an accident of evolutionary mindless chance</a:t>
            </a:r>
          </a:p>
          <a:p>
            <a:pPr eaLnBrk="1" hangingPunct="1">
              <a:buFontTx/>
              <a:buNone/>
            </a:pPr>
            <a:r>
              <a:rPr lang="zh-TW" altLang="en-US" b="1">
                <a:solidFill>
                  <a:srgbClr val="FFCC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</a:t>
            </a:r>
            <a:r>
              <a:rPr lang="zh-TW" altLang="en-US" b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我是上帝愛的創造</a:t>
            </a:r>
            <a:r>
              <a:rPr lang="en-US" altLang="zh-TW" b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不是進化而來的偶然</a:t>
            </a:r>
            <a:r>
              <a:rPr lang="en-US" altLang="zh-TW" b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,</a:t>
            </a:r>
            <a:r>
              <a:rPr lang="zh-TW" altLang="en-US" b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意外</a:t>
            </a:r>
            <a:endParaRPr lang="en-US" altLang="en-US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purpose for my whole life including 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my suffering </a:t>
            </a:r>
          </a:p>
          <a:p>
            <a:pPr eaLnBrk="1" hangingPunct="1">
              <a:buFontTx/>
              <a:buNone/>
            </a:pPr>
            <a:r>
              <a:rPr lang="zh-TW" altLang="en-US" b="1" i="1">
                <a:solidFill>
                  <a:srgbClr val="FFFF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</a:t>
            </a:r>
            <a:r>
              <a:rPr lang="zh-TW" altLang="en-US" b="1" i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我的生命有目的</a:t>
            </a:r>
            <a:r>
              <a:rPr lang="en-US" altLang="zh-TW" b="1" i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,</a:t>
            </a:r>
            <a:r>
              <a:rPr lang="zh-TW" altLang="en-US" b="1" i="1">
                <a:solidFill>
                  <a:srgbClr val="FFC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包括所有的苦難</a:t>
            </a:r>
            <a:endParaRPr lang="en-US" altLang="en-US" b="1" i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530509D-7553-42A6-A808-4EEA8CAB1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0396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Job Knew the History of Adam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31:33,40)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DC49D43-7D05-4984-9E1B-C6B43B263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738" y="1295400"/>
            <a:ext cx="11887200" cy="4724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knew the whole creation was under a curse because of Adam’s sin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14:1; Gen. 3; 47:9)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knew about the Promised Redeemer who would remove the curse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19:25-27; Gen. 3:15);</a:t>
            </a:r>
          </a:p>
          <a:p>
            <a:pPr eaLnBrk="1" hangingPunct="1"/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knew about the Flood of Noah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 22:15-17 &amp; Gen. 6:5; Job 12:14-15 &amp; Gen. 7:16; Job 26:10 &amp; Gen. 8:22; 9:11)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A1F8B871-FC16-4611-9152-99AD3F039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381000"/>
            <a:ext cx="8534400" cy="3352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This study continues our Pursuit of God’s Eternal Wisdom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</a:rPr>
              <a:t>                    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hidden in the things He has Created</a:t>
            </a:r>
          </a:p>
          <a:p>
            <a:pPr algn="ctr" eaLnBrk="1" hangingPunct="1"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本篇信息繼續探討隱藏在造物中</a:t>
            </a:r>
            <a:endParaRPr lang="en-US" altLang="zh-CN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上帝永恆的智慧</a:t>
            </a:r>
            <a:endParaRPr lang="en-US" altLang="en-US" sz="36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DEC3C4D-5A7D-43C1-89F5-7A57C72A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3983038"/>
            <a:ext cx="31623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6A0C20F-8631-4FCD-8253-AD9B1654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4038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24BD-A37A-40F2-8E32-70DFEF46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2039600" cy="1344613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latin typeface="Comic Sans MS" pitchFamily="66" charset="0"/>
              </a:rPr>
              <a:t>Question #3</a:t>
            </a: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:</a:t>
            </a: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Where can I find Wisdom?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DB7AE-31ED-49B6-AAB3-83892F0F3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11811000" cy="495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But where shall wisdom be found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is the place of understanding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 28:12)</a:t>
            </a:r>
          </a:p>
          <a:p>
            <a:pPr>
              <a:defRPr/>
            </a:pP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God points us to wisdom Designed into </a:t>
            </a:r>
            <a:r>
              <a:rPr lang="en-US" b="1" i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Wild Goats</a:t>
            </a:r>
            <a:r>
              <a:rPr lang="en-US" b="1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(Job. 39:1).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at1-copy.jpg">
            <a:extLst>
              <a:ext uri="{FF2B5EF4-FFF2-40B4-BE49-F238E27FC236}">
                <a16:creationId xmlns:a16="http://schemas.microsoft.com/office/drawing/2014/main" id="{689CF9C1-395A-4A82-891C-95DB14D47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0088"/>
            <a:ext cx="3895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45363-0172-4B53-9BFC-B24F2EF9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989138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WILD GOATS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Wisdom always finds an answer to a seemingly impossible situation! </a:t>
            </a:r>
          </a:p>
        </p:txBody>
      </p:sp>
      <p:pic>
        <p:nvPicPr>
          <p:cNvPr id="4" name="Content Placeholder 3" descr="goat 5.jpg">
            <a:extLst>
              <a:ext uri="{FF2B5EF4-FFF2-40B4-BE49-F238E27FC236}">
                <a16:creationId xmlns:a16="http://schemas.microsoft.com/office/drawing/2014/main" id="{F73F43B7-40E5-4EAA-ADD6-DD42C69F32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8788" y="1970088"/>
            <a:ext cx="7772400" cy="48879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8A07-2978-4297-BAE0-0A76B4A6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2039600" cy="1371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God’s Ultimate Answer to our quest for Wisdom</a:t>
            </a:r>
            <a:r>
              <a:rPr lang="en-US" sz="3200" dirty="0">
                <a:latin typeface="Comic Sans MS" pitchFamily="66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Christ</a:t>
            </a:r>
            <a:r>
              <a:rPr lang="en-US" sz="3200" dirty="0">
                <a:latin typeface="Comic Sans MS" pitchFamily="66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A7CDD-842C-4659-81A1-DA83515DE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11734800" cy="5029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Christ the power of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&amp;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the wisdom of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Cor. 1:24) </a:t>
            </a: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Christ Jesus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who of God is made unto us wisdom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(1Cor. 1:30)  </a:t>
            </a:r>
          </a:p>
          <a:p>
            <a:pPr>
              <a:defRPr/>
            </a:pP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“In Christ are hid all the treasures of wisdom”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(Col. 2:3)</a:t>
            </a:r>
          </a:p>
          <a:p>
            <a:pPr>
              <a:defRPr/>
            </a:pPr>
            <a:r>
              <a:rPr lang="en-US" b="1" i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Find this Wisdom &amp; you find everything you will ever need!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BA76743-1CC1-4FBB-BFEC-8483FEC8D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FF99"/>
                </a:solidFill>
                <a:latin typeface="Comic Sans MS" panose="030F0702030302020204" pitchFamily="66" charset="0"/>
              </a:rPr>
              <a:t>Recent Genetic Studies Prove Dogs have always been Dogs!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01B39D4-B4DD-47A3-9CA9-313057F62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738" y="1600200"/>
            <a:ext cx="11887200" cy="4876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provide several lines of evidence supporting a single origin for dogs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disfavoring alternative models in which dog lineages arise separately from geographically distinct wolf populations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(Figures 4-5, Table S10)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H. Freedman dt al., “Genome Sequencing Highlights the Dynamic Early History of Dogs,” PLoS Genetics 10,  no. 1 (2014): 8.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41D5FD8-2A32-4888-AB3F-59389B66C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Truths about Darwin Evolutionists &amp; media keep secret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8FA483C-8065-4028-974F-61692977A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Darwin’s entire book there is no real scientific evidences of evolution empirically verified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examples are cited of new species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transitional forms are shown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evolutionary mechanisms are documented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all speculation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No empirical science for macro-evolution. 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(Dr. Henry Morris, The Long War Against God, 2000, pg. 154-156)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B51FE660-14D5-46DF-AD29-90AB7D2E0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447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You Must Choose the Right Foundation to Build Your Life Upon (Genesis 1)</a:t>
            </a:r>
            <a:endParaRPr lang="en-US" sz="3200" b="1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DA514E7C-8535-4A56-B8E6-F0DB1411B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10972800" cy="4830763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</a:rPr>
              <a:t>The solid rock of  Saving Faith from believing the infallible Word of God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</a:rPr>
              <a:t>. </a:t>
            </a:r>
          </a:p>
          <a:p>
            <a:pPr lvl="2">
              <a:defRPr/>
            </a:pPr>
            <a:r>
              <a:rPr lang="en-US" sz="2800" b="1" i="1" dirty="0">
                <a:solidFill>
                  <a:srgbClr val="CCFFFF"/>
                </a:solidFill>
                <a:latin typeface="Times New Roman" pitchFamily="18" charset="0"/>
              </a:rPr>
              <a:t>Saving Faith connects us with God and separates us from sin.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</a:rPr>
              <a:t>  </a:t>
            </a:r>
          </a:p>
          <a:p>
            <a:pPr lvl="2">
              <a:defRPr/>
            </a:pPr>
            <a:r>
              <a:rPr lang="en-US" sz="2800" b="1" i="1" dirty="0">
                <a:solidFill>
                  <a:srgbClr val="CCFFFF"/>
                </a:solidFill>
                <a:latin typeface="Times New Roman" pitchFamily="18" charset="0"/>
              </a:rPr>
              <a:t>We experience the pleasures of righteousness</a:t>
            </a:r>
            <a:endParaRPr lang="en-US" b="1" dirty="0">
              <a:solidFill>
                <a:srgbClr val="CCFFFF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</a:rPr>
              <a:t>The quicksand of  Faulty Faith from trusting in the fallible books </a:t>
            </a:r>
            <a:r>
              <a:rPr lang="en-US" sz="2400" b="1" u="sng" dirty="0">
                <a:solidFill>
                  <a:srgbClr val="FFCCFF"/>
                </a:solidFill>
                <a:latin typeface="Times New Roman" pitchFamily="18" charset="0"/>
              </a:rPr>
              <a:t>(theories)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</a:rPr>
              <a:t> of men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</a:rPr>
              <a:t>.</a:t>
            </a:r>
          </a:p>
          <a:p>
            <a:pPr lvl="2">
              <a:defRPr/>
            </a:pPr>
            <a:r>
              <a:rPr lang="en-US" sz="2800" b="1" i="1" dirty="0">
                <a:solidFill>
                  <a:srgbClr val="CCFFFF"/>
                </a:solidFill>
                <a:latin typeface="Times New Roman" pitchFamily="18" charset="0"/>
              </a:rPr>
              <a:t>Faulty faith separates us from God and </a:t>
            </a:r>
          </a:p>
          <a:p>
            <a:pPr lvl="2">
              <a:defRPr/>
            </a:pPr>
            <a:r>
              <a:rPr lang="en-US" sz="2800" b="1" i="1" dirty="0">
                <a:solidFill>
                  <a:srgbClr val="CCFFFF"/>
                </a:solidFill>
                <a:latin typeface="Times New Roman" pitchFamily="18" charset="0"/>
              </a:rPr>
              <a:t>Leaves us to wallow in the pleasures of sin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28B13309-F437-403A-B509-7B18C3CB8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11049000" cy="868362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A0C6B01-135F-4BA6-AD2F-EF3D698EB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4475" y="152400"/>
            <a:ext cx="11430000" cy="4419600"/>
          </a:xfrm>
        </p:spPr>
        <p:txBody>
          <a:bodyPr/>
          <a:lstStyle/>
          <a:p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</a:rPr>
              <a:t>When fallible men disagree with an infallible God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</a:rPr>
              <a:t>– 		B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</a:rPr>
              <a:t>elieve God!</a:t>
            </a:r>
          </a:p>
          <a:p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</a:rPr>
              <a:t>When fallible science textbooks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</a:rPr>
              <a:t>that will be useless in a few years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</a:rPr>
              <a:t>disagree with the the Word of God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</a:rPr>
              <a:t>that has remained unchanged for 1,000’s of years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</a:rPr>
              <a:t> –     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				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</a:rPr>
              <a:t>Believe God’s Word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u="sng">
                <a:solidFill>
                  <a:schemeClr val="bg1"/>
                </a:solidFill>
                <a:latin typeface="Times New Roman" panose="02020603050405020304" pitchFamily="18" charset="0"/>
              </a:rPr>
              <a:t>Your Faith is only as secure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							</a:t>
            </a:r>
            <a:r>
              <a:rPr lang="en-US" altLang="en-US" b="1" u="sng">
                <a:solidFill>
                  <a:schemeClr val="bg1"/>
                </a:solidFill>
                <a:latin typeface="Times New Roman" panose="02020603050405020304" pitchFamily="18" charset="0"/>
              </a:rPr>
              <a:t>as the object of your Faith</a:t>
            </a:r>
          </a:p>
        </p:txBody>
      </p:sp>
      <p:pic>
        <p:nvPicPr>
          <p:cNvPr id="8192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B7DD938-6DB7-4264-9260-6722B14C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49500"/>
            <a:ext cx="36274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883481A-27DB-4527-9D30-067A3BA3A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792163"/>
          </a:xfrm>
        </p:spPr>
        <p:txBody>
          <a:bodyPr/>
          <a:lstStyle/>
          <a:p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Previous Studies revealed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前幾次信息顯示</a:t>
            </a:r>
            <a:r>
              <a:rPr lang="en-US" alt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8C6C0-9DC5-4F8D-B42E-0532BF57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71538"/>
            <a:ext cx="11734800" cy="3505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Man’s theories of the origin of the universe &amp; origin of life are all Disproven by Hard Empirical science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</a:rPr>
              <a:t>!                          </a:t>
            </a:r>
            <a:r>
              <a:rPr lang="en-US" altLang="en-US" u="sng" dirty="0">
                <a:solidFill>
                  <a:srgbClr val="FFFFCC"/>
                </a:solidFill>
                <a:latin typeface="Algerian" panose="04020705040A02060702" pitchFamily="82" charset="0"/>
              </a:rPr>
              <a:t>God’s Word has no proven scientific errors  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人對生命起源的理論都被硬實證科學否認！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上帝的話語沒有被證實的科學錯誤</a:t>
            </a:r>
            <a:endParaRPr lang="en-US" dirty="0"/>
          </a:p>
        </p:txBody>
      </p:sp>
      <p:pic>
        <p:nvPicPr>
          <p:cNvPr id="12292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A626CDE-D9A7-42A6-91B9-9D48F969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81450"/>
            <a:ext cx="1787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CA17D29-BDD3-4051-B132-606FCB35A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981450"/>
            <a:ext cx="6111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EC607843-EADB-4BAF-A9E0-6EFDB1A1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981450"/>
            <a:ext cx="30384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A red book with white writing&#10;&#10;Description automatically generated with low confidence">
            <a:extLst>
              <a:ext uri="{FF2B5EF4-FFF2-40B4-BE49-F238E27FC236}">
                <a16:creationId xmlns:a16="http://schemas.microsoft.com/office/drawing/2014/main" id="{B55E4481-39B5-4D7D-98AB-A0391DA4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3841750"/>
            <a:ext cx="20367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Text&#10;&#10;Description automatically generated">
            <a:extLst>
              <a:ext uri="{FF2B5EF4-FFF2-40B4-BE49-F238E27FC236}">
                <a16:creationId xmlns:a16="http://schemas.microsoft.com/office/drawing/2014/main" id="{994A408B-B662-4DD5-8CA4-ED46073A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41750"/>
            <a:ext cx="237331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3E9BB9B-8342-4DC4-8B94-E1DD87194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304800"/>
            <a:ext cx="11811000" cy="44196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u="sng" dirty="0">
                <a:solidFill>
                  <a:srgbClr val="FFFF00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The Wisdom of God is easily distinguished </a:t>
            </a:r>
            <a:r>
              <a:rPr lang="en-US" altLang="en-US" sz="3600" u="sng" dirty="0">
                <a:solidFill>
                  <a:srgbClr val="FFFF99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         from the wisdom of men                                                   when it comes to                                                              Sexual reproduction</a:t>
            </a:r>
            <a:r>
              <a:rPr lang="en-US" altLang="en-US" sz="3600" dirty="0">
                <a:solidFill>
                  <a:srgbClr val="FFFF99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 ‘</a:t>
            </a:r>
            <a:r>
              <a:rPr lang="en-US" altLang="en-US" sz="3600" u="sng" dirty="0">
                <a:solidFill>
                  <a:srgbClr val="FFFF99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after their kind</a:t>
            </a:r>
            <a:r>
              <a:rPr lang="en-US" altLang="en-US" sz="3600" dirty="0">
                <a:solidFill>
                  <a:srgbClr val="FFFF99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’</a:t>
            </a:r>
          </a:p>
          <a:p>
            <a:pPr algn="ctr"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上帝的智慧</a:t>
            </a:r>
            <a:endParaRPr lang="en-US" altLang="zh-CN" sz="3600" b="1" dirty="0">
              <a:solidFill>
                <a:srgbClr val="FFC000"/>
              </a:solidFill>
              <a:latin typeface="Algerian" panose="04020705040A02060702" pitchFamily="82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很容易與人的智慧區分</a:t>
            </a:r>
            <a:endParaRPr lang="en-US" altLang="zh-CN" sz="3600" b="1" dirty="0">
              <a:solidFill>
                <a:srgbClr val="FFC000"/>
              </a:solidFill>
              <a:latin typeface="Algerian" panose="04020705040A02060702" pitchFamily="82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Algerian" panose="04020705040A02060702" pitchFamily="82" charset="0"/>
                <a:ea typeface="DengXian" panose="02010600030101010101" pitchFamily="2" charset="-122"/>
                <a:cs typeface="Times New Roman" panose="02020603050405020304" pitchFamily="18" charset="0"/>
              </a:rPr>
              <a:t>當探究“各從其類”的繁殖</a:t>
            </a:r>
            <a:endParaRPr lang="en-US" altLang="en-US" sz="3600" b="1" dirty="0">
              <a:solidFill>
                <a:srgbClr val="FFC000"/>
              </a:solidFill>
              <a:latin typeface="Algerian" panose="04020705040A02060702" pitchFamily="82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315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454EADC-2072-479B-AF79-5EA3C1DD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701925"/>
            <a:ext cx="33337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0B73372D-1F4F-46FC-8FFD-9998544B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778125"/>
            <a:ext cx="243998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A picture containing text, perfume&#10;&#10;Description automatically generated">
            <a:extLst>
              <a:ext uri="{FF2B5EF4-FFF2-40B4-BE49-F238E27FC236}">
                <a16:creationId xmlns:a16="http://schemas.microsoft.com/office/drawing/2014/main" id="{25CCF25B-C89B-4908-90F7-97F099232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88" y="2778125"/>
            <a:ext cx="962025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5009</TotalTime>
  <Words>7619</Words>
  <Application>Microsoft Office PowerPoint</Application>
  <PresentationFormat>Widescreen</PresentationFormat>
  <Paragraphs>384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Arial</vt:lpstr>
      <vt:lpstr>Calibri</vt:lpstr>
      <vt:lpstr>Wingdings</vt:lpstr>
      <vt:lpstr>Comic Sans MS</vt:lpstr>
      <vt:lpstr>DengXian</vt:lpstr>
      <vt:lpstr>Times New Roman</vt:lpstr>
      <vt:lpstr>宋体</vt:lpstr>
      <vt:lpstr>Algerian</vt:lpstr>
      <vt:lpstr>Kristen ITC</vt:lpstr>
      <vt:lpstr>新細明體</vt:lpstr>
      <vt:lpstr>Verdana</vt:lpstr>
      <vt:lpstr>Default Design</vt:lpstr>
      <vt:lpstr>Beam</vt:lpstr>
      <vt:lpstr>Genesis 1:24-25 Day 6 Cattle, Creeping things, Beasts 創世記 1:24-25 第六天 畜類、昆蟲、野獸</vt:lpstr>
      <vt:lpstr>PowerPoint Presentation</vt:lpstr>
      <vt:lpstr>‘Biomimicry’ is 1 way animals speak to us: many of man’s inventions 1st appeared in, or learned from nature 仿生學是動物對我們說話的一種方式：許多人類的發明首先是在自然界出現，或從自然界學來的</vt:lpstr>
      <vt:lpstr>Nature speaks to us through ‘Irreducible complexity.’  Things are too complex to have evolved by mindless chance 自然界經由“不可簡化的複雜性”對我們說話。 自然界的事物太複雜，不可能經由無心智的偶然進化而來 </vt:lpstr>
      <vt:lpstr>Nature speaks to us through incredible ‘instincts’ (Divine Wisdom Programmed Before Birth – (Prov. 30:24)) 自然界藉著奇妙的“本能”對我們說話 （出生之前就設計好的神聖智慧- 箴30:24）</vt:lpstr>
      <vt:lpstr>‘Instincts’ are Impossible to Explain as the result of blind, undirected natural causes ‘本能’無法靠著盲目、不經引導的自然原因來解釋</vt:lpstr>
      <vt:lpstr>PowerPoint Presentation</vt:lpstr>
      <vt:lpstr>Our Previous Studies revealed 前幾次信息顯示:</vt:lpstr>
      <vt:lpstr>PowerPoint Presentation</vt:lpstr>
      <vt:lpstr>Absurdity of Absurdities!   荒謬至極！</vt:lpstr>
      <vt:lpstr>Universal Male/Female Sexuality &amp; Reproduction among millions of species Could only have been Created by a Sovereign God 在上百萬的種類中，普世性的雌雄性別與繁殖， 只可能由一位全能上帝所創造</vt:lpstr>
      <vt:lpstr>God Designed All life to Reproduce “after their Kind” (1:21) 上帝設計所有生命的繁殖是“各從其類”（1:21）</vt:lpstr>
      <vt:lpstr>But…Scientists changed the definition of Species 但…科學家改變了‘種類’的定義</vt:lpstr>
      <vt:lpstr>Biblical “Kind” &amp; Scientific term “Species” no longer equal 聖經的“類”與科學名稱“物種”不再相等</vt:lpstr>
      <vt:lpstr>Examples</vt:lpstr>
      <vt:lpstr>There is a constant “bait &amp; switch” with the definition of Evolution in textbooks &amp; media 進化論的定義在教科書和媒體中，持續地使用‘誘餌與轉換’</vt:lpstr>
      <vt:lpstr>God has set “limits” on diversification of “Kinds” 上帝對”類的多樣化”設限</vt:lpstr>
      <vt:lpstr>Darwin’s Finches (Beaks): An ICON of Evolution 達爾文的雀（喙）：進化的圖標 </vt:lpstr>
      <vt:lpstr>Darwin Admitted in a Letter to Jeremy Bentham in 1863 there was no hard empirical evidence for Natural Selection 達爾文在1863年致Jeremy Bentham的信中，說物競天擇沒有實證證據</vt:lpstr>
      <vt:lpstr>Lessons in God given ‘limits’ &amp; amazing ability to ‘adapt’? 上帝賜予的‘限制’與奇妙的‘適應’能力</vt:lpstr>
      <vt:lpstr>We alone are Created to seek Answers to the Great Questions of Life (Job 38-42) 只有我們被創造去尋求人生最大問題的答案（伯38-42）</vt:lpstr>
      <vt:lpstr>Job’s suffering caused him to ask 25 profound questions 約伯的受苦導致他求問25個深刻的問題</vt:lpstr>
      <vt:lpstr>God directs us to His General Revelation in Creation 上帝指引我們去到祂在造物中的普遍啟示 </vt:lpstr>
      <vt:lpstr>We need what Job needed 約伯所需要的，我們也需要</vt:lpstr>
      <vt:lpstr>Question # 1: “Can we suffer evil &amp; still love God?” 問題1：我們能承受罪惡卻仍然愛神嗎？</vt:lpstr>
      <vt:lpstr>Job had insight from General Revelation (Job 12:7-10) 約伯從普遍啟示得到洞見（伯12:7-10）</vt:lpstr>
      <vt:lpstr>Job Knew the History of Adam (Job 31:33,40) 約伯知道亞當的歷史 （伯31:33,40）</vt:lpstr>
      <vt:lpstr>Job’s insight from General Revelation (Job 12:7-10) 約伯從普遍啟示獲得的洞見（伯12:7-10）</vt:lpstr>
      <vt:lpstr>“But ask now the beasts, &amp; they shall teach thee…” 且問走獸，走獸必指教你…</vt:lpstr>
      <vt:lpstr>“Who knoweth not that the hand of the LORD hath wrought this… (Job 12:7-10; Romans 8:20-23)   誰不知道是耶和華的手做成的呢…</vt:lpstr>
      <vt:lpstr>Job 38: God asks 35 Questions related to Earth &amp; Heaven 約伯記38章：上帝問與天地相關的35個問題</vt:lpstr>
      <vt:lpstr>Question # 1: Lessons from the Sea &amp; Sand 問題1：從海與陸地學習功課</vt:lpstr>
      <vt:lpstr>Lesson in the Question: Proud waves of Nature &amp; evil men are under God’s control 功課：大自然洶猛的海浪與驕傲的惡人，都在上帝的掌控之下</vt:lpstr>
      <vt:lpstr>God limits the Duration &amp; Degree of affliction 上帝限制苦難的期限和程度 </vt:lpstr>
      <vt:lpstr>Evil men that killed Job’s children get justice at the Final Judgment (Job 35:14; 36:18; Rev. 20:11-15; Heb. 9:27; 10:26-27) 殺死約伯兒女的惡人，在最後審判時會得到報應</vt:lpstr>
      <vt:lpstr>Job 38:39 thru 39 God’s 23 questions from the animal kingdom. 約伯記38:39-39章，上帝從動物界發出23個問題 </vt:lpstr>
      <vt:lpstr>Question 2: God’s Purpose for regal power: Serve humanity (LION - Job 38:39-40) 問題2：上帝對權力的目的：服務人類（獅子-伯38:39-40）</vt:lpstr>
      <vt:lpstr>Know your Enemy</vt:lpstr>
      <vt:lpstr>Question 3: Why do the Righteous Suffer?  How can the Meek survive in a fallen World?  (Matt. 5:5; James 4:6) 問題3：為何公義的人受苦？ 柔和謙卑的人在墮落的世界如何存活？（太5:5；雅4:6）</vt:lpstr>
      <vt:lpstr>PowerPoint Presentation</vt:lpstr>
      <vt:lpstr>God’s Ultimate answer in Christ 上帝在基督裡的最終答案 </vt:lpstr>
      <vt:lpstr>(Ps. 22:13) “They gaped upon me with their mouths, as a ravening &amp; a roaring lion.”  詩22:13 -他們向我張口，好像抓撕吼叫的獅子。 </vt:lpstr>
      <vt:lpstr>PowerPoint Presentation</vt:lpstr>
      <vt:lpstr>Like Jesus we too will suffer  (John 16:33; Acts 14:22) 我們也與耶穌一樣會受苦          （約16:33；徒14:22） </vt:lpstr>
      <vt:lpstr>Question 4: “Gavest thou the goodly wings to the peacocks? (Job 39:13) 問題4：你給了孔雀美麗的翅膀嗎？（伯39:13）</vt:lpstr>
      <vt:lpstr>Question #5:  Is there life after death? 問題5：死後有生命嗎？</vt:lpstr>
      <vt:lpstr>On the surface she doesn’t seem to be a good parent: 從表面看鴕鳥不像好母親</vt:lpstr>
      <vt:lpstr>Job’s Hope: He Know there was a bodily resurrection! 約伯的盼望：他知道未來身體復活！</vt:lpstr>
      <vt:lpstr>GOD DESIGNED THE TRUTH OF THE RESURRECTION INTO CREATON!  自然界復活的設計</vt:lpstr>
      <vt:lpstr>BIG QUESTION:</vt:lpstr>
      <vt:lpstr>God’s Final Answer concerning Life after Death is only found in Christ  上帝對死後有生命的最終回答只在基督裡找到</vt:lpstr>
      <vt:lpstr>God designs every Body for its purpose 上帝對身體的設計有各自的目的 </vt:lpstr>
      <vt:lpstr>Important Lessons 重要功課</vt:lpstr>
      <vt:lpstr>Important Lessons 重要功課</vt:lpstr>
      <vt:lpstr>PowerPoint Presentation</vt:lpstr>
      <vt:lpstr>PowerPoint Presentation</vt:lpstr>
      <vt:lpstr>A Profound Relationship between Genesis, Revelation &amp; Job </vt:lpstr>
      <vt:lpstr>Job’s questioning led him to faith in Christ</vt:lpstr>
      <vt:lpstr>INSIGHT FROM LIGHT:</vt:lpstr>
      <vt:lpstr>God’s final answer in Christ </vt:lpstr>
      <vt:lpstr>God wonderfully &amp; Intelligently designs every Body for its Purpose 上帝對身體的設計有各自的目的 </vt:lpstr>
      <vt:lpstr>God’s Intelligent Design is clearly revealed in the things He Created</vt:lpstr>
      <vt:lpstr>God’s Intelligent Design is clearly revealed in the things He Created</vt:lpstr>
      <vt:lpstr>God gives Everything an Intelligently designed Body   上帝對身體的設計</vt:lpstr>
      <vt:lpstr>God gives Everything an Intelligently designed Body 上帝對身體的設計</vt:lpstr>
      <vt:lpstr>The Silkworm: a type of Christ in resurrection</vt:lpstr>
      <vt:lpstr>I have learned: 我學到: “What will happen to me when I die?” 當我死亡時會發生什麼?</vt:lpstr>
      <vt:lpstr>THEREFORE 因此: </vt:lpstr>
      <vt:lpstr>Job Knew the History of Adam (Job 31:33,40)</vt:lpstr>
      <vt:lpstr>Question #3:  Where can I find Wisdom?</vt:lpstr>
      <vt:lpstr>THE WILD GOATS:  Wisdom always finds an answer to a seemingly impossible situation! </vt:lpstr>
      <vt:lpstr>God’s Ultimate Answer to our quest for Wisdom: Christ!</vt:lpstr>
      <vt:lpstr>Recent Genetic Studies Prove Dogs have always been Dogs!</vt:lpstr>
      <vt:lpstr>Truths about Darwin Evolutionists &amp; media keep secret</vt:lpstr>
      <vt:lpstr>You Must Choose the Right Foundation to Build Your Life Upon (Genesis 1)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603</cp:revision>
  <dcterms:created xsi:type="dcterms:W3CDTF">2005-08-26T16:47:04Z</dcterms:created>
  <dcterms:modified xsi:type="dcterms:W3CDTF">2021-03-20T17:31:38Z</dcterms:modified>
</cp:coreProperties>
</file>