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7"/>
  </p:notesMasterIdLst>
  <p:handoutMasterIdLst>
    <p:handoutMasterId r:id="rId48"/>
  </p:handoutMasterIdLst>
  <p:sldIdLst>
    <p:sldId id="499" r:id="rId2"/>
    <p:sldId id="532" r:id="rId3"/>
    <p:sldId id="533" r:id="rId4"/>
    <p:sldId id="534" r:id="rId5"/>
    <p:sldId id="535" r:id="rId6"/>
    <p:sldId id="419" r:id="rId7"/>
    <p:sldId id="520" r:id="rId8"/>
    <p:sldId id="521" r:id="rId9"/>
    <p:sldId id="522" r:id="rId10"/>
    <p:sldId id="523" r:id="rId11"/>
    <p:sldId id="524" r:id="rId12"/>
    <p:sldId id="528" r:id="rId13"/>
    <p:sldId id="525" r:id="rId14"/>
    <p:sldId id="529" r:id="rId15"/>
    <p:sldId id="526" r:id="rId16"/>
    <p:sldId id="530" r:id="rId17"/>
    <p:sldId id="527" r:id="rId18"/>
    <p:sldId id="531" r:id="rId19"/>
    <p:sldId id="538" r:id="rId20"/>
    <p:sldId id="539" r:id="rId21"/>
    <p:sldId id="540" r:id="rId22"/>
    <p:sldId id="541" r:id="rId23"/>
    <p:sldId id="542" r:id="rId24"/>
    <p:sldId id="506" r:id="rId25"/>
    <p:sldId id="543" r:id="rId26"/>
    <p:sldId id="554" r:id="rId27"/>
    <p:sldId id="555" r:id="rId28"/>
    <p:sldId id="556" r:id="rId29"/>
    <p:sldId id="557" r:id="rId30"/>
    <p:sldId id="559" r:id="rId31"/>
    <p:sldId id="558" r:id="rId32"/>
    <p:sldId id="561" r:id="rId33"/>
    <p:sldId id="560" r:id="rId34"/>
    <p:sldId id="562" r:id="rId35"/>
    <p:sldId id="564" r:id="rId36"/>
    <p:sldId id="565" r:id="rId37"/>
    <p:sldId id="567" r:id="rId38"/>
    <p:sldId id="548" r:id="rId39"/>
    <p:sldId id="549" r:id="rId40"/>
    <p:sldId id="568" r:id="rId41"/>
    <p:sldId id="569" r:id="rId42"/>
    <p:sldId id="570" r:id="rId43"/>
    <p:sldId id="572" r:id="rId44"/>
    <p:sldId id="573" r:id="rId45"/>
    <p:sldId id="571" r:id="rId46"/>
  </p:sldIdLst>
  <p:sldSz cx="12192000" cy="6858000"/>
  <p:notesSz cx="701675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00"/>
    <a:srgbClr val="FF7C80"/>
    <a:srgbClr val="009900"/>
    <a:srgbClr val="0066FF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70" autoAdjust="0"/>
    <p:restoredTop sz="70557" autoAdjust="0"/>
  </p:normalViewPr>
  <p:slideViewPr>
    <p:cSldViewPr>
      <p:cViewPr varScale="1">
        <p:scale>
          <a:sx n="70" d="100"/>
          <a:sy n="70" d="100"/>
        </p:scale>
        <p:origin x="3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F05ADE-EEAE-4474-B4AC-37E9F45315C6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5DD8C2-ADAF-4DC5-A589-D38FA93B2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95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DDDA76A-CF72-40FA-8EC9-9AF605B3A819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340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A813ED-FF4C-49AA-A197-F60EB5113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03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2E59-12EF-4B65-BB69-6610F41A1F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760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65F4-B6EE-42FC-9B8B-8B5C571893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547E-CC66-4D99-8E56-D2C2FEC3C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29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BB30-938A-4869-93F4-EB9CEA15EE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03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9C4C-8280-4FEE-9027-6E79B15849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53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690F-835E-4F0D-BF5A-AC5FA764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1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4362-901C-4C26-8518-836217F7B2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774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E663-ADFC-4A67-AE5B-65ED067CC8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31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A924-7FD7-443F-AC70-116CAF92C0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73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0791-AA5B-4D2F-855B-45320B0879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3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A4F7-CF7A-4F6E-8FBD-783ABA008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81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9AD9-2230-41F2-88A0-B754D1DAC9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67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EB4E-89A4-4381-9CD8-7E681FCAEF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9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6AB4-FCED-4B02-B161-DFE1FB69EC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09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1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1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93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CCC193E-5022-460F-A679-A00D6575E9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99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9525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7200" smtClean="0">
                <a:solidFill>
                  <a:srgbClr val="FFFF00"/>
                </a:solidFill>
                <a:effectLst/>
                <a:latin typeface="華康雅宋體" panose="02020809000000000000" pitchFamily="49" charset="-120"/>
                <a:ea typeface="華康雅宋體" panose="02020809000000000000" pitchFamily="49" charset="-120"/>
              </a:rPr>
              <a:t>全人關懷</a:t>
            </a:r>
            <a:r>
              <a:rPr lang="zh-TW" altLang="en-US" sz="7200" smtClean="0">
                <a:solidFill>
                  <a:schemeClr val="tx1"/>
                </a:solidFill>
                <a:effectLst/>
                <a:latin typeface="華康雅宋體" panose="02020809000000000000" pitchFamily="49" charset="-120"/>
                <a:ea typeface="華康雅宋體" panose="02020809000000000000" pitchFamily="49" charset="-120"/>
              </a:rPr>
              <a:t>的宣教事工</a:t>
            </a:r>
            <a:endParaRPr lang="en-US" altLang="en-US" sz="7200" smtClean="0">
              <a:solidFill>
                <a:schemeClr val="tx1"/>
              </a:solidFill>
              <a:effectLst/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743200" y="4051300"/>
            <a:ext cx="711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Holistic Gospel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Mission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155700" y="4881563"/>
            <a:ext cx="10287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Rev David Lee –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Superintendent, 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Chinese Christian Herald Crusades, S. Cal. Branch 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2640013" y="2328863"/>
            <a:ext cx="7545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李偉強牧師 </a:t>
            </a:r>
            <a:r>
              <a:rPr lang="en-US" altLang="zh-TW" sz="280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TW" altLang="en-US" sz="280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基督教角聲佈道團南加州分會</a:t>
            </a:r>
            <a:endParaRPr lang="en-US" altLang="en-US" sz="280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cxnSp>
        <p:nvCxnSpPr>
          <p:cNvPr id="5126" name="Straight Connector 5"/>
          <p:cNvCxnSpPr>
            <a:cxnSpLocks noChangeShapeType="1"/>
          </p:cNvCxnSpPr>
          <p:nvPr/>
        </p:nvCxnSpPr>
        <p:spPr bwMode="auto">
          <a:xfrm>
            <a:off x="1257300" y="3495675"/>
            <a:ext cx="9906000" cy="349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533400" y="838200"/>
            <a:ext cx="4572000" cy="1828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39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0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4342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3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4345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6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4348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425" y="1004888"/>
            <a:ext cx="26479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全人福音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5213" y="1766888"/>
            <a:ext cx="35083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Holistic Gospel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63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5365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66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87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6389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0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1524000" y="106680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沒有基礎</a:t>
            </a:r>
            <a:endParaRPr lang="en-US" altLang="en-US" sz="4000"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1282700" y="1747838"/>
            <a:ext cx="2719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 b="1"/>
              <a:t>No Foundation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11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7413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14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5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8437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8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1524000" y="114300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社會福音</a:t>
            </a:r>
            <a:endParaRPr lang="en-US" altLang="en-US" sz="4000"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1362075" y="1851025"/>
            <a:ext cx="2560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 b="1"/>
              <a:t>Social Gospel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59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9461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2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3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20485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6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1371600" y="955675"/>
            <a:ext cx="22367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假冒為善</a:t>
            </a:r>
            <a:endParaRPr lang="en-US" altLang="en-US" sz="4000"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1557338" y="165100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 b="1"/>
              <a:t>Hypocrite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533400" y="838200"/>
            <a:ext cx="4572000" cy="18288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507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08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21510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1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21513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4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425" y="1004888"/>
            <a:ext cx="26479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全人福音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5213" y="1766888"/>
            <a:ext cx="35083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Holistic Gospel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ounded Rectangle 2"/>
          <p:cNvSpPr>
            <a:spLocks noChangeArrowheads="1"/>
          </p:cNvSpPr>
          <p:nvPr/>
        </p:nvSpPr>
        <p:spPr bwMode="auto">
          <a:xfrm>
            <a:off x="609600" y="2286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576263"/>
            <a:ext cx="42878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基督教角聲佈道團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1190625"/>
            <a:ext cx="642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Christian Herald Crusades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_s1033"/>
          <p:cNvSpPr>
            <a:spLocks noChangeArrowheads="1"/>
          </p:cNvSpPr>
          <p:nvPr/>
        </p:nvSpPr>
        <p:spPr bwMode="auto">
          <a:xfrm>
            <a:off x="1143000" y="243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Values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713" y="3376613"/>
            <a:ext cx="2838450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號角月報 </a:t>
            </a:r>
            <a:endParaRPr lang="en-US" altLang="zh-TW" sz="3600">
              <a:solidFill>
                <a:srgbClr val="FFFF00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   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535" name="Rectangle 31"/>
          <p:cNvSpPr>
            <a:spLocks noChangeArrowheads="1"/>
          </p:cNvSpPr>
          <p:nvPr/>
        </p:nvSpPr>
        <p:spPr bwMode="auto">
          <a:xfrm>
            <a:off x="1511300" y="38814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Monthly</a:t>
            </a:r>
          </a:p>
        </p:txBody>
      </p:sp>
      <p:pic>
        <p:nvPicPr>
          <p:cNvPr id="2253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66246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2"/>
          <p:cNvSpPr>
            <a:spLocks noChangeArrowheads="1"/>
          </p:cNvSpPr>
          <p:nvPr/>
        </p:nvSpPr>
        <p:spPr bwMode="auto">
          <a:xfrm>
            <a:off x="609600" y="2286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576263"/>
            <a:ext cx="42878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基督教角聲佈道團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1190625"/>
            <a:ext cx="642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Christian Herald Crusades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_s1033"/>
          <p:cNvSpPr>
            <a:spLocks noChangeArrowheads="1"/>
          </p:cNvSpPr>
          <p:nvPr/>
        </p:nvSpPr>
        <p:spPr bwMode="auto">
          <a:xfrm>
            <a:off x="1143000" y="243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Values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713" y="3376613"/>
            <a:ext cx="2838450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號角月報 </a:t>
            </a:r>
            <a:endParaRPr lang="en-US" altLang="zh-TW" sz="3600">
              <a:latin typeface="華康龍門石碑" panose="03000709000000000000" pitchFamily="65" charset="-12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   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559" name="Rectangle 31"/>
          <p:cNvSpPr>
            <a:spLocks noChangeArrowheads="1"/>
          </p:cNvSpPr>
          <p:nvPr/>
        </p:nvSpPr>
        <p:spPr bwMode="auto">
          <a:xfrm>
            <a:off x="1511300" y="38814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Monthly</a:t>
            </a:r>
          </a:p>
        </p:txBody>
      </p:sp>
      <p:sp>
        <p:nvSpPr>
          <p:cNvPr id="23560" name="Rounded Rectangle 8"/>
          <p:cNvSpPr>
            <a:spLocks noChangeArrowheads="1"/>
          </p:cNvSpPr>
          <p:nvPr/>
        </p:nvSpPr>
        <p:spPr bwMode="auto">
          <a:xfrm>
            <a:off x="609600" y="4572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3561" name="_s1033"/>
          <p:cNvSpPr>
            <a:spLocks noChangeArrowheads="1"/>
          </p:cNvSpPr>
          <p:nvPr/>
        </p:nvSpPr>
        <p:spPr bwMode="auto">
          <a:xfrm>
            <a:off x="1123950" y="4687888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Faith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620713" y="5681663"/>
            <a:ext cx="260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角聲使團</a:t>
            </a:r>
            <a:endParaRPr lang="en-US" altLang="en-US" sz="2800">
              <a:solidFill>
                <a:srgbClr val="FFFF00"/>
              </a:solidFill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563" name="Rectangle 1"/>
          <p:cNvSpPr>
            <a:spLocks noChangeArrowheads="1"/>
          </p:cNvSpPr>
          <p:nvPr/>
        </p:nvSpPr>
        <p:spPr bwMode="auto">
          <a:xfrm>
            <a:off x="1543050" y="6180138"/>
            <a:ext cx="188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Heralders</a:t>
            </a:r>
          </a:p>
        </p:txBody>
      </p:sp>
      <p:pic>
        <p:nvPicPr>
          <p:cNvPr id="235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5"/>
          <a:stretch>
            <a:fillRect/>
          </a:stretch>
        </p:blipFill>
        <p:spPr bwMode="auto">
          <a:xfrm>
            <a:off x="3867150" y="2816225"/>
            <a:ext cx="8235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9"/>
          <a:stretch>
            <a:fillRect/>
          </a:stretch>
        </p:blipFill>
        <p:spPr bwMode="auto">
          <a:xfrm>
            <a:off x="6691313" y="576263"/>
            <a:ext cx="55006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22610"/>
          <a:stretch>
            <a:fillRect/>
          </a:stretch>
        </p:blipFill>
        <p:spPr bwMode="auto">
          <a:xfrm>
            <a:off x="0" y="1219200"/>
            <a:ext cx="121920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0363200" y="457200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b="1"/>
              <a:t>1983-5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21"/>
          <p:cNvSpPr>
            <a:spLocks noChangeArrowheads="1"/>
          </p:cNvSpPr>
          <p:nvPr/>
        </p:nvSpPr>
        <p:spPr bwMode="auto">
          <a:xfrm>
            <a:off x="4081463" y="231775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5603" name="Rounded Rectangle 2"/>
          <p:cNvSpPr>
            <a:spLocks noChangeArrowheads="1"/>
          </p:cNvSpPr>
          <p:nvPr/>
        </p:nvSpPr>
        <p:spPr bwMode="auto">
          <a:xfrm>
            <a:off x="609600" y="2286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576263"/>
            <a:ext cx="42878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基督教角聲佈道團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1190625"/>
            <a:ext cx="642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Christian Herald Crusades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_s1033"/>
          <p:cNvSpPr>
            <a:spLocks noChangeArrowheads="1"/>
          </p:cNvSpPr>
          <p:nvPr/>
        </p:nvSpPr>
        <p:spPr bwMode="auto">
          <a:xfrm>
            <a:off x="1143000" y="243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Values</a:t>
            </a:r>
          </a:p>
        </p:txBody>
      </p:sp>
      <p:sp>
        <p:nvSpPr>
          <p:cNvPr id="25607" name="_s1033"/>
          <p:cNvSpPr>
            <a:spLocks noChangeArrowheads="1"/>
          </p:cNvSpPr>
          <p:nvPr/>
        </p:nvSpPr>
        <p:spPr bwMode="auto">
          <a:xfrm>
            <a:off x="4595813" y="247015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Times New Roman" panose="02020603050405020304" pitchFamily="18" charset="0"/>
              <a:ea typeface="華康儷粗黑" panose="020B07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13" y="3376613"/>
            <a:ext cx="2838450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號角月報 </a:t>
            </a:r>
            <a:endParaRPr lang="en-US" altLang="zh-TW" sz="3600">
              <a:latin typeface="華康龍門石碑" panose="03000709000000000000" pitchFamily="65" charset="-12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   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609" name="TextBox 26"/>
          <p:cNvSpPr txBox="1">
            <a:spLocks noChangeArrowheads="1"/>
          </p:cNvSpPr>
          <p:nvPr/>
        </p:nvSpPr>
        <p:spPr bwMode="auto">
          <a:xfrm>
            <a:off x="6629400" y="867568"/>
            <a:ext cx="353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角聲社區中心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611" name="Rectangle 31"/>
          <p:cNvSpPr>
            <a:spLocks noChangeArrowheads="1"/>
          </p:cNvSpPr>
          <p:nvPr/>
        </p:nvSpPr>
        <p:spPr bwMode="auto">
          <a:xfrm>
            <a:off x="1511300" y="38814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Monthly</a:t>
            </a:r>
          </a:p>
        </p:txBody>
      </p:sp>
      <p:sp>
        <p:nvSpPr>
          <p:cNvPr id="25612" name="Rounded Rectangle 16"/>
          <p:cNvSpPr>
            <a:spLocks noChangeArrowheads="1"/>
          </p:cNvSpPr>
          <p:nvPr/>
        </p:nvSpPr>
        <p:spPr bwMode="auto">
          <a:xfrm>
            <a:off x="609600" y="4572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5613" name="_s1033"/>
          <p:cNvSpPr>
            <a:spLocks noChangeArrowheads="1"/>
          </p:cNvSpPr>
          <p:nvPr/>
        </p:nvSpPr>
        <p:spPr bwMode="auto">
          <a:xfrm>
            <a:off x="1123950" y="4687888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Faith</a:t>
            </a:r>
          </a:p>
        </p:txBody>
      </p:sp>
      <p:sp>
        <p:nvSpPr>
          <p:cNvPr id="25614" name="TextBox 24"/>
          <p:cNvSpPr txBox="1">
            <a:spLocks noChangeArrowheads="1"/>
          </p:cNvSpPr>
          <p:nvPr/>
        </p:nvSpPr>
        <p:spPr bwMode="auto">
          <a:xfrm>
            <a:off x="620713" y="5681663"/>
            <a:ext cx="260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角聲使團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615" name="Rectangle 29"/>
          <p:cNvSpPr>
            <a:spLocks noChangeArrowheads="1"/>
          </p:cNvSpPr>
          <p:nvPr/>
        </p:nvSpPr>
        <p:spPr bwMode="auto">
          <a:xfrm>
            <a:off x="1543050" y="6180138"/>
            <a:ext cx="188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Heralders</a:t>
            </a:r>
          </a:p>
        </p:txBody>
      </p:sp>
      <p:sp>
        <p:nvSpPr>
          <p:cNvPr id="25616" name="TextBox 1"/>
          <p:cNvSpPr txBox="1">
            <a:spLocks noChangeArrowheads="1"/>
          </p:cNvSpPr>
          <p:nvPr/>
        </p:nvSpPr>
        <p:spPr bwMode="auto">
          <a:xfrm>
            <a:off x="7150100" y="1970881"/>
            <a:ext cx="47513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社區關懷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Community Services 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癌症協會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</a:rPr>
              <a:t>Cancer Care Ministry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家庭中心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</a:rPr>
              <a:t>Family Center</a:t>
            </a:r>
            <a:endParaRPr lang="en-US" altLang="en-US" sz="2400" b="1">
              <a:latin typeface="Times New Roman" panose="02020603050405020304" pitchFamily="18" charset="0"/>
              <a:ea typeface="華康中黑體" panose="020B0509000000000000" pitchFamily="49" charset="-120"/>
            </a:endParaRPr>
          </a:p>
        </p:txBody>
      </p:sp>
      <p:sp>
        <p:nvSpPr>
          <p:cNvPr id="25617" name="Rectangle 4"/>
          <p:cNvSpPr>
            <a:spLocks noChangeArrowheads="1"/>
          </p:cNvSpPr>
          <p:nvPr/>
        </p:nvSpPr>
        <p:spPr bwMode="auto">
          <a:xfrm>
            <a:off x="7794625" y="1399381"/>
            <a:ext cx="346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Community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1" b="7851"/>
          <a:stretch/>
        </p:blipFill>
        <p:spPr>
          <a:xfrm>
            <a:off x="4118039" y="3656715"/>
            <a:ext cx="7500937" cy="29837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ounded Rectangle 21"/>
          <p:cNvSpPr>
            <a:spLocks noChangeArrowheads="1"/>
          </p:cNvSpPr>
          <p:nvPr/>
        </p:nvSpPr>
        <p:spPr bwMode="auto">
          <a:xfrm>
            <a:off x="4081463" y="231775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6627" name="Rounded Rectangle 2"/>
          <p:cNvSpPr>
            <a:spLocks noChangeArrowheads="1"/>
          </p:cNvSpPr>
          <p:nvPr/>
        </p:nvSpPr>
        <p:spPr bwMode="auto">
          <a:xfrm>
            <a:off x="609600" y="2286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576263"/>
            <a:ext cx="42878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anose="020F0709000000000000" pitchFamily="49" charset="-120"/>
                <a:ea typeface="華康儷粗圓" panose="020F0709000000000000" pitchFamily="49" charset="-120"/>
              </a:rPr>
              <a:t>基督教角聲佈道團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1190625"/>
            <a:ext cx="642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Christian Herald Crusades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_s1033"/>
          <p:cNvSpPr>
            <a:spLocks noChangeArrowheads="1"/>
          </p:cNvSpPr>
          <p:nvPr/>
        </p:nvSpPr>
        <p:spPr bwMode="auto">
          <a:xfrm>
            <a:off x="1143000" y="243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Values</a:t>
            </a:r>
          </a:p>
        </p:txBody>
      </p:sp>
      <p:sp>
        <p:nvSpPr>
          <p:cNvPr id="26631" name="_s1033"/>
          <p:cNvSpPr>
            <a:spLocks noChangeArrowheads="1"/>
          </p:cNvSpPr>
          <p:nvPr/>
        </p:nvSpPr>
        <p:spPr bwMode="auto">
          <a:xfrm>
            <a:off x="4595813" y="247015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Times New Roman" panose="02020603050405020304" pitchFamily="18" charset="0"/>
              <a:ea typeface="華康儷粗黑" panose="020B07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13" y="3376613"/>
            <a:ext cx="2838450" cy="12017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號角月報 </a:t>
            </a:r>
            <a:endParaRPr lang="en-US" altLang="zh-TW" sz="3600">
              <a:latin typeface="華康龍門石碑" panose="03000709000000000000" pitchFamily="65" charset="-12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   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34" name="TextBox 27"/>
          <p:cNvSpPr txBox="1">
            <a:spLocks noChangeArrowheads="1"/>
          </p:cNvSpPr>
          <p:nvPr/>
        </p:nvSpPr>
        <p:spPr bwMode="auto">
          <a:xfrm>
            <a:off x="4595813" y="5200650"/>
            <a:ext cx="6224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咸陽巿角聲兒童之家</a:t>
            </a:r>
            <a:r>
              <a:rPr lang="en-US" altLang="zh-TW" sz="28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中國</a:t>
            </a:r>
            <a:r>
              <a:rPr lang="en-US" altLang="zh-TW" sz="28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)</a:t>
            </a:r>
            <a:endParaRPr lang="en-US" altLang="en-US" sz="2800">
              <a:solidFill>
                <a:srgbClr val="FFFF00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35" name="TextBox 28"/>
          <p:cNvSpPr txBox="1">
            <a:spLocks noChangeArrowheads="1"/>
          </p:cNvSpPr>
          <p:nvPr/>
        </p:nvSpPr>
        <p:spPr bwMode="auto">
          <a:xfrm>
            <a:off x="4595813" y="3932238"/>
            <a:ext cx="491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基督教角聲醫療中心</a:t>
            </a:r>
            <a:endParaRPr lang="en-US" altLang="en-US" sz="2800">
              <a:solidFill>
                <a:srgbClr val="FFFF00"/>
              </a:solidFill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36" name="Rectangle 31"/>
          <p:cNvSpPr>
            <a:spLocks noChangeArrowheads="1"/>
          </p:cNvSpPr>
          <p:nvPr/>
        </p:nvSpPr>
        <p:spPr bwMode="auto">
          <a:xfrm>
            <a:off x="1511300" y="38814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Monthly</a:t>
            </a:r>
          </a:p>
        </p:txBody>
      </p:sp>
      <p:sp>
        <p:nvSpPr>
          <p:cNvPr id="26637" name="Rounded Rectangle 16"/>
          <p:cNvSpPr>
            <a:spLocks noChangeArrowheads="1"/>
          </p:cNvSpPr>
          <p:nvPr/>
        </p:nvSpPr>
        <p:spPr bwMode="auto">
          <a:xfrm>
            <a:off x="609600" y="45720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26638" name="_s1033"/>
          <p:cNvSpPr>
            <a:spLocks noChangeArrowheads="1"/>
          </p:cNvSpPr>
          <p:nvPr/>
        </p:nvSpPr>
        <p:spPr bwMode="auto">
          <a:xfrm>
            <a:off x="1123950" y="4687888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  <a:ea typeface="華康儷粗黑" panose="020B0709000000000000" pitchFamily="49" charset="-120"/>
                <a:cs typeface="Times New Roman" panose="02020603050405020304" pitchFamily="18" charset="0"/>
              </a:rPr>
              <a:t>Christian Faith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620713" y="5681663"/>
            <a:ext cx="260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角聲使團</a:t>
            </a:r>
            <a:endParaRPr lang="en-US" altLang="en-US" sz="2800"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40" name="Rectangle 29"/>
          <p:cNvSpPr>
            <a:spLocks noChangeArrowheads="1"/>
          </p:cNvSpPr>
          <p:nvPr/>
        </p:nvSpPr>
        <p:spPr bwMode="auto">
          <a:xfrm>
            <a:off x="1543050" y="6180138"/>
            <a:ext cx="188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Heralders</a:t>
            </a:r>
          </a:p>
        </p:txBody>
      </p:sp>
      <p:sp>
        <p:nvSpPr>
          <p:cNvPr id="26643" name="Rectangle 30"/>
          <p:cNvSpPr>
            <a:spLocks noChangeArrowheads="1"/>
          </p:cNvSpPr>
          <p:nvPr/>
        </p:nvSpPr>
        <p:spPr bwMode="auto">
          <a:xfrm>
            <a:off x="5775326" y="4457700"/>
            <a:ext cx="412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Christian Health Center</a:t>
            </a:r>
          </a:p>
        </p:txBody>
      </p:sp>
      <p:sp>
        <p:nvSpPr>
          <p:cNvPr id="26644" name="Rectangle 32"/>
          <p:cNvSpPr>
            <a:spLocks noChangeArrowheads="1"/>
          </p:cNvSpPr>
          <p:nvPr/>
        </p:nvSpPr>
        <p:spPr bwMode="auto">
          <a:xfrm>
            <a:off x="5775326" y="5716588"/>
            <a:ext cx="518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Xianyang Herald Children Home, China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6629400" y="867568"/>
            <a:ext cx="353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Times New Roman" panose="02020603050405020304" pitchFamily="18" charset="0"/>
              </a:rPr>
              <a:t>角聲社區中心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華康龍門石碑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7150100" y="1970881"/>
            <a:ext cx="47513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社區關懷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Community Services 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癌症協會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</a:rPr>
              <a:t>Cancer Care Ministry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zh-TW" altLang="en-US" sz="2400" b="1">
                <a:latin typeface="華康中黑體" panose="020B0509000000000000" pitchFamily="49" charset="-120"/>
                <a:ea typeface="華康中黑體" panose="020B0509000000000000" pitchFamily="49" charset="-120"/>
              </a:rPr>
              <a:t>家庭中心 </a:t>
            </a:r>
            <a:r>
              <a:rPr lang="en-US" altLang="zh-TW" sz="2400" b="1">
                <a:latin typeface="Times New Roman" panose="02020603050405020304" pitchFamily="18" charset="0"/>
                <a:ea typeface="華康中黑體" panose="020B0509000000000000" pitchFamily="49" charset="-120"/>
              </a:rPr>
              <a:t>Family Center</a:t>
            </a:r>
            <a:endParaRPr lang="en-US" altLang="en-US" sz="2400" b="1">
              <a:latin typeface="Times New Roman" panose="02020603050405020304" pitchFamily="18" charset="0"/>
              <a:ea typeface="華康中黑體" panose="020B0509000000000000" pitchFamily="49" charset="-12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794625" y="1399381"/>
            <a:ext cx="346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Herald Community Center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祂看見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許多的人，就</a:t>
            </a:r>
            <a:r>
              <a:rPr kumimoji="0" lang="zh-TW" altLang="en-US" sz="3600" b="1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憐憫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他們；因為他們困苦流離，如同羊沒有牧人一般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9:36)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1905000"/>
            <a:ext cx="10591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saw the crowds, he had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them, because they were harassed and helpless, like sheep without a shepherd.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祂看見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許多的人，就</a:t>
            </a:r>
            <a:r>
              <a:rPr kumimoji="0" lang="zh-TW" altLang="en-US" sz="3600" b="1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憐憫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他們；因為他們困苦流離，如同羊沒有牧人一般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9:36)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1905000"/>
            <a:ext cx="10591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saw the crowds, he had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them, because they were harassed and helpless, like sheep without a shepherd.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86200" y="38862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Arial" panose="020B0604020202020204" pitchFamily="34" charset="0"/>
              </a:rPr>
              <a:t>「動了慈心」</a:t>
            </a:r>
            <a:endParaRPr lang="en-US" altLang="en-US" sz="5400" dirty="0">
              <a:solidFill>
                <a:srgbClr val="FFFF0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5" name="Picture 3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611688"/>
            <a:ext cx="58515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86200" y="5638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(splagchnizomai)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4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1150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/>
              <a:t>We are not in the </a:t>
            </a:r>
            <a:r>
              <a:rPr lang="en-US" altLang="en-US" sz="3600" i="1" dirty="0">
                <a:solidFill>
                  <a:srgbClr val="FFFF00"/>
                </a:solidFill>
              </a:rPr>
              <a:t>coffee business </a:t>
            </a:r>
            <a:r>
              <a:rPr lang="en-US" altLang="en-US" sz="3600" i="1" dirty="0"/>
              <a:t>serving people,</a:t>
            </a:r>
            <a:endParaRPr kumimoji="0" lang="en-US" altLang="zh-TW" sz="1800" i="1" dirty="0"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158478" y="4724400"/>
            <a:ext cx="305564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/>
              <a:t>Howard </a:t>
            </a:r>
            <a:r>
              <a:rPr lang="en-US" altLang="en-US" i="1" dirty="0" smtClean="0"/>
              <a:t>Schultz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 smtClean="0"/>
              <a:t>1953 - )</a:t>
            </a:r>
            <a:endParaRPr lang="en-US" altLang="en-US" sz="20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Founder and </a:t>
            </a:r>
            <a:endParaRPr lang="en-US" altLang="en-US" sz="24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Chairman Emeritus </a:t>
            </a:r>
            <a:endParaRPr lang="en-US" altLang="en-US" sz="2400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5334000" cy="37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1150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/>
              <a:t>We are not in the coffee business serving people,</a:t>
            </a:r>
            <a:endParaRPr kumimoji="0" lang="en-US" altLang="zh-TW" sz="1800" i="1" dirty="0"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158478" y="4724400"/>
            <a:ext cx="305564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/>
              <a:t>Howard </a:t>
            </a:r>
            <a:r>
              <a:rPr lang="en-US" altLang="en-US" i="1" dirty="0" smtClean="0"/>
              <a:t>Schultz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(</a:t>
            </a:r>
            <a:r>
              <a:rPr lang="en-US" altLang="en-US" sz="2000" dirty="0" smtClean="0"/>
              <a:t>1953 - )</a:t>
            </a:r>
            <a:endParaRPr lang="en-US" altLang="en-US" sz="20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Founder and </a:t>
            </a:r>
            <a:endParaRPr lang="en-US" altLang="en-US" sz="24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Chairman Emeritus </a:t>
            </a:r>
            <a:endParaRPr lang="en-US" altLang="en-US" sz="2400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5334000" cy="37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696134"/>
            <a:ext cx="1150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 dirty="0" smtClean="0"/>
              <a:t>but in the </a:t>
            </a:r>
            <a:r>
              <a:rPr lang="en-US" altLang="en-US" sz="3600" i="1" dirty="0" smtClean="0">
                <a:solidFill>
                  <a:srgbClr val="FFFF00"/>
                </a:solidFill>
              </a:rPr>
              <a:t>people business </a:t>
            </a:r>
            <a:r>
              <a:rPr lang="en-US" altLang="en-US" sz="3600" i="1" dirty="0" smtClean="0"/>
              <a:t>serving coffee.</a:t>
            </a:r>
            <a:endParaRPr kumimoji="0" lang="en-US" altLang="zh-TW" sz="1800" i="1" dirty="0">
              <a:latin typeface="華康中黑體" panose="020B0509000000000000" pitchFamily="49" charset="-120"/>
              <a:ea typeface="華康中黑體" panose="020B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" y="383023"/>
            <a:ext cx="4122672" cy="6233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6808" y="4531018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Princeton University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9945" y="49926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1792" y="1752612"/>
            <a:ext cx="6277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為何一個無名、邊緣的耶穌運動，能在短短幾百年後，變成一般主流的宗教力量。</a:t>
            </a:r>
            <a:endParaRPr lang="en-US" sz="4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66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981200"/>
            <a:ext cx="1005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cities filled with the homeless and impoverished, Christianity offered charity as well as hope.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276600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在充滿著無處棲身和貧困家庭的城巿，基督教提供了慈惠和希望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0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09800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cities filled with newcomers and strangers, Christianity offered an immediate basis for attachment.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5024" y="4114800"/>
            <a:ext cx="9082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對新移民和異鄉客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，基督教提供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了即時的援助和支持；</a:t>
            </a:r>
            <a:endParaRPr 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1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676400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cities torn by violent ethnic strife, Christianity offered a new basis for social solidarity.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505200"/>
            <a:ext cx="10478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在充滿著暴力和種族衝突的環境中，教會提供了一種新的和諧關係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3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28767" r="47115" b="45338"/>
          <a:stretch>
            <a:fillRect/>
          </a:stretch>
        </p:blipFill>
        <p:spPr bwMode="auto">
          <a:xfrm>
            <a:off x="-2438400" y="-609600"/>
            <a:ext cx="16289338" cy="91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676400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cities faced with epidemics, fire, and earthquakes, Christianity offered effective nursing services. . . . </a:t>
            </a:r>
          </a:p>
          <a:p>
            <a:pPr lvl="0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352800"/>
            <a:ext cx="10478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充滿著疾病、火災，和地震的城巿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，基督教提供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了有效的護理服務。</a:t>
            </a:r>
            <a:endParaRPr 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21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8344" y="1981200"/>
            <a:ext cx="10155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cities filled with orphans and widows, Christianity provided a new and expanded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of family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8344" y="3550860"/>
            <a:ext cx="10155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在充滿孤兒和寡婦的城巿</a:t>
            </a: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，基督教為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他們提供了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另一個家</a:t>
            </a:r>
            <a:r>
              <a:rPr lang="zh-TW" altLang="en-US" sz="4000" dirty="0"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0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1112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於是對門徒說：要收的莊稼多，作工的人少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。所以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，你們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當打發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工人出去收他的莊稼。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						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9:37-38)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33984" y="2895600"/>
            <a:ext cx="1059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he said to his disciples, “The harvest is plentiful but the workers are few.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herefore, send out workers into his harvest field.”														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 9:37-38)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2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1112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於是對門徒說：要收的莊稼多，作工的人少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。所以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，你們</a:t>
            </a:r>
            <a:r>
              <a:rPr kumimoji="0" lang="zh-TW" altLang="en-US" sz="3600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當求莊稼的主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打發工人出去收他的莊稼。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			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9:37-38)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33984" y="2895600"/>
            <a:ext cx="1059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he said to his disciples, “The harvest is plentiful but the workers are few.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Lord of the harvest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therefore, to send out workers into his harvest field.”									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 9:37-38)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linlicoutlook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5045"/>
          <a:stretch/>
        </p:blipFill>
        <p:spPr>
          <a:xfrm>
            <a:off x="5616151" y="2609406"/>
            <a:ext cx="6575849" cy="42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before outs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" y="2609406"/>
            <a:ext cx="5739885" cy="42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62200" y="320443"/>
            <a:ext cx="6400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6600" b="1" i="1" dirty="0">
                <a:latin typeface="CluffHmkBold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altLang="zh-TW" sz="6000" i="1" dirty="0">
                <a:latin typeface="Calligrapher"/>
                <a:cs typeface="Times New Roman" panose="02020603050405020304" pitchFamily="18" charset="0"/>
              </a:rPr>
              <a:t> </a:t>
            </a:r>
            <a:r>
              <a:rPr lang="en-US" altLang="zh-TW" sz="88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Dream</a:t>
            </a:r>
            <a:endParaRPr lang="en-US" altLang="en-US" sz="10600" b="1" i="1" dirty="0">
              <a:latin typeface="CluffHmkBol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144780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一個夢想</a:t>
            </a:r>
            <a:endParaRPr lang="en-US" sz="5400" dirty="0"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1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752600" y="2590800"/>
            <a:ext cx="2590800" cy="2222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 b="1">
                <a:solidFill>
                  <a:srgbClr val="FFFF66"/>
                </a:solidFill>
              </a:rPr>
              <a:t>10</a:t>
            </a:r>
            <a:r>
              <a:rPr lang="en-US" altLang="en-US" sz="9600">
                <a:solidFill>
                  <a:srgbClr val="FFFF66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/>
              <a:t>Days</a:t>
            </a:r>
            <a:r>
              <a:rPr lang="en-US" altLang="en-US" sz="4000" b="1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8200" y="3352801"/>
            <a:ext cx="2590800" cy="2100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 b="1">
                <a:solidFill>
                  <a:srgbClr val="FFFF66"/>
                </a:solidFill>
              </a:rPr>
              <a:t>10</a:t>
            </a:r>
            <a:r>
              <a:rPr lang="en-US" altLang="en-US" sz="9600">
                <a:solidFill>
                  <a:srgbClr val="FFFF66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ct val="200000"/>
              </a:spcAft>
              <a:buClrTx/>
              <a:buSzTx/>
              <a:buFontTx/>
              <a:buNone/>
            </a:pPr>
            <a:r>
              <a:rPr lang="en-US" altLang="zh-TW" b="1">
                <a:ea typeface="全真粗黑體" panose="02010609000101010101" pitchFamily="49" charset="-120"/>
              </a:rPr>
              <a:t>10 x $10,000</a:t>
            </a:r>
            <a:r>
              <a:rPr lang="en-US" altLang="en-US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543800" y="3994151"/>
            <a:ext cx="2819400" cy="2301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600" b="1">
                <a:solidFill>
                  <a:srgbClr val="FFFF66"/>
                </a:solidFill>
              </a:rPr>
              <a:t>10</a:t>
            </a:r>
            <a:r>
              <a:rPr lang="en-US" altLang="en-US" sz="9600">
                <a:solidFill>
                  <a:srgbClr val="FFFF66"/>
                </a:solidFill>
              </a:rPr>
              <a:t> </a:t>
            </a:r>
            <a:endParaRPr lang="zh-TW" altLang="en-US" sz="2800">
              <a:latin typeface="全真粗黑體" panose="02010609000101010101" pitchFamily="49" charset="-120"/>
              <a:ea typeface="全真粗黑體" panose="02010609000101010101" pitchFamily="49" charset="-12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latin typeface="Arial Narrow" panose="020B0606020202030204" pitchFamily="34" charset="0"/>
                <a:ea typeface="全真粗黑體" panose="02010609000101010101" pitchFamily="49" charset="-120"/>
              </a:rPr>
              <a:t>Medical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latin typeface="Arial Narrow" panose="020B0606020202030204" pitchFamily="34" charset="0"/>
                <a:ea typeface="全真粗黑體" panose="02010609000101010101" pitchFamily="49" charset="-120"/>
              </a:rPr>
              <a:t>Personnel</a:t>
            </a:r>
            <a:r>
              <a:rPr lang="en-US" altLang="en-US" sz="4000" b="1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62200" y="320443"/>
            <a:ext cx="6400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6600" b="1" i="1" dirty="0">
                <a:latin typeface="CluffHmkBold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en-US" altLang="zh-TW" sz="6000" i="1" dirty="0">
                <a:latin typeface="Calligrapher"/>
                <a:cs typeface="Times New Roman" panose="02020603050405020304" pitchFamily="18" charset="0"/>
              </a:rPr>
              <a:t> </a:t>
            </a:r>
            <a:r>
              <a:rPr lang="en-US" altLang="zh-TW" sz="88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Sign</a:t>
            </a:r>
            <a:endParaRPr lang="en-US" altLang="en-US" sz="10600" b="1" i="1" dirty="0">
              <a:latin typeface="CluffHmkBol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44780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一個印証</a:t>
            </a:r>
            <a:endParaRPr lang="en-US" sz="5400" dirty="0"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400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200401" y="228600"/>
            <a:ext cx="5668963" cy="3417888"/>
            <a:chOff x="1056" y="144"/>
            <a:chExt cx="3571" cy="2153"/>
          </a:xfrm>
        </p:grpSpPr>
        <p:sp>
          <p:nvSpPr>
            <p:cNvPr id="9239" name="Rectangle 3"/>
            <p:cNvSpPr>
              <a:spLocks noChangeArrowheads="1"/>
            </p:cNvSpPr>
            <p:nvPr/>
          </p:nvSpPr>
          <p:spPr bwMode="auto">
            <a:xfrm>
              <a:off x="1200" y="281"/>
              <a:ext cx="3360" cy="201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9240" name="Picture 4" descr="ClinlicBr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4"/>
              <a:ext cx="3571" cy="2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965" name="Picture 5" descr="Doctor 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962401"/>
            <a:ext cx="477838" cy="112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 descr="Doctor 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5257801"/>
            <a:ext cx="477838" cy="112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83038"/>
            <a:ext cx="47783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78438"/>
            <a:ext cx="47783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962401"/>
            <a:ext cx="47783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257801"/>
            <a:ext cx="47783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83038"/>
            <a:ext cx="47783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78438"/>
            <a:ext cx="47783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1"/>
            <a:ext cx="47783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Doctor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1"/>
            <a:ext cx="47783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635625" y="4278313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635625" y="4953000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635625" y="5635625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162800" y="3962400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162800" y="4648200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162800" y="5322888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162800" y="6005513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8683625" y="4267200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8683625" y="4941888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8683625" y="5624513"/>
            <a:ext cx="135165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$10,000</a:t>
            </a:r>
          </a:p>
        </p:txBody>
      </p:sp>
    </p:spTree>
    <p:extLst>
      <p:ext uri="{BB962C8B-B14F-4D97-AF65-F5344CB8AC3E}">
        <p14:creationId xmlns:p14="http://schemas.microsoft.com/office/powerpoint/2010/main" val="57562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83" grpId="0" animBg="1"/>
      <p:bldP spid="409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linlicoutl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5045"/>
          <a:stretch/>
        </p:blipFill>
        <p:spPr bwMode="auto">
          <a:xfrm>
            <a:off x="-11157" y="2922916"/>
            <a:ext cx="6084423" cy="39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r="2633" b="15601"/>
          <a:stretch/>
        </p:blipFill>
        <p:spPr>
          <a:xfrm>
            <a:off x="6058026" y="2922916"/>
            <a:ext cx="6133974" cy="3935084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0" y="609600"/>
            <a:ext cx="1112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60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The</a:t>
            </a:r>
            <a:r>
              <a:rPr lang="en-US" altLang="zh-TW" sz="60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TW" sz="5400" i="1" dirty="0" smtClean="0">
                <a:latin typeface="Calligrapher"/>
                <a:cs typeface="Times New Roman" panose="02020603050405020304" pitchFamily="18" charset="0"/>
              </a:rPr>
              <a:t> </a:t>
            </a:r>
            <a:r>
              <a:rPr lang="en-US" altLang="zh-TW" sz="80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Dream </a:t>
            </a:r>
            <a:r>
              <a:rPr lang="en-US" altLang="zh-TW" sz="6000" b="1" i="1" dirty="0" smtClean="0">
                <a:latin typeface="CluffHmkBold" panose="00000400000000000000" pitchFamily="2" charset="0"/>
                <a:cs typeface="Times New Roman" panose="02020603050405020304" pitchFamily="18" charset="0"/>
              </a:rPr>
              <a:t>Comes true</a:t>
            </a:r>
            <a:endParaRPr lang="en-US" altLang="en-US" sz="6000" b="1" i="1" dirty="0">
              <a:latin typeface="CluffHmkBol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685" y="175260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夢想成真</a:t>
            </a:r>
            <a:endParaRPr lang="en-US" sz="5400" dirty="0"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857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b="15601"/>
          <a:stretch/>
        </p:blipFill>
        <p:spPr>
          <a:xfrm>
            <a:off x="6858000" y="434891"/>
            <a:ext cx="402574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57" y="4017819"/>
            <a:ext cx="3583709" cy="2687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4620"/>
          <a:stretch/>
        </p:blipFill>
        <p:spPr>
          <a:xfrm>
            <a:off x="695347" y="609600"/>
            <a:ext cx="3817851" cy="2869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679" y="2870350"/>
            <a:ext cx="1340777" cy="39740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5" y="287534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Rosemead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8941" y="6033617"/>
            <a:ext cx="1930952" cy="39740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1393" y="603860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Industry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80" y="4190998"/>
            <a:ext cx="3251204" cy="24384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28934" y="6068374"/>
            <a:ext cx="1215349" cy="39740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6375" y="607336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Diego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5130" y="831902"/>
            <a:ext cx="1358647" cy="39740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855" y="83689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Gabriel</a:t>
            </a:r>
          </a:p>
        </p:txBody>
      </p:sp>
      <p:sp>
        <p:nvSpPr>
          <p:cNvPr id="17" name="Oval 16"/>
          <p:cNvSpPr/>
          <p:nvPr/>
        </p:nvSpPr>
        <p:spPr>
          <a:xfrm>
            <a:off x="3962400" y="2012195"/>
            <a:ext cx="4762894" cy="2699083"/>
          </a:xfrm>
          <a:prstGeom prst="ellipse">
            <a:avLst/>
          </a:prstGeom>
          <a:solidFill>
            <a:schemeClr val="accent1"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8941" y="25516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全</a:t>
            </a:r>
            <a:r>
              <a:rPr lang="zh-TW" altLang="en-US" sz="24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年</a:t>
            </a:r>
            <a:r>
              <a:rPr lang="zh-TW" altLang="en-US" sz="2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服務人次</a:t>
            </a:r>
            <a:endParaRPr lang="en-US" sz="24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8425" y="3392911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en-US" altLang="zh-TW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4230" y="2995068"/>
            <a:ext cx="196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prstClr val="white"/>
                </a:solidFill>
                <a:latin typeface="+mn-lt"/>
                <a:ea typeface="華康儷中黑" panose="020B0509000000000000" pitchFamily="49" charset="-120"/>
              </a:rPr>
              <a:t>Annual Visits</a:t>
            </a:r>
            <a:endParaRPr lang="en-US" sz="2400" dirty="0">
              <a:solidFill>
                <a:prstClr val="white"/>
              </a:solidFill>
              <a:latin typeface="+mn-lt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440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Family Income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3434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Single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2959" y="5562600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Family of 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227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lide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2954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0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_s1028"/>
          <p:cNvSpPr>
            <a:spLocks noChangeArrowheads="1" noTextEdit="1"/>
          </p:cNvSpPr>
          <p:nvPr/>
        </p:nvSpPr>
        <p:spPr bwMode="auto">
          <a:xfrm>
            <a:off x="6250042" y="1565755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17" name="_s1033"/>
          <p:cNvSpPr>
            <a:spLocks noChangeArrowheads="1"/>
          </p:cNvSpPr>
          <p:nvPr/>
        </p:nvSpPr>
        <p:spPr bwMode="auto">
          <a:xfrm>
            <a:off x="8823379" y="2091218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256517" y="2180118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3319" name="_s1032"/>
          <p:cNvSpPr>
            <a:spLocks noChangeArrowheads="1" noTextEdit="1"/>
          </p:cNvSpPr>
          <p:nvPr/>
        </p:nvSpPr>
        <p:spPr bwMode="auto">
          <a:xfrm>
            <a:off x="4948292" y="3454880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0" name="_s1033"/>
          <p:cNvSpPr>
            <a:spLocks noChangeArrowheads="1"/>
          </p:cNvSpPr>
          <p:nvPr/>
        </p:nvSpPr>
        <p:spPr bwMode="auto">
          <a:xfrm>
            <a:off x="4152954" y="3597755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5867454" y="4423255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3322" name="_s1030"/>
          <p:cNvSpPr>
            <a:spLocks noChangeArrowheads="1" noTextEdit="1"/>
          </p:cNvSpPr>
          <p:nvPr/>
        </p:nvSpPr>
        <p:spPr bwMode="auto">
          <a:xfrm>
            <a:off x="7483529" y="3462818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3" name="_s1033"/>
          <p:cNvSpPr>
            <a:spLocks noChangeArrowheads="1"/>
          </p:cNvSpPr>
          <p:nvPr/>
        </p:nvSpPr>
        <p:spPr bwMode="auto">
          <a:xfrm>
            <a:off x="9367892" y="5609118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8580492" y="4447068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7007279" y="2700818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5532492" y="5067780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8467779" y="5009043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914400" y="84137"/>
            <a:ext cx="9525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400" kern="0" smtClean="0">
                <a:solidFill>
                  <a:schemeClr val="tx1"/>
                </a:solidFill>
                <a:effectLst/>
                <a:latin typeface="華康雅宋體" panose="02020809000000000000" pitchFamily="49" charset="-120"/>
                <a:ea typeface="華康雅宋體" panose="02020809000000000000" pitchFamily="49" charset="-120"/>
              </a:rPr>
              <a:t>全人關懷的宣教事工</a:t>
            </a:r>
            <a:endParaRPr lang="en-US" altLang="en-US" sz="5400" kern="0" smtClean="0">
              <a:solidFill>
                <a:schemeClr val="tx1"/>
              </a:solidFill>
              <a:effectLst/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33480" y="1387955"/>
            <a:ext cx="5378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Holistic Gospel In Mission</a:t>
            </a:r>
          </a:p>
        </p:txBody>
      </p:sp>
    </p:spTree>
    <p:extLst>
      <p:ext uri="{BB962C8B-B14F-4D97-AF65-F5344CB8AC3E}">
        <p14:creationId xmlns:p14="http://schemas.microsoft.com/office/powerpoint/2010/main" val="2730764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耶穌走遍各城各鄉，在會堂裡</a:t>
            </a:r>
            <a:r>
              <a:rPr kumimoji="0" lang="zh-TW" altLang="en-US" sz="3600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教訓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人，</a:t>
            </a:r>
            <a:r>
              <a:rPr kumimoji="0" lang="zh-TW" altLang="en-US" sz="3600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宣講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天國的福音，又</a:t>
            </a:r>
            <a:r>
              <a:rPr kumimoji="0" lang="zh-TW" altLang="en-US" sz="3600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醫治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各樣的病症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</a:t>
            </a:r>
            <a:r>
              <a:rPr kumimoji="0" lang="en-US" altLang="zh-TW" sz="24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9:35)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09600" y="3276600"/>
            <a:ext cx="1120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through all the towns and villages, 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their synagogues, 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preaching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of the kingdom and 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disease and sickness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9:35)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339423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12648" y="13716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祂看見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許多的人，就</a:t>
            </a:r>
            <a:r>
              <a:rPr kumimoji="0" lang="zh-TW" altLang="en-US" sz="3600" b="1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憐憫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他們；因為他們困苦流離，如同羊沒有牧人一般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9:36)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12648" y="3505200"/>
            <a:ext cx="10591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saw the crowds, he had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them, because they were harassed and helpless, like sheep without a shepherd.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 9:35)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31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1112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於是對門徒說：要收的莊稼多，作工的人少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。所以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，你們</a:t>
            </a:r>
            <a:r>
              <a:rPr kumimoji="0" lang="zh-TW" altLang="en-US" sz="3600" dirty="0">
                <a:solidFill>
                  <a:srgbClr val="FFFF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當求莊稼的主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打發工人出去收他的莊稼。</a:t>
            </a:r>
            <a:r>
              <a:rPr kumimoji="0" lang="en-US" altLang="zh-TW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					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9:37-38)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33984" y="2895600"/>
            <a:ext cx="1059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he said to his disciples, “The harvest is plentiful but the workers are few.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Lord of the harvest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therefore, to send out workers into his harvest field.”														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 9:37-38)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1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lide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2954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5867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耶穌走遍各城各鄉，在會堂裡教訓人，宣講天國的福音，又醫治各樣的病症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9:35)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09600" y="1766888"/>
            <a:ext cx="3800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through all the towns and villages, teaching in their synagogues, preaching the good news of the kingdom and healing every disease and sickness.</a:t>
            </a:r>
          </a:p>
          <a:p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耶穌走遍各城各鄉，在會堂裡</a:t>
            </a:r>
            <a:r>
              <a:rPr kumimoji="0" lang="zh-TW" altLang="en-US" sz="3600" dirty="0">
                <a:solidFill>
                  <a:srgbClr val="92D05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教訓人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，宣講天國的福音，又醫治各樣的病症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9:35)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09600" y="1766888"/>
            <a:ext cx="3800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through all the towns and villages, </a:t>
            </a:r>
            <a:r>
              <a:rPr lang="en-US" altLang="en-US" sz="320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 their synagogues, preaching the good news of the kingdom and healing every disease and sickness.</a:t>
            </a:r>
          </a:p>
          <a:p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sp>
        <p:nvSpPr>
          <p:cNvPr id="11268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69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耶穌走遍各城各鄉，在會堂裡教訓人，</a:t>
            </a:r>
            <a:r>
              <a:rPr kumimoji="0"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宣講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天國的福音，又醫治各樣的病症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9:35)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66888"/>
            <a:ext cx="3800475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through all the towns and villages, teaching in their synagogues,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preaching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good news of the kingdom and healing every disease and sickness.</a:t>
            </a:r>
          </a:p>
          <a:p>
            <a:pPr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sp>
        <p:nvSpPr>
          <p:cNvPr id="12292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3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2295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6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1112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耶穌走遍各城各鄉，在會堂裡教訓人，宣講天國的福音，又</a:t>
            </a:r>
            <a:r>
              <a:rPr kumimoji="0" lang="zh-TW" altLang="en-US" sz="3600" dirty="0">
                <a:solidFill>
                  <a:srgbClr val="FF0000"/>
                </a:solidFill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醫治</a:t>
            </a:r>
            <a:r>
              <a:rPr kumimoji="0" lang="zh-TW" altLang="en-US" sz="36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各樣的病症</a:t>
            </a:r>
            <a:r>
              <a:rPr kumimoji="0" lang="zh-TW" altLang="en-US" sz="3600" dirty="0" smtClean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。</a:t>
            </a:r>
            <a:r>
              <a:rPr kumimoji="0" lang="en-US" altLang="zh-TW" sz="2400" dirty="0">
                <a:latin typeface="+mj-lt"/>
                <a:ea typeface="華康儷中黑" panose="020B0509000000000000" pitchFamily="49" charset="-120"/>
                <a:cs typeface="Arial" panose="020B0604020202020204" pitchFamily="34" charset="0"/>
              </a:rPr>
              <a:t>	   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太 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9:35)</a:t>
            </a:r>
            <a:endParaRPr kumimoji="0" lang="en-US" altLang="zh-TW" sz="1600" dirty="0"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09600" y="1766888"/>
            <a:ext cx="3800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through all the towns and villages, teaching in their synagogues, preaching the good news of the kingdom and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healing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every disease and sickness.</a:t>
            </a:r>
          </a:p>
          <a:p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(Mt 9:35)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</p:txBody>
      </p:sp>
      <p:sp>
        <p:nvSpPr>
          <p:cNvPr id="13316" name="_s1028"/>
          <p:cNvSpPr>
            <a:spLocks noChangeArrowheads="1" noTextEdit="1"/>
          </p:cNvSpPr>
          <p:nvPr/>
        </p:nvSpPr>
        <p:spPr bwMode="auto">
          <a:xfrm>
            <a:off x="6761163" y="1676400"/>
            <a:ext cx="3019425" cy="2844800"/>
          </a:xfrm>
          <a:prstGeom prst="ellipse">
            <a:avLst/>
          </a:prstGeom>
          <a:solidFill>
            <a:srgbClr val="0099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17" name="_s1033"/>
          <p:cNvSpPr>
            <a:spLocks noChangeArrowheads="1"/>
          </p:cNvSpPr>
          <p:nvPr/>
        </p:nvSpPr>
        <p:spPr bwMode="auto">
          <a:xfrm>
            <a:off x="9334500" y="22018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價值觀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Values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767638" y="229076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教訓</a:t>
            </a:r>
          </a:p>
        </p:txBody>
      </p:sp>
      <p:sp>
        <p:nvSpPr>
          <p:cNvPr id="13319" name="_s1032"/>
          <p:cNvSpPr>
            <a:spLocks noChangeArrowheads="1" noTextEdit="1"/>
          </p:cNvSpPr>
          <p:nvPr/>
        </p:nvSpPr>
        <p:spPr bwMode="auto">
          <a:xfrm>
            <a:off x="5459413" y="3565525"/>
            <a:ext cx="3021012" cy="2844800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0" name="_s1033"/>
          <p:cNvSpPr>
            <a:spLocks noChangeArrowheads="1"/>
          </p:cNvSpPr>
          <p:nvPr/>
        </p:nvSpPr>
        <p:spPr bwMode="auto">
          <a:xfrm>
            <a:off x="4664075" y="3708400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福音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Faith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6378575" y="4533900"/>
            <a:ext cx="1004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宣講</a:t>
            </a:r>
          </a:p>
        </p:txBody>
      </p:sp>
      <p:sp>
        <p:nvSpPr>
          <p:cNvPr id="13322" name="_s1030"/>
          <p:cNvSpPr>
            <a:spLocks noChangeArrowheads="1" noTextEdit="1"/>
          </p:cNvSpPr>
          <p:nvPr/>
        </p:nvSpPr>
        <p:spPr bwMode="auto">
          <a:xfrm>
            <a:off x="7994650" y="3573463"/>
            <a:ext cx="3021013" cy="2844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23" name="_s1033"/>
          <p:cNvSpPr>
            <a:spLocks noChangeArrowheads="1"/>
          </p:cNvSpPr>
          <p:nvPr/>
        </p:nvSpPr>
        <p:spPr bwMode="auto">
          <a:xfrm>
            <a:off x="9879013" y="571976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>
                <a:solidFill>
                  <a:srgbClr val="FFFF66"/>
                </a:solidFill>
                <a:latin typeface="華康簡標題宋" panose="02020C09010101010101" pitchFamily="49" charset="-120"/>
                <a:ea typeface="華康隸書體W5(P)" panose="03000500000000000000" pitchFamily="66" charset="-120"/>
              </a:rPr>
              <a:t>關懷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Christian </a:t>
            </a:r>
            <a:r>
              <a:rPr lang="en-US" altLang="zh-TW" sz="2400" b="1">
                <a:solidFill>
                  <a:srgbClr val="FFFF66"/>
                </a:solidFill>
                <a:latin typeface="華康簡宋(P)" panose="02020300000000000000" pitchFamily="18" charset="-120"/>
                <a:ea typeface="華康儷粗黑" panose="020B0709000000000000" pitchFamily="49" charset="-120"/>
              </a:rPr>
              <a:t>Care</a:t>
            </a:r>
            <a:endParaRPr lang="en-US" altLang="en-US" sz="2400" b="1">
              <a:solidFill>
                <a:srgbClr val="FFFF66"/>
              </a:solidFill>
              <a:latin typeface="華康簡宋(P)" panose="02020300000000000000" pitchFamily="18" charset="-120"/>
              <a:ea typeface="華康儷粗黑" panose="020B0709000000000000" pitchFamily="49" charset="-12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9091613" y="4557713"/>
            <a:ext cx="1004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latin typeface="華康簡宋(P)" panose="02020300000000000000" pitchFamily="18" charset="-120"/>
                <a:ea typeface="華康儷粗黑" panose="020B0709000000000000" pitchFamily="49" charset="-120"/>
              </a:rPr>
              <a:t>醫治</a:t>
            </a:r>
          </a:p>
        </p:txBody>
      </p:sp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7518400" y="2811463"/>
            <a:ext cx="162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Teaching</a:t>
            </a: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6043613" y="5178425"/>
            <a:ext cx="1804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Preaching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8978900" y="5119688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/>
              <a:t>Healing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2983</TotalTime>
  <Words>1310</Words>
  <Application>Microsoft Office PowerPoint</Application>
  <PresentationFormat>Widescreen</PresentationFormat>
  <Paragraphs>271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Calligrapher</vt:lpstr>
      <vt:lpstr>全真粗黑體</vt:lpstr>
      <vt:lpstr>新細明體</vt:lpstr>
      <vt:lpstr>華康中黑體</vt:lpstr>
      <vt:lpstr>華康儷中黑</vt:lpstr>
      <vt:lpstr>華康儷粗圓</vt:lpstr>
      <vt:lpstr>華康儷粗黑</vt:lpstr>
      <vt:lpstr>華康簡宋(P)</vt:lpstr>
      <vt:lpstr>華康簡標題宋</vt:lpstr>
      <vt:lpstr>華康行書體</vt:lpstr>
      <vt:lpstr>華康隸書體W5(P)</vt:lpstr>
      <vt:lpstr>華康雅宋體</vt:lpstr>
      <vt:lpstr>華康魏碑體</vt:lpstr>
      <vt:lpstr>華康龍門石碑</vt:lpstr>
      <vt:lpstr>Arial</vt:lpstr>
      <vt:lpstr>Arial Narrow</vt:lpstr>
      <vt:lpstr>Calibri</vt:lpstr>
      <vt:lpstr>CluffHmkBold</vt:lpstr>
      <vt:lpstr>Times New Roman</vt:lpstr>
      <vt:lpstr>Wingdings</vt:lpstr>
      <vt:lpstr>1_Orbit</vt:lpstr>
      <vt:lpstr>全人關懷的宣教事工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Lee 李偉強</dc:title>
  <dc:creator>David Lee</dc:creator>
  <cp:lastModifiedBy>David Lee</cp:lastModifiedBy>
  <cp:revision>179</cp:revision>
  <dcterms:created xsi:type="dcterms:W3CDTF">2007-12-29T19:30:18Z</dcterms:created>
  <dcterms:modified xsi:type="dcterms:W3CDTF">2020-02-05T22:06:23Z</dcterms:modified>
</cp:coreProperties>
</file>