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88"/>
    <p:restoredTop sz="94627"/>
  </p:normalViewPr>
  <p:slideViewPr>
    <p:cSldViewPr snapToGrid="0" snapToObjects="1">
      <p:cViewPr varScale="1">
        <p:scale>
          <a:sx n="108" d="100"/>
          <a:sy n="108" d="100"/>
        </p:scale>
        <p:origin x="5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6061-2ECC-E045-B597-BEB01993C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4921E-4EBA-3444-917C-84F754A78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ACEC0-5DE5-8748-8B6A-6C8D5B30B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37D65-813C-9C44-BBE8-5BF48B50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0F1FB-513D-7D4A-B27B-1390E37BA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2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33BC-91A4-D942-B0CA-36670D899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5BDC7-C927-3943-9DDE-1FD4ADA14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F8581-7B73-2542-B94B-128451876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16F97-9755-A147-992C-F934E26D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D4FE5-DD04-6F49-AF68-551403C3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6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BD945E-7528-3443-80A4-A0274A04A2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A65B85-C9C2-4B4C-AEF7-29B9AC6E3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3A073-C2EF-1447-B2EC-601A7CE7D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9806A-82DC-AF42-9E5A-44D0B3FC0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3811E-B428-0C4A-AD07-D9E39917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9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89B5-6E47-2E49-ACCE-3F07E00E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26F44-8887-DD4E-9A79-2AE77DEAB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FA5E3-0446-2544-BD7B-46B84CD0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0A579-834E-C748-BFBF-3C7B2FDFD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A110E-C0D3-0548-B0F7-6951083AD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1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E8511-7A53-6243-A783-ADE16C6B9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58F41-43CA-3544-8126-A1E76136C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BF7F5-6170-D241-8BD4-6AF8BB86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E8420-1AA0-BC4D-8568-E2FEB1A1D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17533-441D-6641-87B6-D2ED12B9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7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30D8-32A9-804E-B184-BAFC5963E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436A3-EBFE-3C4A-8348-07995F03D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154FBA-6EA7-9B4B-A355-DA6CDD3E9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B1AA47-EF9E-614F-B846-1F34F50F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9EAF5-5DDD-3947-8655-75AAC3768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2069A-ABBA-DE49-9B27-C0480B683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9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F7E6E-11F9-9040-A4E2-235353252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40AD5-7C32-FA4C-961A-EE7DECCA8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BB3F1C-3568-1146-B09D-BA579E6E5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6A66CD-336F-C84A-BF58-A439D7EF2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EC79D4-F3E6-6C49-A044-6244AA3227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1CA814-D2B3-D54E-8026-B696F889C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EDB804-BF3B-CE4D-8C03-A6F9933F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5A1C66-DB56-9342-B8EE-767E7D4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4BE41-C311-EC45-BDC3-68E2A8E8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352666-4974-F149-B76A-A4C8FB79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4C94D-C77A-1B4A-B1F0-E9662C9C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C90A17-59D0-384F-BAC2-59DAD92D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F4A3B-297A-CA46-922C-C52600531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571416-70CE-B341-9CD0-672C169B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4F3D09-CCD2-3D42-892E-8E99AB01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1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E5AE-B66F-2B4B-8E3E-E5568DCD1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81CF-011E-024B-8638-D493713E4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63450-70F1-014E-BF58-BD6FC19FA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551C-2A8D-5A4B-8FBF-8BF4B6F0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6F4F63-8784-A64C-87DC-87F54E8EC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E25A4-CFC1-EE48-8BC4-1393514D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4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21A76-D7E7-1C4C-8748-3A00634AC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B48E92-6AD5-074D-9346-F16A840EE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DD5B0-47F4-5646-BCA3-F0967757E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9C122-19E1-EB4B-9DBF-68CC2846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0EC37-436D-8D46-9463-DCF1B9BC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57641-2C76-ED48-A9CE-2FEDE7A5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4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779F96-60A1-9742-84C7-27AC543BB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DEB15-7F37-DF41-8FDC-0ED45C4C1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F9C1C-8F30-2D46-BECA-69691A7B3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9FED1-3F7B-5344-8E99-BFE92657A781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D3774-830D-AF46-B05C-3942F02E3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01B48-CFA4-E44F-AB71-8E9970C1A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BEAF-46E7-D848-AE19-D859B64B0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5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1D8DB-E1D0-9A46-9750-25918B5DC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1041" y="314495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dirty="0"/>
              <a:t>LOOKING TO JESUS</a:t>
            </a:r>
            <a:br>
              <a:rPr lang="en-US" sz="6600" dirty="0"/>
            </a:br>
            <a:r>
              <a:rPr lang="en-US" sz="6600" dirty="0"/>
              <a:t>仰望耶穌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AA1A0-D0E5-1F42-8EB7-77050D6A0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9683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/>
              <a:t>HEBREWS</a:t>
            </a:r>
            <a:r>
              <a:rPr lang="zh-TW" altLang="en-US" sz="4000" dirty="0"/>
              <a:t> </a:t>
            </a:r>
            <a:r>
              <a:rPr lang="en-US" sz="4000" dirty="0"/>
              <a:t>12:1-4</a:t>
            </a:r>
          </a:p>
          <a:p>
            <a:r>
              <a:rPr lang="en-US" sz="4000" dirty="0"/>
              <a:t>希伯來書</a:t>
            </a:r>
            <a:r>
              <a:rPr lang="zh-TW" altLang="en-US" sz="4000" dirty="0"/>
              <a:t> </a:t>
            </a:r>
            <a:r>
              <a:rPr lang="en-US" altLang="zh-TW" sz="4000" dirty="0"/>
              <a:t>12:1-4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7369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EF04-91A3-9546-827D-4D34620D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4" y="382246"/>
            <a:ext cx="10594019" cy="6222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CHALLENGE</a:t>
            </a:r>
            <a:r>
              <a:rPr lang="zh-TW" altLang="en-US" sz="4000" dirty="0"/>
              <a:t> 挑戰</a:t>
            </a:r>
            <a:endParaRPr lang="en-US" altLang="zh-TW" sz="4000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sz="3200" dirty="0"/>
              <a:t>Consider Jesus who endured suffering and persecution.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200" dirty="0"/>
              <a:t>  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想想忍受苦難和受迫害的耶穌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sz="3200" dirty="0"/>
              <a:t>WHY? </a:t>
            </a:r>
            <a:r>
              <a:rPr lang="zh-TW" altLang="en-US" sz="3200" dirty="0"/>
              <a:t>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為什麼？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buNone/>
            </a:pPr>
            <a:r>
              <a:rPr lang="en-US" sz="3200" dirty="0"/>
              <a:t>“So that you do not grow weary and fainthearted in your struggle</a:t>
            </a:r>
            <a:r>
              <a:rPr lang="zh-TW" altLang="en-US" sz="3200" dirty="0"/>
              <a:t> </a:t>
            </a:r>
            <a:r>
              <a:rPr lang="en-US" sz="3200" dirty="0"/>
              <a:t>against sin”</a:t>
            </a:r>
          </a:p>
          <a:p>
            <a:pPr marL="457200" lvl="1" indent="0">
              <a:buNone/>
            </a:pP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所以當你們</a:t>
            </a:r>
            <a:r>
              <a:rPr lang="ja-JP" altLang="en-US" sz="3200" b="0" i="0" dirty="0">
                <a:solidFill>
                  <a:srgbClr val="222222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与</a:t>
            </a: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罪惡相爭，你們不會疲倦灰心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r>
              <a:rPr lang="en-US" sz="3200" dirty="0"/>
              <a:t>We have not (yet) faced death (“resisted”, “shed blood”) from</a:t>
            </a:r>
            <a:r>
              <a:rPr lang="zh-TW" altLang="en-US" sz="3200" dirty="0"/>
              <a:t> </a:t>
            </a:r>
            <a:r>
              <a:rPr lang="en-US" sz="3200" dirty="0"/>
              <a:t>persecution as He did.</a:t>
            </a:r>
          </a:p>
          <a:p>
            <a:pPr marL="457200" lvl="1" indent="0">
              <a:buNone/>
            </a:pP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我們還沒有像耶穌一樣，要抵擋到流血的地步</a:t>
            </a:r>
          </a:p>
        </p:txBody>
      </p:sp>
    </p:spTree>
    <p:extLst>
      <p:ext uri="{BB962C8B-B14F-4D97-AF65-F5344CB8AC3E}">
        <p14:creationId xmlns:p14="http://schemas.microsoft.com/office/powerpoint/2010/main" val="591873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7EE2-61F7-874E-9DF2-CA413AE47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668" y="389095"/>
            <a:ext cx="10515600" cy="51841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WHAT TO REMEMBER IN THE NEW YEAR…</a:t>
            </a:r>
          </a:p>
          <a:p>
            <a:pPr marL="0" indent="0">
              <a:buNone/>
            </a:pPr>
            <a:r>
              <a:rPr lang="en-US" sz="3600" dirty="0"/>
              <a:t>新的一年要記住什麼…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200" dirty="0"/>
              <a:t>DON’T LOOK BACK. Read Philippians 3:13,14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200" dirty="0"/>
              <a:t>  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忘記背後。 腓立比書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 3:13, 14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sz="3200" dirty="0"/>
              <a:t>DON’T LOOK AROUND. John 14:22-32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/>
              <a:t>   </a:t>
            </a: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不要四處張望。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 約翰福音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 14:22-32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sz="3200" dirty="0"/>
              <a:t>LOOK TO JESUS…fix your eyes on Him, text</a:t>
            </a:r>
          </a:p>
          <a:p>
            <a:pPr marL="0" indent="0">
              <a:buNone/>
            </a:pPr>
            <a:r>
              <a:rPr lang="en-US" sz="3200" dirty="0"/>
              <a:t>   </a:t>
            </a: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仰望耶穌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。 希伯來書 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12:1-4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427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29DCD-92B4-D345-8B8C-7AE07C9D7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3" y="372862"/>
            <a:ext cx="10679097" cy="6187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Having entered a new year, </a:t>
            </a:r>
            <a:r>
              <a:rPr lang="en-US" sz="4000" u="sng" dirty="0"/>
              <a:t>how often are you looking back</a:t>
            </a:r>
            <a:r>
              <a:rPr lang="en-US" sz="4000" dirty="0"/>
              <a:t>?</a:t>
            </a:r>
          </a:p>
          <a:p>
            <a:pPr marL="0" indent="0">
              <a:buNone/>
            </a:pPr>
            <a:r>
              <a:rPr lang="zh-CN" altLang="en-US" sz="4000" dirty="0">
                <a:latin typeface="+mn-ea"/>
              </a:rPr>
              <a:t>進入新的一年，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你</a:t>
            </a:r>
            <a:r>
              <a:rPr lang="zh-TW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多久回</a:t>
            </a:r>
            <a:r>
              <a:rPr lang="ja-JP" altLang="en-US" sz="4000" i="0" dirty="0">
                <a:solidFill>
                  <a:srgbClr val="222222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顧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？</a:t>
            </a:r>
            <a:endParaRPr lang="en-US" sz="40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sz="1000" dirty="0"/>
          </a:p>
          <a:p>
            <a:pPr>
              <a:lnSpc>
                <a:spcPct val="150000"/>
              </a:lnSpc>
            </a:pPr>
            <a:r>
              <a:rPr lang="en-US" sz="3600" dirty="0"/>
              <a:t>My failures</a:t>
            </a:r>
            <a:r>
              <a:rPr lang="zh-TW" altLang="en-US" sz="3600" dirty="0"/>
              <a:t> </a:t>
            </a:r>
            <a:r>
              <a:rPr lang="en-US" sz="3600" dirty="0"/>
              <a:t>我的失敗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My successes</a:t>
            </a:r>
            <a:r>
              <a:rPr lang="zh-TW" altLang="en-US" sz="3600" dirty="0"/>
              <a:t> </a:t>
            </a:r>
            <a:r>
              <a:rPr lang="en-US" sz="3600" dirty="0"/>
              <a:t>我的成功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My unmet goals</a:t>
            </a:r>
            <a:r>
              <a:rPr lang="zh-TW" altLang="en-US" sz="3600" dirty="0"/>
              <a:t> </a:t>
            </a:r>
            <a:r>
              <a:rPr lang="en-US" sz="3600" dirty="0"/>
              <a:t>我未實現的目標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My realized goals</a:t>
            </a:r>
            <a:r>
              <a:rPr lang="zh-TW" altLang="en-US" sz="3600" dirty="0"/>
              <a:t> </a:t>
            </a:r>
            <a:r>
              <a:rPr lang="en-US" sz="3600" dirty="0"/>
              <a:t>我已經實現的目標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47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5AAB-7992-4B46-BBA6-6EDED7B15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479" y="505769"/>
            <a:ext cx="10733104" cy="60281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/>
              <a:t>What defines the things I remember most about last year?</a:t>
            </a:r>
          </a:p>
          <a:p>
            <a:pPr marL="0" indent="0">
              <a:buNone/>
            </a:pPr>
            <a:r>
              <a:rPr lang="zh-CN" altLang="en-US" sz="4000" dirty="0"/>
              <a:t>我對去年記憶最深刻的事情</a:t>
            </a:r>
            <a:r>
              <a:rPr 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的</a:t>
            </a:r>
            <a:r>
              <a:rPr lang="zh-CN" altLang="en-US" sz="4000" dirty="0"/>
              <a:t>定義？</a:t>
            </a:r>
            <a:endParaRPr lang="en-US" altLang="zh-CN" sz="4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3900" dirty="0"/>
              <a:t>The emotions I am feeling </a:t>
            </a:r>
            <a:r>
              <a:rPr lang="en-US" sz="3900" dirty="0">
                <a:latin typeface="DengXian" panose="02010600030101010101" pitchFamily="2" charset="-122"/>
                <a:ea typeface="DengXian" panose="02010600030101010101" pitchFamily="2" charset="-122"/>
              </a:rPr>
              <a:t>我的感受和情緒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3900" dirty="0"/>
              <a:t>What others may be saying about me</a:t>
            </a:r>
            <a:r>
              <a:rPr lang="zh-TW" altLang="en-US" sz="3900" dirty="0"/>
              <a:t> </a:t>
            </a:r>
            <a:r>
              <a:rPr lang="zh-TW" altLang="en-US" sz="3900" dirty="0">
                <a:latin typeface="DengXian" panose="02010600030101010101" pitchFamily="2" charset="-122"/>
                <a:ea typeface="DengXian" panose="02010600030101010101" pitchFamily="2" charset="-122"/>
              </a:rPr>
              <a:t>別人對我的評價</a:t>
            </a:r>
            <a:endParaRPr lang="en-US" sz="39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3900" dirty="0"/>
              <a:t>How I compare myself to others</a:t>
            </a:r>
            <a:r>
              <a:rPr lang="zh-TW" altLang="en-US" sz="3900" dirty="0"/>
              <a:t> </a:t>
            </a:r>
            <a:r>
              <a:rPr lang="zh-TW" altLang="en-US" sz="3900" dirty="0">
                <a:latin typeface="DengXian" panose="02010600030101010101" pitchFamily="2" charset="-122"/>
                <a:ea typeface="DengXian" panose="02010600030101010101" pitchFamily="2" charset="-122"/>
              </a:rPr>
              <a:t>與別人的對比</a:t>
            </a:r>
            <a:endParaRPr lang="en-US" sz="39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3900" dirty="0"/>
              <a:t>How God sees me</a:t>
            </a:r>
            <a:r>
              <a:rPr lang="zh-TW" altLang="en-US" sz="3900" dirty="0"/>
              <a:t> </a:t>
            </a:r>
            <a:r>
              <a:rPr lang="zh-TW" altLang="en-US" sz="3900" dirty="0">
                <a:latin typeface="DengXian" panose="02010600030101010101" pitchFamily="2" charset="-122"/>
                <a:ea typeface="DengXian" panose="02010600030101010101" pitchFamily="2" charset="-122"/>
              </a:rPr>
              <a:t>神如何看我</a:t>
            </a:r>
            <a:endParaRPr lang="en-US" sz="39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1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9FE83-13A1-0041-93FD-F96E7D93A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9932"/>
            <a:ext cx="10515600" cy="5538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CONTEXT</a:t>
            </a:r>
            <a:r>
              <a:rPr lang="zh-TW" altLang="en-US" sz="4000" dirty="0"/>
              <a:t>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背景</a:t>
            </a:r>
            <a:endParaRPr lang="en-US" altLang="zh-TW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3600" dirty="0"/>
              <a:t>The author is addressing believers; these believers are mostly Jewish Christians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zh-TW" altLang="en-US" sz="3600" dirty="0"/>
              <a:t>   </a:t>
            </a:r>
            <a:r>
              <a:rPr lang="zh-CN" altLang="en-US" sz="3600" dirty="0"/>
              <a:t>作者在向信徒講話； 這些信徒大多是猶太基督徒</a:t>
            </a:r>
            <a:endParaRPr lang="en-US" altLang="zh-CN" sz="3600" dirty="0"/>
          </a:p>
          <a:p>
            <a:pPr>
              <a:lnSpc>
                <a:spcPct val="100000"/>
              </a:lnSpc>
            </a:pPr>
            <a:r>
              <a:rPr lang="en-US" sz="3600" dirty="0"/>
              <a:t>They are suffering persecution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3600" dirty="0"/>
              <a:t>   </a:t>
            </a:r>
            <a:r>
              <a:rPr lang="zh-CN" altLang="en-US" sz="3600" dirty="0"/>
              <a:t>他們正遭受迫害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51062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79C9D-7775-AA42-9CAF-FB931823B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7" y="319597"/>
            <a:ext cx="10803384" cy="6276512"/>
          </a:xfrm>
        </p:spPr>
        <p:txBody>
          <a:bodyPr>
            <a:normAutofit/>
          </a:bodyPr>
          <a:lstStyle/>
          <a:p>
            <a:r>
              <a:rPr lang="en-US" sz="3600" dirty="0"/>
              <a:t>They are in danger of abandoning their faith and going back to their</a:t>
            </a:r>
            <a:r>
              <a:rPr lang="zh-TW" altLang="en-US" sz="3600" dirty="0"/>
              <a:t> </a:t>
            </a:r>
            <a:r>
              <a:rPr lang="en-US" sz="3600" dirty="0"/>
              <a:t>old ways and the writer argues against this. </a:t>
            </a:r>
          </a:p>
          <a:p>
            <a:pPr marL="0" indent="0">
              <a:buNone/>
            </a:pP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  </a:t>
            </a:r>
            <a:r>
              <a:rPr lang="zh-TW" altLang="en-US" sz="3400" dirty="0">
                <a:latin typeface="DengXian" panose="02010600030101010101" pitchFamily="2" charset="-122"/>
                <a:ea typeface="DengXian" panose="02010600030101010101" pitchFamily="2" charset="-122"/>
              </a:rPr>
              <a:t>他們面臨著放棄信仰並回到舊方式的危險，作者對</a:t>
            </a:r>
            <a:endParaRPr lang="en-US" altLang="zh-TW" sz="3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TW" sz="3400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TW" altLang="en-US" sz="3400" dirty="0">
                <a:latin typeface="DengXian" panose="02010600030101010101" pitchFamily="2" charset="-122"/>
                <a:ea typeface="DengXian" panose="02010600030101010101" pitchFamily="2" charset="-122"/>
              </a:rPr>
              <a:t> 此表示反對</a:t>
            </a:r>
            <a:r>
              <a:rPr lang="en-US" altLang="zh-TW" sz="3400" dirty="0">
                <a:latin typeface="DengXian" panose="02010600030101010101" pitchFamily="2" charset="-122"/>
                <a:ea typeface="DengXian" panose="02010600030101010101" pitchFamily="2" charset="-122"/>
              </a:rPr>
              <a:t>.</a:t>
            </a:r>
          </a:p>
          <a:p>
            <a:pPr marL="0" indent="0">
              <a:buNone/>
            </a:pPr>
            <a:r>
              <a:rPr lang="zh-TW" altLang="en-US" sz="3600" dirty="0"/>
              <a:t>    </a:t>
            </a:r>
            <a:r>
              <a:rPr lang="en-US" altLang="zh-TW" sz="3600" dirty="0"/>
              <a:t>1. </a:t>
            </a:r>
            <a:r>
              <a:rPr lang="en-US" sz="3200" dirty="0"/>
              <a:t>He warns about the danger of doing this </a:t>
            </a:r>
          </a:p>
          <a:p>
            <a:pPr marL="0" indent="0">
              <a:buNone/>
            </a:pPr>
            <a:r>
              <a:rPr lang="en-US" sz="3200" dirty="0"/>
              <a:t>         (backsliding/apostasy)</a:t>
            </a:r>
            <a:r>
              <a:rPr lang="zh-TW" altLang="en-US" sz="3200" dirty="0"/>
              <a:t>  </a:t>
            </a:r>
            <a:endParaRPr lang="en-US" altLang="zh-TW" sz="3200" dirty="0"/>
          </a:p>
          <a:p>
            <a:pPr marL="457200" lvl="1" indent="0">
              <a:buNone/>
            </a:pPr>
            <a:r>
              <a:rPr lang="en-US" altLang="zh-TW" sz="3200" dirty="0"/>
              <a:t>	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他警告這樣做的危險 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ja-JP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倒退</a:t>
            </a:r>
            <a:r>
              <a:rPr lang="en-US" altLang="ja-JP" sz="3200" dirty="0">
                <a:latin typeface="DengXia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ja-JP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叛教</a:t>
            </a:r>
            <a:r>
              <a:rPr lang="en-US" altLang="ja-JP" sz="32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  <a:p>
            <a:pPr marL="457200" lvl="1" indent="0">
              <a:buNone/>
            </a:pP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en-US" sz="3200" dirty="0"/>
              <a:t>He writes/teachers that </a:t>
            </a:r>
            <a:r>
              <a:rPr lang="en-US" sz="3200" b="1" dirty="0"/>
              <a:t>Jesus is better </a:t>
            </a:r>
            <a:r>
              <a:rPr lang="en-US" sz="3200" dirty="0"/>
              <a:t>than…any other </a:t>
            </a:r>
          </a:p>
          <a:p>
            <a:pPr marL="457200" lvl="1" indent="0">
              <a:buNone/>
            </a:pPr>
            <a:r>
              <a:rPr lang="en-US" sz="3200" dirty="0"/>
              <a:t>     option</a:t>
            </a:r>
            <a:r>
              <a:rPr lang="zh-TW" altLang="en-US" sz="3200" dirty="0"/>
              <a:t> </a:t>
            </a:r>
            <a:endParaRPr lang="en-US" altLang="zh-TW" sz="3200" dirty="0"/>
          </a:p>
          <a:p>
            <a:pPr marL="457200" lvl="1" indent="0">
              <a:buNone/>
            </a:pPr>
            <a:r>
              <a:rPr lang="en-US" altLang="zh-TW" sz="3200" dirty="0"/>
              <a:t>	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他寫到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耶穌</a:t>
            </a: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的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教導比其他選擇都好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6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F9A9-50E7-4F4A-9C54-D03680B99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4" y="459330"/>
            <a:ext cx="10696852" cy="5939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HOW, THEN, ARE WE TO LIVE IN THE MIDST OF LIFE’S CHALLENGES IN THE NEW YEAR?</a:t>
            </a:r>
          </a:p>
          <a:p>
            <a:pPr marL="0" indent="0">
              <a:buNone/>
            </a:pPr>
            <a:r>
              <a:rPr lang="zh-CN" altLang="en-US" sz="3400" dirty="0">
                <a:latin typeface="DengXian" panose="02010600030101010101" pitchFamily="2" charset="-122"/>
                <a:ea typeface="DengXian" panose="02010600030101010101" pitchFamily="2" charset="-122"/>
              </a:rPr>
              <a:t>那麼，在新的一年裡，我們將如何面對生活中的挑戰呢？</a:t>
            </a:r>
            <a:endParaRPr lang="en-US" altLang="zh-CN" sz="3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sz="1400" dirty="0"/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Lay aside every weight and sin clings to us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200" dirty="0"/>
              <a:t>      </a:t>
            </a: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放下各樣的重擔，脫去容易纏累我們的罪</a:t>
            </a:r>
          </a:p>
          <a:p>
            <a:pPr marL="571500" indent="-571500">
              <a:buFont typeface="+mj-lt"/>
              <a:buAutoNum type="romanUcPeriod" startAt="2"/>
            </a:pPr>
            <a:r>
              <a:rPr lang="en-US" sz="3200" dirty="0"/>
              <a:t>Let us run with endurance the race before us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200" dirty="0"/>
              <a:t>     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存心忍耐，奔那擺在我們前頭的路程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71500" indent="-571500">
              <a:buFont typeface="+mj-lt"/>
              <a:buAutoNum type="romanUcPeriod" startAt="3"/>
            </a:pPr>
            <a:r>
              <a:rPr lang="en-US" sz="3200" dirty="0"/>
              <a:t>Look to Jesus, the founder and perfecter of our faith</a:t>
            </a:r>
          </a:p>
          <a:p>
            <a:pPr marL="0" indent="0">
              <a:buNone/>
            </a:pP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     </a:t>
            </a: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仰望為我們信心創始成終的耶穌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57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681BD-1A31-C842-A497-A250186EE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3" y="435006"/>
            <a:ext cx="11185863" cy="5651401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600" dirty="0"/>
              <a:t>LAY ASIDE EVERY WEIGHT AND SIN THAT CLINGS TO US</a:t>
            </a:r>
          </a:p>
          <a:p>
            <a:pPr marL="0" indent="0">
              <a:buNone/>
            </a:pPr>
            <a:r>
              <a:rPr lang="en-US" sz="3600" dirty="0"/>
              <a:t>      放下各樣的重擔，脫去容易纏累我們的罪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200" dirty="0"/>
              <a:t>WHO IS THE “CLOUD OF WITNESSES”?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200" dirty="0"/>
              <a:t>   </a:t>
            </a:r>
            <a:r>
              <a:rPr 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誰是「許多的見證人」？</a:t>
            </a:r>
          </a:p>
          <a:p>
            <a:r>
              <a:rPr lang="en-US" sz="3200" dirty="0"/>
              <a:t>WHAT ARE THE “WEIGHT” AND “SIN” TO BE LAID ASIDE?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200" dirty="0"/>
              <a:t>  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哪些「重擔」和「罪」我們應該放下和脱去呢？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sz="3200" dirty="0"/>
              <a:t>WHY DO THESE THINGS “CLING SO CLOSELY” TO US?</a:t>
            </a:r>
          </a:p>
          <a:p>
            <a:pPr marL="0" indent="0">
              <a:buNone/>
            </a:pPr>
            <a:r>
              <a:rPr lang="zh-TW" altLang="en-US" sz="3200" dirty="0"/>
              <a:t>  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為什麼這些重擔和罪「纏累」我們呢？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540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6B35B-769F-254E-ACDF-A61AA4C6F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70" y="452762"/>
            <a:ext cx="10705730" cy="560752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en-US" sz="3600" dirty="0"/>
              <a:t>LET US RUN WITH ENDURANCE THE RACE</a:t>
            </a:r>
            <a:r>
              <a:rPr lang="zh-TW" altLang="en-US" sz="3600" dirty="0"/>
              <a:t> </a:t>
            </a:r>
            <a:r>
              <a:rPr lang="en-US" sz="3600" dirty="0"/>
              <a:t>BEFORE US</a:t>
            </a:r>
          </a:p>
          <a:p>
            <a:pPr marL="0" indent="0">
              <a:buNone/>
            </a:pPr>
            <a:r>
              <a:rPr lang="zh-TW" altLang="en-US" sz="3600" dirty="0"/>
              <a:t>      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存心忍耐，奔那擺在我們前頭的路程</a:t>
            </a:r>
            <a:endParaRPr lang="en-US" altLang="zh-TW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sz="3200" dirty="0"/>
              <a:t>WHAT IS THE “RACE SET BEFORE US”?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200" dirty="0"/>
              <a:t>  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「前頭的路程」是什麼？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sz="3200" dirty="0"/>
              <a:t>WHY ARE WE TO TO “RUN”?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200" dirty="0"/>
              <a:t>  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為什麼我們要「奔跑」呢？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sz="3200" dirty="0"/>
              <a:t>WHY IS “ENDURANCE” SO CRITICAL?</a:t>
            </a:r>
          </a:p>
          <a:p>
            <a:pPr marL="0" indent="0">
              <a:buNone/>
            </a:pPr>
            <a:r>
              <a:rPr lang="zh-TW" altLang="en-US" sz="3200" dirty="0"/>
              <a:t>  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為什麼「存心忍耐」很重要？</a:t>
            </a:r>
            <a:endParaRPr 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3520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68488-4A8A-1047-9E4F-210DA6912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3" y="399618"/>
            <a:ext cx="11327908" cy="6205368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sz="3900" dirty="0"/>
              <a:t>LOOK UNTO JESUS, THE FOUNDER AND</a:t>
            </a:r>
            <a:r>
              <a:rPr lang="zh-TW" altLang="en-US" sz="3900" dirty="0"/>
              <a:t> </a:t>
            </a:r>
            <a:r>
              <a:rPr lang="en-US" sz="3900" dirty="0"/>
              <a:t>PERFECTER OF OUR FAITH</a:t>
            </a:r>
          </a:p>
          <a:p>
            <a:pPr marL="0" indent="0">
              <a:buNone/>
            </a:pPr>
            <a:r>
              <a:rPr lang="zh-TW" altLang="en-US" sz="3900" dirty="0"/>
              <a:t>      </a:t>
            </a:r>
            <a:r>
              <a:rPr lang="en-US" sz="3900" dirty="0"/>
              <a:t>仰望為我們信心創始成終的耶穌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sz="3600" dirty="0"/>
              <a:t>TO WHOM AND HOW ARE WE TO LOOK?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600" dirty="0"/>
              <a:t>   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我們要向誰仰望？如何仰望？</a:t>
            </a:r>
            <a:endParaRPr lang="en-US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sz="3600" dirty="0"/>
              <a:t>WHY JESUS?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3600" dirty="0"/>
              <a:t>   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為什麼是耶穌？</a:t>
            </a:r>
            <a:endParaRPr lang="en-US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buNone/>
            </a:pPr>
            <a:r>
              <a:rPr lang="en-US" sz="3800" dirty="0"/>
              <a:t>He is the “founder and perfecter of our faith”.</a:t>
            </a:r>
          </a:p>
          <a:p>
            <a:pPr marL="457200" lvl="1" indent="0">
              <a:buNone/>
            </a:pPr>
            <a:r>
              <a:rPr lang="en-US" sz="3800" dirty="0">
                <a:latin typeface="DengXian" panose="02010600030101010101" pitchFamily="2" charset="-122"/>
                <a:ea typeface="DengXian" panose="02010600030101010101" pitchFamily="2" charset="-122"/>
              </a:rPr>
              <a:t>耶穌是「信心的創始和成終者」</a:t>
            </a:r>
          </a:p>
          <a:p>
            <a:pPr marL="457200" lvl="1" indent="0">
              <a:buNone/>
            </a:pPr>
            <a:endParaRPr lang="en-US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buNone/>
            </a:pPr>
            <a:r>
              <a:rPr lang="en-US" sz="3800" dirty="0"/>
              <a:t>He “endured the cross because of the joy set before Him, despising</a:t>
            </a:r>
            <a:r>
              <a:rPr lang="zh-TW" altLang="en-US" sz="3800" dirty="0"/>
              <a:t> </a:t>
            </a:r>
            <a:r>
              <a:rPr lang="en-US" sz="3800" dirty="0"/>
              <a:t>the shame”.</a:t>
            </a:r>
          </a:p>
          <a:p>
            <a:pPr marL="457200" lvl="1" indent="0">
              <a:buNone/>
            </a:pPr>
            <a:r>
              <a:rPr lang="en-US" sz="3800" dirty="0">
                <a:latin typeface="DengXian" panose="02010600030101010101" pitchFamily="2" charset="-122"/>
                <a:ea typeface="DengXian" panose="02010600030101010101" pitchFamily="2" charset="-122"/>
              </a:rPr>
              <a:t>耶穌因那擺在前面的喜樂，就輕看羞辱，忍受了十字架的苦難」。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3800" dirty="0"/>
              <a:t>He is seated at the right hand of God.</a:t>
            </a:r>
          </a:p>
          <a:p>
            <a:pPr marL="457200" lvl="1" indent="0">
              <a:buNone/>
            </a:pPr>
            <a:r>
              <a:rPr lang="en-US" sz="3800" dirty="0">
                <a:latin typeface="DengXian" panose="02010600030101010101" pitchFamily="2" charset="-122"/>
                <a:ea typeface="DengXian" panose="02010600030101010101" pitchFamily="2" charset="-122"/>
              </a:rPr>
              <a:t>耶穌坐在神寶座的右邊。</a:t>
            </a:r>
          </a:p>
        </p:txBody>
      </p:sp>
    </p:spTree>
    <p:extLst>
      <p:ext uri="{BB962C8B-B14F-4D97-AF65-F5344CB8AC3E}">
        <p14:creationId xmlns:p14="http://schemas.microsoft.com/office/powerpoint/2010/main" val="198643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801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DengXian</vt:lpstr>
      <vt:lpstr>DengXian</vt:lpstr>
      <vt:lpstr>Arial</vt:lpstr>
      <vt:lpstr>Calibri</vt:lpstr>
      <vt:lpstr>Calibri Light</vt:lpstr>
      <vt:lpstr>Office Theme</vt:lpstr>
      <vt:lpstr>LOOKING TO JESUS 仰望耶穌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TO JESUS 仰望耶穌</dc:title>
  <dc:creator>Marisa Lin</dc:creator>
  <cp:lastModifiedBy>Bianca Lin</cp:lastModifiedBy>
  <cp:revision>7</cp:revision>
  <dcterms:created xsi:type="dcterms:W3CDTF">2022-01-21T05:33:11Z</dcterms:created>
  <dcterms:modified xsi:type="dcterms:W3CDTF">2022-01-21T15:38:06Z</dcterms:modified>
</cp:coreProperties>
</file>