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826" r:id="rId3"/>
    <p:sldId id="878" r:id="rId4"/>
    <p:sldId id="852" r:id="rId5"/>
    <p:sldId id="421" r:id="rId6"/>
    <p:sldId id="847" r:id="rId7"/>
    <p:sldId id="428" r:id="rId8"/>
    <p:sldId id="857" r:id="rId9"/>
    <p:sldId id="861" r:id="rId10"/>
    <p:sldId id="860" r:id="rId11"/>
    <p:sldId id="858" r:id="rId12"/>
    <p:sldId id="876" r:id="rId13"/>
    <p:sldId id="864" r:id="rId14"/>
    <p:sldId id="427" r:id="rId15"/>
    <p:sldId id="844" r:id="rId16"/>
    <p:sldId id="856" r:id="rId17"/>
    <p:sldId id="845" r:id="rId18"/>
    <p:sldId id="425" r:id="rId19"/>
    <p:sldId id="853" r:id="rId20"/>
    <p:sldId id="848" r:id="rId21"/>
    <p:sldId id="849" r:id="rId22"/>
    <p:sldId id="850" r:id="rId23"/>
    <p:sldId id="862" r:id="rId24"/>
    <p:sldId id="873" r:id="rId25"/>
    <p:sldId id="881" r:id="rId26"/>
    <p:sldId id="870" r:id="rId27"/>
    <p:sldId id="882" r:id="rId28"/>
    <p:sldId id="880" r:id="rId29"/>
    <p:sldId id="883" r:id="rId30"/>
    <p:sldId id="874" r:id="rId31"/>
    <p:sldId id="854" r:id="rId32"/>
    <p:sldId id="871" r:id="rId33"/>
    <p:sldId id="420" r:id="rId34"/>
    <p:sldId id="434" r:id="rId35"/>
    <p:sldId id="823" r:id="rId36"/>
    <p:sldId id="855" r:id="rId37"/>
    <p:sldId id="825" r:id="rId38"/>
    <p:sldId id="877" r:id="rId39"/>
    <p:sldId id="865" r:id="rId40"/>
    <p:sldId id="866" r:id="rId41"/>
    <p:sldId id="863" r:id="rId42"/>
    <p:sldId id="417" r:id="rId43"/>
    <p:sldId id="846" r:id="rId44"/>
    <p:sldId id="824" r:id="rId45"/>
    <p:sldId id="838" r:id="rId46"/>
    <p:sldId id="839" r:id="rId47"/>
    <p:sldId id="453" r:id="rId48"/>
    <p:sldId id="452" r:id="rId49"/>
    <p:sldId id="460" r:id="rId50"/>
    <p:sldId id="454" r:id="rId51"/>
    <p:sldId id="455" r:id="rId52"/>
    <p:sldId id="842" r:id="rId53"/>
    <p:sldId id="439" r:id="rId54"/>
    <p:sldId id="834" r:id="rId55"/>
    <p:sldId id="837" r:id="rId56"/>
    <p:sldId id="830" r:id="rId57"/>
    <p:sldId id="831" r:id="rId58"/>
    <p:sldId id="859" r:id="rId59"/>
    <p:sldId id="424" r:id="rId60"/>
    <p:sldId id="879" r:id="rId61"/>
    <p:sldId id="423" r:id="rId62"/>
    <p:sldId id="433" r:id="rId63"/>
    <p:sldId id="798" r:id="rId64"/>
    <p:sldId id="721" r:id="rId65"/>
    <p:sldId id="840" r:id="rId66"/>
    <p:sldId id="841" r:id="rId67"/>
    <p:sldId id="851" r:id="rId68"/>
    <p:sldId id="322" r:id="rId69"/>
    <p:sldId id="449" r:id="rId70"/>
    <p:sldId id="472" r:id="rId71"/>
    <p:sldId id="461" r:id="rId72"/>
    <p:sldId id="470" r:id="rId7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FF99CC"/>
    <a:srgbClr val="66FFCC"/>
    <a:srgbClr val="99FFCC"/>
    <a:srgbClr val="FFFF99"/>
    <a:srgbClr val="FF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4660"/>
  </p:normalViewPr>
  <p:slideViewPr>
    <p:cSldViewPr>
      <p:cViewPr varScale="1">
        <p:scale>
          <a:sx n="81" d="100"/>
          <a:sy n="81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D4FFAA-B70A-4C15-9049-0E96121CC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DB02D-DDC3-4E42-BE11-FB39937B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E13E1D-B533-4BDF-897D-C01863AB4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3473-26B6-4380-A009-D964834CF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98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74A520-B779-49E0-B04D-592357BEE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2DAC7C-63DA-4AE9-9CF9-CC12CAA72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72E0FB-6DAD-4E28-86F3-41D296A7D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2025-07BE-421B-8717-DE75329AE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1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3AC10-9481-4A12-9390-AC8CD5094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349EA2-D739-4C83-9C8F-51C325DB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5386FF-E882-412F-A317-9A3F3621C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A2514-A532-49C1-9FBE-37B38AADF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30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2E565-928A-4530-9AD4-23C5AF694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A9F8AF-9291-4584-A4F3-483E13F0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BCECE-F703-4F8C-9000-C8BDB9362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8122E-2A9D-436C-A13B-BB36F266B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85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F6754AD-74EF-49C6-AE5B-F504CDDC91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7886091-183B-4AE8-83F1-D4AAA35E25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A1BC3BA-32B3-46DB-BF71-A09ACAA861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CBA3140-2901-4EAA-9435-F0ADED3493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20CBB16-64DC-4472-9449-8B7E751EC1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48 w 1722"/>
                <a:gd name="T1" fmla="*/ 33 h 66"/>
                <a:gd name="T2" fmla="*/ 1648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48 w 1722"/>
                <a:gd name="T9" fmla="*/ 33 h 66"/>
                <a:gd name="T10" fmla="*/ 1648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1170EBA-4369-4ABF-9492-445715C1E7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2782299-E338-46E1-8248-998B14CB87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38 w 975"/>
                <a:gd name="T1" fmla="*/ 48 h 101"/>
                <a:gd name="T2" fmla="*/ 93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38 w 975"/>
                <a:gd name="T9" fmla="*/ 48 h 101"/>
                <a:gd name="T10" fmla="*/ 93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AA36301-E309-4F36-A4F0-FBD8A77B58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6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67 w 2141"/>
                <a:gd name="T7" fmla="*/ 0 h 198"/>
                <a:gd name="T8" fmla="*/ 206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FC40D73-85A5-4043-9EE6-E48E94A3BA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D760712-2F21-44AC-9B8F-5E77063BE4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79 w 2517"/>
                <a:gd name="T1" fmla="*/ 276 h 276"/>
                <a:gd name="T2" fmla="*/ 2406 w 2517"/>
                <a:gd name="T3" fmla="*/ 204 h 276"/>
                <a:gd name="T4" fmla="*/ 2149 w 2517"/>
                <a:gd name="T5" fmla="*/ 0 h 276"/>
                <a:gd name="T6" fmla="*/ 0 w 2517"/>
                <a:gd name="T7" fmla="*/ 276 h 276"/>
                <a:gd name="T8" fmla="*/ 2079 w 2517"/>
                <a:gd name="T9" fmla="*/ 276 h 276"/>
                <a:gd name="T10" fmla="*/ 20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AB73B06-B151-4A60-93D4-5625A272A0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2CF7944-3E3E-4F78-8996-C2844FE5C8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2 w 729"/>
                <a:gd name="T7" fmla="*/ 240 h 240"/>
                <a:gd name="T8" fmla="*/ 69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3C19A04-ACA8-4EB6-A52E-06E7F00053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BC7E30F-D11C-47E1-977E-F5FDEE2F4C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2 w 729"/>
                <a:gd name="T1" fmla="*/ 318 h 318"/>
                <a:gd name="T2" fmla="*/ 69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2 w 729"/>
                <a:gd name="T9" fmla="*/ 318 h 318"/>
                <a:gd name="T10" fmla="*/ 69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7FEFBD6-3CC5-430F-9169-CED99AAE8E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F6FECE7-6103-462F-9A58-46DF902C83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D6489A5-5668-4671-A568-1F812EA627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8B0EA03-0B8F-4EC6-9249-5C0451AFA6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BA90E831-6F37-4907-A1CC-1B5AB43A01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1575319-1AEB-4E79-992D-ADE913EDCE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04A91D-2B6B-4200-89D8-7E65D59A09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7F9DE24-7F67-480B-9D9A-64C4464041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C14B138B-8138-49F7-A51B-DA5A58B27D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7BCDE52-F698-43F5-8C5E-A992FE25CA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CC60225-73B8-43CE-89A2-4CEA5AA750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FE567A4-4093-4E21-BEA4-16C7F32F7D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88792B4-608F-4A7B-819A-01B0DCD8C4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EBC9BAA4-70A0-49FB-801F-8C9F781A96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1B22C02-182A-4B95-A09A-A371A73F44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27B19EA-D1E1-4BC4-83A9-813FBB2A8D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CBB30C9-BBE5-4CE1-BC7A-FEDC18E17D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DC1DA42C-63D5-4F96-BC4A-C71419FD58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50A1D65-5C02-4EFE-8705-DB1253A07A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BB93A44-08E8-4CE8-8123-6875697578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9B6011A-4769-4C05-8546-8DD0EBE1C7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7C0D316-D3D7-42A8-B5FF-C187473278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4ED92452-C3B4-4ACD-B09C-C42EFBB7FB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0BAA629D-0211-4099-987D-61DC229B5E8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1CA4874C-380F-496F-80C7-587A3FBBA6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024C7008-4F9D-499C-B5D0-D8FA3B950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E3863D22-4C4C-401F-82FF-BBB64F048CD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39E58712-1A25-4090-A02C-5707668D1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577AA073-DD7A-4842-A106-E65F1818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B582-1FC3-4786-8A7D-2A057097A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21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790F966-0B14-41F6-9D1C-3CE29D5DD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96066A2-D293-4E83-9AAE-E0867DF1D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B3E3ED03-F1C6-4E4E-8575-E499C51B0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A887-E0F8-43CE-AE10-DD1D64DF22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5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CC53C137-AEBC-44FB-A5DD-0D5ED1513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F6EFACB-FABE-4D05-8247-6E2AEC86E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95F5A37-1A31-4731-B053-82C6751FE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D13E2-5918-49F7-8411-304B6F08C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294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A2414978-CBB0-419F-9F5F-08A908DA4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7E553CB-6637-42F0-A22A-9B58C2599D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C9E1460D-EE0A-4724-9EA4-B402B5A9C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3A4BE-65B7-452E-855D-5EBA7BE9C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01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D3B00215-7727-4E77-950C-B2766B694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A74B3F14-E90A-4E84-8705-D48237CB5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A4C1C032-48A3-4357-BE24-DD82269069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971F-5863-476D-B913-F83274A4A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469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C2D03404-48D7-40D5-A177-4D9DC26E6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00009CAF-9A4D-49C2-9593-FC8E62B71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8CC85AAA-7B4A-419E-A84E-ACD3EB9AB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2690-A124-4284-99D0-B5FC3CC32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249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096A5B74-759F-4965-90AF-3276B168A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CCF7C40B-AC32-470A-A701-8D638DEFC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E5894063-A4D1-4323-B2CB-C5D0DF9CF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4BFC-5FB2-4FBF-844B-F71AD2D3A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09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9C116-80F6-4B21-A346-A75541245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AF9C4B-C12E-4FE8-97ED-24DE18705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3F1F0-404E-4953-8356-C8421CD84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5DF5B-EFB6-429D-8280-D55F52C39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1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68B2B90C-8097-49A2-B286-2E68FDBA3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4A67177-F1E9-4F30-BABF-A79FB4183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DF24983-2718-4475-9D4D-E0684606A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611D9-17BE-4C23-8A03-4074CE7F6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908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887CDFE0-7813-4ED2-9333-9D0B4A316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2B524AF-2F4A-4120-BE8E-E0DD12D37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E7660ED9-4450-4DD2-89CB-7D922F28F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7D0DA-CDA9-4D27-A4D4-73C1B8809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074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8C5CA54F-128E-4E91-95C9-2F1B053A4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07FB2C7-F74D-47E4-A70E-23F9734C1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76A4BA5B-A163-4418-959C-C2150331E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E110-7D3D-47BE-AA6E-78B829295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582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E02D1FAA-48EA-4740-82A0-07AB92047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E61AE66B-5A6F-454F-890B-4A8C5C736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442D6D3A-5069-4138-8018-B7046CF16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44E9-E5EC-49B9-94C3-3CA6CA4D4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816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8EF9541E-5B1C-4505-B506-42CD470F3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8BDC2CCA-EEF6-41FB-8F6D-67D2579F3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59BA765-67C8-4419-BD6E-BE4953FBE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2B23-932E-4415-9A5F-85C8E199A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86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E034E1-1786-411A-839D-249D0DD2B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112C0A-80CF-489D-AB25-3C9FCBB4F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806900-2823-4FFA-91EC-AFDCC8690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3436D-723D-4FDE-B34B-9C0C8D90D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01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B6116-F7D3-4C46-9064-7FC4DA4D4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90035-1833-46EC-BEEA-1A8CF3D35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B07AC-1A2F-4B93-B5E5-0C2D14894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4CF31-9454-4854-A7EE-4B746D352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77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3F367C-D41D-4394-8DA0-15FAA4EFA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A9089E-FAB1-4A21-BEB4-6B89282A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7C619E-4A45-441B-8E2E-8552469E9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3473-66B5-4592-AF85-C73DE9B35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4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895B2C-4476-4633-8D8D-308A8E7B5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633061-3233-44EE-BBCE-F5BEBE2D3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4C0FC6-12BE-4476-9DC3-25CAC48F7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6CA16-347A-490A-BE49-C061E95F3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2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F21D31-F905-4C11-8700-AA79CB299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35F43A-71BA-4C58-8E64-5D0DD0C2D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C6103E-2E16-43AA-8F8C-23DF7A07F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B05C-DB66-4C20-921E-B873CBB58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27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88AA1-9F5D-41D2-829A-26CB16247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F6599-29F7-4C84-83E9-ED9A05386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96DAD-5BC7-487B-8BA0-00EC7A51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2735-55B4-461C-A672-F10F042AE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8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3DACA-2C16-4BB1-9D85-1B448EEF0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BB12A-3B89-4590-82BF-AF920169D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983921-172C-4103-AED0-16A6F3D28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377C-D7A6-4EA9-B4D6-383DBAB2C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63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8001F5-6ACC-421E-A67A-E75476BC0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27C2E6-C0CD-4387-B0C8-D51DD2E51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A7A6A9-50A2-4F1A-9D53-B4936FF438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5603B4-5714-45E2-9AD8-D84B239B87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9B11A4-7486-416A-A9B1-0098D6AB45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6740F99-A9A5-4D53-B511-622436269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1" r:id="rId1"/>
    <p:sldLayoutId id="2147485892" r:id="rId2"/>
    <p:sldLayoutId id="2147485893" r:id="rId3"/>
    <p:sldLayoutId id="2147485894" r:id="rId4"/>
    <p:sldLayoutId id="2147485895" r:id="rId5"/>
    <p:sldLayoutId id="2147485896" r:id="rId6"/>
    <p:sldLayoutId id="2147485897" r:id="rId7"/>
    <p:sldLayoutId id="2147485898" r:id="rId8"/>
    <p:sldLayoutId id="2147485899" r:id="rId9"/>
    <p:sldLayoutId id="2147485900" r:id="rId10"/>
    <p:sldLayoutId id="2147485901" r:id="rId11"/>
    <p:sldLayoutId id="21474859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366365A-A5EF-4D05-B2B2-8DB6748339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C299351F-EA21-4CD4-B9CA-C205141D25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09B02091-410A-45AE-AE86-509F10BB1B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10EFA92F-EB26-4CBA-A5C2-11FD5F3775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12BB4B51-90B0-4C93-A903-4A2A7B41A2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48 w 1722"/>
                <a:gd name="T1" fmla="*/ 33 h 66"/>
                <a:gd name="T2" fmla="*/ 1648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48 w 1722"/>
                <a:gd name="T9" fmla="*/ 33 h 66"/>
                <a:gd name="T10" fmla="*/ 1648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21AEC94A-65D2-4534-AA05-D6487834BE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9A196355-99E6-416B-A516-293CE2F69A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38 w 975"/>
                <a:gd name="T1" fmla="*/ 48 h 101"/>
                <a:gd name="T2" fmla="*/ 93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38 w 975"/>
                <a:gd name="T9" fmla="*/ 48 h 101"/>
                <a:gd name="T10" fmla="*/ 93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CE1FB665-D9FC-4CC4-93F0-FE99251A3C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6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67 w 2141"/>
                <a:gd name="T7" fmla="*/ 0 h 198"/>
                <a:gd name="T8" fmla="*/ 206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1DFDBB75-CC65-474F-B6E4-BD85741413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1541EB2D-5CC6-4955-819F-A42414E67C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79 w 2517"/>
                <a:gd name="T1" fmla="*/ 276 h 276"/>
                <a:gd name="T2" fmla="*/ 2406 w 2517"/>
                <a:gd name="T3" fmla="*/ 204 h 276"/>
                <a:gd name="T4" fmla="*/ 2149 w 2517"/>
                <a:gd name="T5" fmla="*/ 0 h 276"/>
                <a:gd name="T6" fmla="*/ 0 w 2517"/>
                <a:gd name="T7" fmla="*/ 276 h 276"/>
                <a:gd name="T8" fmla="*/ 2079 w 2517"/>
                <a:gd name="T9" fmla="*/ 276 h 276"/>
                <a:gd name="T10" fmla="*/ 20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D39B343E-2FFF-445B-A8EB-5BDF9DAE1F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22CF658C-DEC4-44B9-8935-4EED782153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2 w 729"/>
                <a:gd name="T7" fmla="*/ 240 h 240"/>
                <a:gd name="T8" fmla="*/ 69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CD9F48ED-DEC3-4578-B5DA-C699A6F8D7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7031C65E-000A-456E-A606-10F11C7AD9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2 w 729"/>
                <a:gd name="T1" fmla="*/ 318 h 318"/>
                <a:gd name="T2" fmla="*/ 69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2 w 729"/>
                <a:gd name="T9" fmla="*/ 318 h 318"/>
                <a:gd name="T10" fmla="*/ 69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39A5E95E-33E6-4BAE-974C-12104C560A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D197C523-A2D5-4E3A-9ED1-73E0E5C009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E2D4537C-B66D-4D45-9CB7-397372D4CB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25A28857-B91D-489F-87B1-97DC923BBD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C9EEC92C-B47A-4265-94A3-DE062595E9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DC239E27-B5C4-4221-94E6-F7D1F81230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45867035-E3C3-40D4-B601-6EA9205333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E4E0215F-1739-4B2A-8C7E-4ADDA3E2DD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9ED98C4E-9D1F-4B2A-8A40-DFE1BA9E2B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D8788D81-E1CD-4363-A034-3C9EC170EC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EEBD6AAF-4A2C-4A9E-87D6-BB23A612F3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D1991EAD-A23B-4696-B7AE-A4777A493E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85439584-CFC5-4F10-8C86-41D5BE859F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7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212F09DF-5EE9-471F-A1B6-6A34488034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7AFBE867-56E2-403D-A9C2-0386C77517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46EF5AF0-960F-4127-B06E-8F1D94AB20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10A1044C-6BF1-4256-BCC9-1651478F50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96E19101-CF76-41BF-9DA6-232799DDE0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F1BA1A08-4E69-4126-B378-321EB2CC14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9E705FF6-A4B5-41A2-B33F-E9ECDF5966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31D36EA9-AED1-48B4-A05F-DC5B0D442B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7517DAE2-6C40-4AE8-AFCB-0CF8641FE1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D4B25F0A-0603-4777-8B66-54025EDB1A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6AB2CCAE-9BAB-411E-B2BE-EBB96FAD92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83249D39-F935-43AA-96DC-C2545C5E5A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C87BE3EF-CAF4-4ACC-8A4B-08D375658F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5506C3FC-6778-4A2E-A26E-87128BD54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2655452E-E36C-47DC-AEF8-80F28B2C9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33562EB1-0790-47D1-ABD2-5A9D1D1E56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029BC656-DD60-4308-994A-1B55BCD029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AAD6419D-2374-428D-A9C9-642A1D0D21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3D94764-6198-4798-8DE7-8AED2671C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14" r:id="rId1"/>
    <p:sldLayoutId id="2147485903" r:id="rId2"/>
    <p:sldLayoutId id="2147485904" r:id="rId3"/>
    <p:sldLayoutId id="2147485905" r:id="rId4"/>
    <p:sldLayoutId id="2147485906" r:id="rId5"/>
    <p:sldLayoutId id="2147485907" r:id="rId6"/>
    <p:sldLayoutId id="2147485908" r:id="rId7"/>
    <p:sldLayoutId id="2147485909" r:id="rId8"/>
    <p:sldLayoutId id="2147485910" r:id="rId9"/>
    <p:sldLayoutId id="2147485911" r:id="rId10"/>
    <p:sldLayoutId id="2147485912" r:id="rId11"/>
    <p:sldLayoutId id="21474859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on.com/letter-to-rhett-mclaughlin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creation.com/jon-ahlquis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ion.com/human-chimp-dna-similarity-literatur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heguardian.com/science/2012/sep/05/genes-genome-junk-dna-encod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on.com/images/pdfs/tj/j07_1/j07_1_82-87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commons.liberty.edu/cgi/viewcontent.cgi?article=1336&amp;context=lts_fac_pubs" TargetMode="Externa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3155429-E669-4CCD-878B-F62331C80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DNA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God’s marvel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man’s deception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Bible’s Revelation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：上帝的奇跡；人的欺騙；聖經的啓示</a:t>
            </a: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8E465DE-6FB8-4B4A-A02D-59DAC2CEE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DNA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chemical marvel full of  information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requiring an Omniscient Designer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什麽是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DNA-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一個充滿資訊的化學奇跡，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		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它需要無所不知的設計者；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Atheist scientists use it to turn men into animals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deceptions of </a:t>
            </a:r>
            <a:r>
              <a:rPr lang="en-US" altLang="en-US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 claiming Apes &amp; Humans 98.5% the same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無神科學家使用它將人變成動物：騙人的科學報告宣稱猿與人類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98.5%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是一樣的。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53C2-7029-4B5D-80D7-92A69A47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107950"/>
            <a:ext cx="11814175" cy="1989138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We have 2 genomes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23 chromosomes from mom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23 from Dad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Sequence of 46 Chromosomes is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Genome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我們有 </a:t>
            </a:r>
            <a:r>
              <a:rPr lang="en-US" altLang="zh-TW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2 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個基因組：</a:t>
            </a:r>
            <a:r>
              <a:rPr lang="en-US" altLang="zh-TW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23 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條染色體來自</a:t>
            </a:r>
            <a:r>
              <a:rPr lang="zh-CN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母親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，</a:t>
            </a:r>
            <a:br>
              <a:rPr lang="en-US" altLang="zh-TW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</a:br>
            <a:r>
              <a:rPr lang="en-US" altLang="zh-TW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23 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條來自</a:t>
            </a:r>
            <a:r>
              <a:rPr lang="zh-CN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父親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。 </a:t>
            </a:r>
            <a:r>
              <a:rPr lang="en-US" altLang="zh-TW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46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條染色體的序列是</a:t>
            </a:r>
            <a:r>
              <a:rPr lang="zh-TW" altLang="en-US" sz="3200" b="1" dirty="0">
                <a:solidFill>
                  <a:srgbClr val="FFC000"/>
                </a:solidFill>
                <a:effectLst/>
                <a:ea typeface="inherit"/>
                <a:cs typeface="inherit"/>
              </a:rPr>
              <a:t>“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基因組</a:t>
            </a:r>
            <a:r>
              <a:rPr lang="zh-TW" altLang="en-US" sz="3200" b="1" dirty="0">
                <a:solidFill>
                  <a:srgbClr val="FFC000"/>
                </a:solidFill>
                <a:effectLst/>
                <a:ea typeface="inherit"/>
                <a:cs typeface="inherit"/>
              </a:rPr>
              <a:t>”</a:t>
            </a:r>
            <a:endParaRPr lang="en-US" altLang="en-U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A6D31-6C7C-4E9A-88B4-FD46AD64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438400"/>
            <a:ext cx="7315200" cy="4267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genome has 3 Billion DNA bases 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(letters) (</a:t>
            </a:r>
            <a:r>
              <a:rPr 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gigabytes of information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from a single cell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6ft.; 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DNA in our body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billion miles!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每個基因組有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30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億個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DNA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鹼基（字母）（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3 GB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的信息！）來自單個細胞的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DNA = 6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英尺；我們體內的總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DNA = 1200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億英里！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Diagram&#10;&#10;Description automatically generated">
            <a:extLst>
              <a:ext uri="{FF2B5EF4-FFF2-40B4-BE49-F238E27FC236}">
                <a16:creationId xmlns:a16="http://schemas.microsoft.com/office/drawing/2014/main" id="{C80B2FAB-726D-4F3E-82D4-0CEF8CC0F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12988"/>
            <a:ext cx="46577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>
            <a:extLst>
              <a:ext uri="{FF2B5EF4-FFF2-40B4-BE49-F238E27FC236}">
                <a16:creationId xmlns:a16="http://schemas.microsoft.com/office/drawing/2014/main" id="{91156ED1-9926-4972-923A-ACC8737C0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25"/>
            <a:ext cx="31750" cy="10795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900">
                <a:ea typeface="PMingLiU" panose="02020500000000000000" pitchFamily="18" charset="-120"/>
              </a:rPr>
              <a:t> </a:t>
            </a: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F758-2A59-4938-969E-028F62CC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" y="106363"/>
            <a:ext cx="12192000" cy="1036637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DNA causes all living things to reproduce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after their Ki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nd”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zh-TW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DNA 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使所有生物“</a:t>
            </a:r>
            <a:r>
              <a:rPr lang="zh-CN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各從其類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CN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繁衍</a:t>
            </a:r>
            <a:endParaRPr lang="en-US" altLang="en-U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B1AF-B30C-4C9C-AC01-FCDD82A92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8" y="1371600"/>
            <a:ext cx="11936412" cy="54864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time a fertilized cell divides it faithfully copies the original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Somehow each division knows what part of the body to form 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you have a complete human being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每次受精細胞分裂時，它都會忠實地複制原始細胞。不知何故，每個部門都知道要形成身體的哪個部分，直到您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成爲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一個完整的人！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coded in one cell would require 1000 volumes   of 500 pages each to record it all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 as the Washington Monument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dividing cell copies all 1000 volumes in 20 minutes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在一個單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細胞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中編碼的信息需要 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1000 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卷，每卷 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500 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頁才能全部記錄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{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高得像華盛頓紀念碑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}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，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當一個單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細胞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分裂時，它會在 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20 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分鐘內復制所有 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1000 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卷</a:t>
            </a:r>
            <a:r>
              <a:rPr lang="zh-TW" altLang="en-US" sz="2800" b="1" dirty="0">
                <a:solidFill>
                  <a:srgbClr val="FFC000"/>
                </a:solidFill>
                <a:effectLst/>
                <a:ea typeface="PMingLiU" panose="02020500000000000000" pitchFamily="18" charset="-120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effectLst/>
                <a:ea typeface="SimSun" panose="02010600030101010101" pitchFamily="2" charset="-122"/>
              </a:rPr>
              <a:t>。</a:t>
            </a:r>
            <a:endParaRPr lang="zh-TW" altLang="en-US" sz="2800" b="1" dirty="0">
              <a:solidFill>
                <a:srgbClr val="FFC000"/>
              </a:solidFill>
              <a:effectLst/>
              <a:ea typeface="PMingLiU" panose="02020500000000000000" pitchFamily="18" charset="-120"/>
            </a:endParaRPr>
          </a:p>
          <a:p>
            <a:pPr>
              <a:defRPr/>
            </a:pPr>
            <a:endParaRPr lang="en-US" altLang="en-US" b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72932B7-E5E6-4191-AF41-B84CF6D5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B018-8E58-4A8C-8DED-D3E8C38A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6363"/>
            <a:ext cx="11963400" cy="1989137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Mapping the Genome is amazing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It documents all the 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‘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Hardware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’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needed to make &amp; maintain a Human Body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繪製基因組圖是驚人的！它記錄了製造和維護人體所需的</a:t>
            </a:r>
            <a:br>
              <a:rPr lang="en-US" altLang="zh-TW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</a:b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所有</a:t>
            </a:r>
            <a:r>
              <a:rPr lang="zh-TW" altLang="en-US" sz="3200" b="1" dirty="0">
                <a:solidFill>
                  <a:srgbClr val="FFC000"/>
                </a:solidFill>
                <a:effectLst/>
                <a:ea typeface="inherit"/>
                <a:cs typeface="inherit"/>
              </a:rPr>
              <a:t>“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硬件</a:t>
            </a:r>
            <a:r>
              <a:rPr lang="zh-TW" altLang="en-US" sz="3200" b="1" dirty="0">
                <a:solidFill>
                  <a:srgbClr val="FFC000"/>
                </a:solidFill>
                <a:effectLst/>
                <a:ea typeface="inherit"/>
                <a:cs typeface="inherit"/>
              </a:rPr>
              <a:t>”</a:t>
            </a:r>
            <a:endParaRPr lang="en-US" altLang="en-U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98EA-C672-485F-B972-8B7BC75B0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47900"/>
            <a:ext cx="7467600" cy="4610100"/>
          </a:xfrm>
        </p:spPr>
        <p:txBody>
          <a:bodyPr/>
          <a:lstStyle/>
          <a:p>
            <a:pPr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Illus.: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taking 12 volumes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pgs. Each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Oxford English Dictionary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ripping each page into 300,000 pieces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 it all in a barrel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&amp;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restore the volumes back together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舉例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：比如牛津英語詞典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12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卷，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每卷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500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頁。將每頁撕成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300,000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份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，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將其全部混合在桶中；然後將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卷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恢復在一起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</a:rPr>
              <a:t>！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CAA00E61-6049-403D-A039-C9FBF5D5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095500"/>
            <a:ext cx="4549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0D80AECC-0AAB-4629-99C4-0EC2C85B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0A5CFC0-D69F-47BF-9C60-2417962F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FAFC7-35C3-441A-8BFC-34599DEA8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152400"/>
            <a:ext cx="11831637" cy="65532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Explaining the printed words in a Dictionary is much more complex than describing the paper &amp; ink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解釋字典中印刷的單詞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，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比描述紙張和墨水（硬件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-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材料）複雜得多</a:t>
            </a:r>
            <a:r>
              <a:rPr lang="zh-TW" altLang="en-US" sz="1200" b="1" dirty="0">
                <a:solidFill>
                  <a:srgbClr val="FFC000"/>
                </a:solidFill>
                <a:effectLst/>
                <a:ea typeface="PMingLiU" panose="02020500000000000000" pitchFamily="18" charset="-120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effectLst/>
                <a:ea typeface="SimSun" panose="02010600030101010101" pitchFamily="2" charset="-122"/>
              </a:rPr>
              <a:t>，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conveyed by the words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immaterial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us to know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&amp; make things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文字傳達的信息（軟件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-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非物質）使我們能夠知道、理解和製作事物！</a:t>
            </a:r>
            <a:r>
              <a:rPr lang="zh-TW" altLang="en-US" sz="1200" b="1" dirty="0">
                <a:solidFill>
                  <a:srgbClr val="FFC000"/>
                </a:solidFill>
                <a:effectLst/>
                <a:ea typeface="PMingLiU" panose="02020500000000000000" pitchFamily="18" charset="-120"/>
              </a:rPr>
              <a:t> 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all our scientific experience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 that involves language-like information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involve an intelligent mind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在我們所有的科學經驗中，任何涉及類似語言信息的事物，都必須涉及智能！</a:t>
            </a:r>
            <a:r>
              <a:rPr lang="zh-TW" altLang="en-US" sz="1200" b="1" dirty="0">
                <a:solidFill>
                  <a:srgbClr val="FFC000"/>
                </a:solidFill>
                <a:effectLst/>
                <a:ea typeface="PMingLiU" panose="02020500000000000000" pitchFamily="18" charset="-120"/>
              </a:rPr>
              <a:t> </a:t>
            </a:r>
            <a:endParaRPr lang="zh-TW" altLang="en-US" b="1" dirty="0">
              <a:solidFill>
                <a:srgbClr val="FFC000"/>
              </a:solidFill>
              <a:effectLst/>
              <a:ea typeface="PMingLiU" panose="02020500000000000000" pitchFamily="18" charset="-120"/>
            </a:endParaRPr>
          </a:p>
          <a:p>
            <a:pPr>
              <a:defRPr/>
            </a:pPr>
            <a:endParaRPr lang="en-US" altLang="en-US" b="1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BA82200-A40E-49C8-9C6B-F09AC972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F091D4AE-897C-4082-B347-BF525759A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1E7C552-EF85-4861-9DC9-8C87C5816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05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DNA / RNA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conundrum requiring a Creator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            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way too complex to have evolved much less simultaneously</a:t>
            </a:r>
            <a:b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en-US" altLang="zh-TW" sz="3200" b="1">
                <a:solidFill>
                  <a:srgbClr val="FFC000"/>
                </a:solidFill>
                <a:latin typeface="Arial Unicode MS"/>
                <a:ea typeface="inherit"/>
                <a:cs typeface="inherit"/>
              </a:rPr>
              <a:t>DNA / RNA </a:t>
            </a:r>
            <a:r>
              <a:rPr lang="zh-CN" altLang="en-US" sz="3200" b="1">
                <a:solidFill>
                  <a:srgbClr val="FFC000"/>
                </a:solidFill>
                <a:latin typeface="Arial Unicode MS"/>
                <a:ea typeface="inherit"/>
                <a:cs typeface="inherit"/>
              </a:rPr>
              <a:t>的</a:t>
            </a:r>
            <a:r>
              <a:rPr lang="zh-TW" altLang="en-US" sz="3200" b="1">
                <a:solidFill>
                  <a:srgbClr val="FFC000"/>
                </a:solidFill>
                <a:latin typeface="Arial Unicode MS"/>
                <a:ea typeface="inherit"/>
                <a:cs typeface="inherit"/>
              </a:rPr>
              <a:t>難題需要</a:t>
            </a:r>
            <a:r>
              <a:rPr lang="zh-CN" altLang="en-US" sz="3200" b="1">
                <a:solidFill>
                  <a:srgbClr val="FFC000"/>
                </a:solidFill>
                <a:latin typeface="Arial Unicode MS"/>
                <a:ea typeface="inherit"/>
                <a:cs typeface="inherit"/>
              </a:rPr>
              <a:t>有</a:t>
            </a:r>
            <a:r>
              <a:rPr lang="zh-TW" altLang="en-US" sz="3200" b="1">
                <a:solidFill>
                  <a:srgbClr val="FFC000"/>
                </a:solidFill>
                <a:latin typeface="Arial Unicode MS"/>
                <a:ea typeface="inherit"/>
                <a:cs typeface="inherit"/>
              </a:rPr>
              <a:t>創造者：太複雜了，</a:t>
            </a:r>
            <a:r>
              <a:rPr lang="zh-CN" altLang="en-US" sz="3200" b="1">
                <a:solidFill>
                  <a:srgbClr val="FFC000"/>
                </a:solidFill>
                <a:latin typeface="Arial Unicode MS"/>
                <a:ea typeface="inherit"/>
                <a:cs typeface="inherit"/>
              </a:rPr>
              <a:t>更難以</a:t>
            </a:r>
            <a:r>
              <a:rPr lang="zh-TW" altLang="en-US" sz="3200" b="1">
                <a:solidFill>
                  <a:srgbClr val="FFC000"/>
                </a:solidFill>
                <a:latin typeface="Arial Unicode MS"/>
                <a:ea typeface="inherit"/>
                <a:cs typeface="inherit"/>
              </a:rPr>
              <a:t>同時進化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8B8C7B9-FF76-4629-8F1E-F4A9E9CC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66950"/>
            <a:ext cx="5429250" cy="443865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need DNA to make RNA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you need RNA to make &amp; maintain DNA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[need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both at the same time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我們需要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來製造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，但也需要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來製造並維持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！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兩者同時需要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412" name="Picture 2" descr="Diagram&#10;&#10;Description automatically generated">
            <a:extLst>
              <a:ext uri="{FF2B5EF4-FFF2-40B4-BE49-F238E27FC236}">
                <a16:creationId xmlns:a16="http://schemas.microsoft.com/office/drawing/2014/main" id="{45266CFD-5257-4E19-9CA1-2AC0A6F1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266950"/>
            <a:ext cx="64579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A4677597-7D97-45A3-BA5C-70C2B0EAD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7924800" cy="6705600"/>
          </a:xfrm>
        </p:spPr>
        <p:txBody>
          <a:bodyPr/>
          <a:lstStyle/>
          <a:p>
            <a:pPr eaLnBrk="1" hangingPunct="1"/>
            <a:r>
              <a:rPr lang="en-US" altLang="en-US" sz="3000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need DNA &amp; 3 kinds of RNA to make proteins</a:t>
            </a:r>
            <a:r>
              <a:rPr lang="en-US" altLang="en-US" sz="30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3000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you need proteins to make DNA &amp; RNA</a:t>
            </a:r>
            <a:r>
              <a:rPr lang="en-US" altLang="en-US" sz="3000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3000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have both simultaneously</a:t>
            </a:r>
            <a:r>
              <a:rPr lang="en-US" altLang="en-US" sz="30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我們需要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及三種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來製造蛋白質，但我們也需要蛋白質來製造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及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（兩者都必須有）。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en-US" altLang="en-US" sz="3000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 identified at least 8 other such paradoxes that plague cell biology if you leave out a Creator</a:t>
            </a:r>
            <a:r>
              <a:rPr lang="en-US" altLang="en-US" sz="3000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科學家認出至少其他八種吊詭，倘若排除造物主，就殃及細胞生物學。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only the material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而這只是物質的‘硬體’而已。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8435" name="Picture 2" descr="Diagram&#10;&#10;Description automatically generated">
            <a:extLst>
              <a:ext uri="{FF2B5EF4-FFF2-40B4-BE49-F238E27FC236}">
                <a16:creationId xmlns:a16="http://schemas.microsoft.com/office/drawing/2014/main" id="{96BD3553-32A7-4AAD-945B-25A8DEB2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0"/>
            <a:ext cx="412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B9E5938-E873-41FF-AFEA-AD50EDE3E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98613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Greatest Challenge to Evolution is The Inconceivably complex immaterial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Information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Programmed into DNA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進化的最大挑戰是編入 </a:t>
            </a:r>
            <a:r>
              <a:rPr lang="en-US" altLang="zh-TW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 </a:t>
            </a: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的難以置信的複雜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、</a:t>
            </a: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非物質“信息”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2EBA6A9-53E3-456E-A2E7-8827F5F27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7848600" cy="4800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Information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Omniscient Mind to program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implementation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Omnipotent Power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這樣的信息需要全知的頭腦來編程，它的實施需要全能的力量！</a:t>
            </a:r>
            <a:r>
              <a:rPr lang="zh-TW" altLang="en-US" sz="1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 &amp; movie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n-US" altLang="en-US" b="1" i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atheist Carl Sagan</a:t>
            </a:r>
          </a:p>
        </p:txBody>
      </p:sp>
      <p:pic>
        <p:nvPicPr>
          <p:cNvPr id="19460" name="Picture 2" descr="Text&#10;&#10;Description automatically generated">
            <a:extLst>
              <a:ext uri="{FF2B5EF4-FFF2-40B4-BE49-F238E27FC236}">
                <a16:creationId xmlns:a16="http://schemas.microsoft.com/office/drawing/2014/main" id="{CD9C02EA-745B-4E7B-BB9F-098EA82F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2239963"/>
            <a:ext cx="4114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>
            <a:extLst>
              <a:ext uri="{FF2B5EF4-FFF2-40B4-BE49-F238E27FC236}">
                <a16:creationId xmlns:a16="http://schemas.microsoft.com/office/drawing/2014/main" id="{32F4A8FA-D9E9-41AF-8AB1-7DF01EDA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262563"/>
            <a:ext cx="4060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message from space in Movie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sz="2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19462" name="Rectangle 7">
            <a:extLst>
              <a:ext uri="{FF2B5EF4-FFF2-40B4-BE49-F238E27FC236}">
                <a16:creationId xmlns:a16="http://schemas.microsoft.com/office/drawing/2014/main" id="{8000285A-D2CD-4E83-9652-D27ADC14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2B3D-FE91-4D01-BAB9-18788BE3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Famous Atheist, Antony Flew, writes how He came “to believe there is a God!”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(pg. 1)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著名無神論者</a:t>
            </a:r>
            <a:r>
              <a:rPr 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Antony Flew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寫下他如何“相信有上帝的存在”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BCED-05FB-40FC-A487-3583ACA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724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 Major factor in his conversion was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almost unbelievable complexity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number of elements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how they work together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require intelligence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(pg. 75)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information.”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(pg. 126-132)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他轉變的一個主要因素是“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DNA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幾乎令人難以置信的複雜性；元素數量；他們如何一起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運作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，都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需要情報（第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75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頁）和信息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（第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126-132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頁）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TW" alt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3" descr="Text&#10;&#10;Description automatically generated">
            <a:extLst>
              <a:ext uri="{FF2B5EF4-FFF2-40B4-BE49-F238E27FC236}">
                <a16:creationId xmlns:a16="http://schemas.microsoft.com/office/drawing/2014/main" id="{2B327498-040C-4C79-AE59-D88FFC37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138363"/>
            <a:ext cx="38703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3023201-3083-42CA-B26A-623230743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2.  </a:t>
            </a:r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Atheist scientists use DNA to turn men into animals</a:t>
            </a:r>
            <a:br>
              <a:rPr lang="en-US" altLang="en-US" sz="320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無神論科學家使用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將人變成動物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E23BD3-2BB9-4D50-A284-6AD04E1E1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11277600" cy="3429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Claims that Apes &amp; Humans are 98.5% the same are very deceptive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他們聲稱猿與人類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98.5%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相似，是十分欺騙人的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</a:p>
          <a:p>
            <a:pPr algn="ctr" eaLnBrk="1" hangingPunct="1"/>
            <a:r>
              <a:rPr lang="en-US" altLang="en-US" u="sng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Why</a:t>
            </a:r>
            <a:r>
              <a:rPr lang="en-US" altLang="en-US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?  </a:t>
            </a:r>
            <a:r>
              <a:rPr lang="en-US" altLang="en-US" u="sng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for evolution to work apes &amp; humans must be that similar</a:t>
            </a:r>
            <a:r>
              <a:rPr lang="en-US" altLang="en-US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!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爲何？因爲進化論要能施行，猿與人類就必須如此類似！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/>
            <a:endParaRPr lang="en-US" altLang="en-US" b="1" i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Box 1">
            <a:extLst>
              <a:ext uri="{FF2B5EF4-FFF2-40B4-BE49-F238E27FC236}">
                <a16:creationId xmlns:a16="http://schemas.microsoft.com/office/drawing/2014/main" id="{E612CD79-337C-4886-84E6-2CC6FD78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15000"/>
            <a:ext cx="967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Geoffrey Simmons, M.D.,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Darwin Didn’t Know: A Doctor Dissects the Theory of Evolution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305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6360A8A-D5A7-44DD-8374-FF08808F9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9050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Scientists are turning men into animals without morals</a:t>
            </a:r>
            <a:br>
              <a:rPr lang="en-US" altLang="en-US" sz="320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altLang="en-US" sz="3200" u="sng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Why we must proclaim the truth of god</a:t>
            </a:r>
            <a:r>
              <a:rPr lang="en-US" altLang="en-US" sz="320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!</a:t>
            </a:r>
            <a:br>
              <a:rPr lang="en-US" altLang="en-US" sz="320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科學家將人變成沒有道德的動物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爲何我們必須宣告上帝的真理！</a:t>
            </a:r>
            <a:endParaRPr lang="en-US" altLang="en-US" sz="3200">
              <a:solidFill>
                <a:srgbClr val="FFFF99"/>
              </a:solidFill>
              <a:latin typeface="Algerian" panose="04020705040A02060702" pitchFamily="82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D772C77-7E40-435D-AC82-311D311D4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2352675"/>
            <a:ext cx="2667000" cy="4352925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Evil results from rejecting God’s Truth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許多罪惡是拒絕上帝真理的結果！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532" name="Picture 2" descr="A group of monkeys&#10;&#10;Description automatically generated with medium confidence">
            <a:extLst>
              <a:ext uri="{FF2B5EF4-FFF2-40B4-BE49-F238E27FC236}">
                <a16:creationId xmlns:a16="http://schemas.microsoft.com/office/drawing/2014/main" id="{EC6693B8-ECE4-4392-BD6B-2311B20C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22525"/>
            <a:ext cx="39624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Text&#10;&#10;Description automatically generated">
            <a:extLst>
              <a:ext uri="{FF2B5EF4-FFF2-40B4-BE49-F238E27FC236}">
                <a16:creationId xmlns:a16="http://schemas.microsoft.com/office/drawing/2014/main" id="{25A4E7EB-448D-4C79-B4A8-A1B50D3B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47925"/>
            <a:ext cx="5562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EF906A-D3BB-406B-BD83-EAD11B2FE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DNA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God’s marvel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man’s deception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Bible’s Revelation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：上帝的奇跡；人的欺騙；聖經的啓示</a:t>
            </a:r>
            <a: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8BBA590-DDC4-485D-9495-1D52C4B2E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cryptically &amp; supernaturally revealed DNA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yrs. Ago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聖經在三千年前神秘地、超自然地啓示出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Bible Truths confirmed by DNA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合乎科學的聖經真理被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確認；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DNA’s relationship to our physical body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us accept ourself &amp; fulfill our purpose in life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明白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與我們身體的關係，幫助我們接受自己並完成人生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的目的。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1C3BE321-8643-4086-995F-8279101E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87475"/>
            <a:ext cx="5943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D1C5DBFE-F095-4582-A5DE-43BAB78D0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1963400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Countless atrocities were spawned by Darwin’s Theory</a:t>
            </a:r>
            <a:b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數不清的暴行都因達爾文理論而產生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3556" name="Picture 3" descr="Text&#10;&#10;Description automatically generated">
            <a:extLst>
              <a:ext uri="{FF2B5EF4-FFF2-40B4-BE49-F238E27FC236}">
                <a16:creationId xmlns:a16="http://schemas.microsoft.com/office/drawing/2014/main" id="{D1F3A494-4334-4635-B60D-5D480992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87475"/>
            <a:ext cx="43434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8A1934-5802-43FD-8E34-F67829320DAB}"/>
              </a:ext>
            </a:extLst>
          </p:cNvPr>
          <p:cNvSpPr/>
          <p:nvPr/>
        </p:nvSpPr>
        <p:spPr>
          <a:xfrm>
            <a:off x="6248400" y="3962400"/>
            <a:ext cx="5791200" cy="7620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8" name="TextBox 8">
            <a:extLst>
              <a:ext uri="{FF2B5EF4-FFF2-40B4-BE49-F238E27FC236}">
                <a16:creationId xmlns:a16="http://schemas.microsoft.com/office/drawing/2014/main" id="{F5FC119A-FC26-467F-9C4C-5CBA99484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6030913"/>
            <a:ext cx="541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the part of the Title conveniently left out today</a:t>
            </a:r>
          </a:p>
        </p:txBody>
      </p:sp>
      <p:pic>
        <p:nvPicPr>
          <p:cNvPr id="23559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17AEF927-FDDD-4A14-AD8B-6F90E4EA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3188"/>
            <a:ext cx="13716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1A350167-E993-4171-A116-1A28CD29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99013"/>
            <a:ext cx="13716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AB0ABB-56FA-43CF-BDB5-213D42066D60}"/>
              </a:ext>
            </a:extLst>
          </p:cNvPr>
          <p:cNvCxnSpPr>
            <a:cxnSpLocks/>
          </p:cNvCxnSpPr>
          <p:nvPr/>
        </p:nvCxnSpPr>
        <p:spPr>
          <a:xfrm>
            <a:off x="6248400" y="1981200"/>
            <a:ext cx="58674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9A8B46B-3EFA-4218-BB77-6697D26E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0"/>
            <a:ext cx="4324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B3C86B66-CE16-4648-A03A-47EB3F658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25838" y="4876800"/>
            <a:ext cx="5465762" cy="1600200"/>
          </a:xfrm>
        </p:spPr>
        <p:txBody>
          <a:bodyPr/>
          <a:lstStyle/>
          <a:p>
            <a:pPr algn="ctr" eaLnBrk="1" hangingPunct="1"/>
            <a:r>
              <a:rPr lang="en-US" altLang="en-US" sz="2800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Harris &amp; Klebold killed 13 in the Columbine massacre</a:t>
            </a:r>
            <a:r>
              <a:rPr lang="en-US" altLang="en-US" sz="2800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(notice his tee-shirt)</a:t>
            </a:r>
          </a:p>
        </p:txBody>
      </p:sp>
      <p:pic>
        <p:nvPicPr>
          <p:cNvPr id="24580" name="Picture 2" descr="A person holding a baseball bat&#10;&#10;Description automatically generated">
            <a:extLst>
              <a:ext uri="{FF2B5EF4-FFF2-40B4-BE49-F238E27FC236}">
                <a16:creationId xmlns:a16="http://schemas.microsoft.com/office/drawing/2014/main" id="{AC2C67FE-E86A-4037-9995-7F2540AE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4232275"/>
            <a:ext cx="2935288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3C53E6A-3E85-431B-8302-9AA15513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3875"/>
            <a:ext cx="2819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10DD6C7-525F-4AE3-A2AB-0835D80E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525"/>
            <a:ext cx="5630863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3D75E7-FBB4-4B2E-8C31-F5074EED642F}"/>
              </a:ext>
            </a:extLst>
          </p:cNvPr>
          <p:cNvSpPr/>
          <p:nvPr/>
        </p:nvSpPr>
        <p:spPr>
          <a:xfrm>
            <a:off x="10515600" y="5919788"/>
            <a:ext cx="1295400" cy="838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9B4A-D99D-4566-9063-6045E6AE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Past Errors concerning Human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Ape DNA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有關人類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猿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過去犯的錯誤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A69EF-1026-47C1-8955-F5516665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38" y="1219200"/>
            <a:ext cx="12039600" cy="5562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 Collins,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Language of God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2006,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 Human &amp; chimp shared 98% of DNA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chromosome 2 made of a fusion of Chimp chromosomes 2A &amp; 2B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of human DNA is junk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Francis Collins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年出版的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上帝的語言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，說人類與黑猩猩共享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98%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；人類的染色體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號是由黑猩猩的染色體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2B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融合而來的；而人類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45%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是垃圾！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Sadly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 duo Rhett &amp; Link mention these things as reasons they left the Christian faith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可悲的是，油管二人組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Rhett &amp; Link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提及這些事情是他們離開基督信仰的原因。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response at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https://creation.com/letter-to-rhett-mclaughlin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300A-0F8E-4BBA-AB66-3CD2785A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Past Errors about Human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Ape DNA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有關人類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猿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過去犯的錯誤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CAD77-DF5F-4C55-B0D8-557F4FB36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7543800" cy="4953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2005 scientists did believed 98% of chimp DNA matched human DNA</a:t>
            </a: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2005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年，科學家確實相信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98%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的黑猩猩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與人類的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是匹配的，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 bias exaggerates to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99%       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does Richard Dawkins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雜志的偏見誇大到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99%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Richard Dawkins (1986)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也如此。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 descr="Text&#10;&#10;Description automatically generated">
            <a:extLst>
              <a:ext uri="{FF2B5EF4-FFF2-40B4-BE49-F238E27FC236}">
                <a16:creationId xmlns:a16="http://schemas.microsoft.com/office/drawing/2014/main" id="{41219B5D-5796-4780-AE53-ECB7E2DC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52488"/>
            <a:ext cx="43529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6285-7EA6-4D4B-8CCF-B38634DA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174625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Past Errors about Human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Ape DNA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有關人類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猿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過去犯的錯誤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F575-ED2A-416D-A140-69219CB60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7086600" cy="4724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Museum of History 2008</a:t>
            </a: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2008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年美國歷史博物館 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who 1</a:t>
            </a:r>
            <a:r>
              <a:rPr lang="en-US" b="1" u="sng" baseline="30000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 up with the %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 Ahlquist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a creationist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https://creation.com/jon-ahlquist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首位提出百分比的人，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Jon Ahlquist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，後來成爲創造論者。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652" name="Picture 4" descr="Text&#10;&#10;Description automatically generated">
            <a:extLst>
              <a:ext uri="{FF2B5EF4-FFF2-40B4-BE49-F238E27FC236}">
                <a16:creationId xmlns:a16="http://schemas.microsoft.com/office/drawing/2014/main" id="{4E48A2AB-EA0B-4C8E-A1D2-E9B1CDB4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44958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A picture containing indoor, person, suit, business&#10;&#10;Description automatically generated">
            <a:extLst>
              <a:ext uri="{FF2B5EF4-FFF2-40B4-BE49-F238E27FC236}">
                <a16:creationId xmlns:a16="http://schemas.microsoft.com/office/drawing/2014/main" id="{41815282-DBD7-4C0A-87BA-54F6E068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962400"/>
            <a:ext cx="3679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37A46F-98EA-4F8E-B949-84ED1809BA9F}"/>
              </a:ext>
            </a:extLst>
          </p:cNvPr>
          <p:cNvSpPr/>
          <p:nvPr/>
        </p:nvSpPr>
        <p:spPr>
          <a:xfrm>
            <a:off x="9182100" y="4343400"/>
            <a:ext cx="1219200" cy="1447800"/>
          </a:xfrm>
          <a:prstGeom prst="round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0B6F-A93D-496C-910B-C1A95047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447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Be aware of Bias &amp; Deceptions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Human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Chimp not similar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小心偏見與欺騙：人類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黑猩猩不類似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CD23-DEB0-4D1A-A189-9795506B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1828800"/>
            <a:ext cx="11984037" cy="48768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2% difference is 60 million base pairs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million words; 20 large books of information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impossible amount for evolution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即使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2%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的差異也是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6000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萬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對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鹼基（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600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萬個單詞；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大信息書籍）。進化的不可能數量！</a:t>
            </a:r>
            <a:r>
              <a:rPr lang="zh-TW" altLang="en-US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don’t inform us 2 identical stretches of DNA can work 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turned on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different amounts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他們沒有告訴我們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段相同的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DNA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可以以不同的方式工作：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以不同的數量、地點和時間“開啟”！</a:t>
            </a:r>
            <a:r>
              <a:rPr lang="zh-TW" altLang="en-US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zh-TW" alt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b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5375-E791-4F09-8F72-AFBAB08D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Be aware of Bias &amp; Deceptions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Human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Chimp not similar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小心偏見與欺騙：人類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黑猩猩不類似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7623-B01E-471F-BAF8-79AE453E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2039600" cy="52578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Deception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 scientists used only the coding portion of the gene for comparison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(exon).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b="1" u="sng" dirty="0" err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alignable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regions &amp; gaps are often omitted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data consistently omitted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欺騙：進化科學家只使用基因的編碼部分進行比較（外顯子）。不可對齊的區域和間隙通常會被省略。關鍵數據始終被省略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use the human genome as a guide to assemble &amp; annotate the chimp genome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there is no unbiased chimp sequence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他們使用人類基因組作為組裝和註釋黑猩猩基因組的指南！所以沒有無偏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差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的黑猩猩序列！</a:t>
            </a:r>
            <a:r>
              <a:rPr lang="zh-TW" altLang="en-US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zh-TW" alt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b="1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B9F8FADF-D9B9-4039-9FDA-5C63A4C1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25"/>
            <a:ext cx="31750" cy="10795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900">
                <a:ea typeface="PMingLiU" panose="02020500000000000000" pitchFamily="18" charset="-120"/>
              </a:rPr>
              <a:t> </a:t>
            </a:r>
            <a:endParaRPr lang="zh-TW" altLang="en-US" sz="1800">
              <a:ea typeface="PMingLiU" panose="02020500000000000000" pitchFamily="18" charset="-12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C31DED2E-BC41-4849-9B10-1A9302689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53D3-2A3D-46C1-8D22-6C5112BB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6363"/>
            <a:ext cx="11963400" cy="1038225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Currently known Facts of Human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Ape DNA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目前已知的人類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猿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事實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DEEB6-57D0-4B05-B5CC-ACBF9EE5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025" y="1447800"/>
            <a:ext cx="12265025" cy="52578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2012 Study shows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86-89%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similarity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Saying similarity proves common ancestry with apes is not hard empirical science but soft historical science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just as well proves a common Design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2012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年的一項研究顯示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86-89%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的相似性。說相似性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可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證明與猿有共同祖先不是硬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實證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科學，而是軟歷史科學。數據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也同時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證明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他們具有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共同的設計！</a:t>
            </a:r>
            <a:r>
              <a:rPr lang="zh-TW" altLang="en-US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now known there was widespread contamination of primate databases with human DNA</a:t>
            </a:r>
            <a:r>
              <a:rPr lang="en-US" alt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 article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現在知道人類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DNA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對靈長類動物數據庫的廣泛污染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見文章：</a:t>
            </a:r>
            <a:r>
              <a:rPr lang="en-US" alt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https://creation.com/human-chimp-dna-similarity-literature</a:t>
            </a:r>
            <a:r>
              <a:rPr lang="en-US" alt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AAF81016-F9F6-41D8-8437-95823CADF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11A8-272D-4433-B5DB-CE92DE34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Currently known Facts of Human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Ape DNA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目前已知的人類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猿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事實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03DB-26E9-4294-9855-D74A35202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12039600" cy="32766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Y-chromosome bombshell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have 60 genes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chimp only 25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marked differences in structure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染色體重磅炸彈：人類有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60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個基因，黑猩猩只有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個；它們在結構上有顯著差異；</a:t>
            </a:r>
            <a:r>
              <a:rPr lang="zh-TW" altLang="en-US" sz="1200" b="1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Hughes, J.F. </a:t>
            </a:r>
            <a:r>
              <a:rPr lang="en-US" altLang="en-US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Chimpanzee &amp; human Y chromosomes are remarkably divergent in structure and gene content, </a:t>
            </a:r>
            <a:r>
              <a:rPr lang="en-US" altLang="en-US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alt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463:536–539, 2010)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3A71507-0636-448A-ACF7-6D9036CE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112713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202124"/>
                </a:solidFill>
                <a:latin typeface="inherit"/>
                <a:ea typeface="PMingLiU" panose="02020500000000000000" pitchFamily="18" charset="-120"/>
              </a:rPr>
              <a:t>Y</a:t>
            </a: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EDAC-2DBC-4E58-8DD0-1C116111D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" y="106363"/>
            <a:ext cx="12190412" cy="6751637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Previously scientists believed 98% of DNA was Junk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之前科學家認爲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98%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是垃圾，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2012 study of the ‘Encode Project’ say its about 20% Junk </a:t>
            </a:r>
            <a:r>
              <a:rPr lang="en-US" altLang="en-US" sz="2800" dirty="0">
                <a:hlinkClick r:id="rId2"/>
              </a:rPr>
              <a:t>Breakthrough study overturns theory of 'junk DNA' in genome | Genetics | The Guardian</a:t>
            </a:r>
            <a:r>
              <a:rPr lang="en-US" altLang="en-US" sz="2800" dirty="0"/>
              <a:t>    </a:t>
            </a:r>
          </a:p>
          <a:p>
            <a:pPr>
              <a:defRPr/>
            </a:pPr>
            <a:r>
              <a:rPr lang="en-US" altLang="zh-TW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2012 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年對“編碼項目”的一項研究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稱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大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約 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20% 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是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垃圾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突破研究推翻了基因組中“垃圾 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DNA”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的理論 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|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遺傳學 </a:t>
            </a:r>
            <a:r>
              <a:rPr lang="en-US" altLang="zh-TW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|</a:t>
            </a:r>
            <a:r>
              <a:rPr lang="zh-TW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守護者</a:t>
            </a:r>
            <a:r>
              <a:rPr lang="zh-TW" altLang="en-US" sz="11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en-US" sz="28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review of the literature shows junk DNA is highly controversial &amp; ignorance about it is still too huge to make conclusions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對文獻的回顧表明，垃圾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DNA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是極具爭議的，對它的無知仍然太大而無法下結論</a:t>
            </a:r>
            <a:r>
              <a:rPr lang="zh-TW" altLang="en-US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Wise to remember</a:t>
            </a:r>
            <a:r>
              <a:rPr lang="en-US" alt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don’t make no junk</a:t>
            </a:r>
            <a:r>
              <a:rPr lang="en-US" alt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請記住：“上帝不造垃圾”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6C43524E-19BF-4157-B308-5CDC26F8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8987D-6986-49CA-A608-2871B1D0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648200"/>
            <a:ext cx="65151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8C5E6E5E-E926-4403-ABAB-F53C90AB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0" y="960438"/>
            <a:ext cx="22209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838D515C-4669-4FE4-B4ED-E14E6370D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601200" cy="12192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1.  </a:t>
            </a:r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What is DNA</a:t>
            </a:r>
            <a:br>
              <a:rPr lang="en-US" altLang="en-US" sz="320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什麽是脫氧核糖核酸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3423C9DC-27D2-4A7C-80F8-43DF0AB45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9982200" cy="2562225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 chemical marvel of massive  information      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	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that mandates an Omniscient Designer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一個充滿大量資訊的化學奇跡，絕對需要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一位無所不知的設計者。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50" name="Picture 2" descr="Diagram&#10;&#10;Description automatically generated">
            <a:extLst>
              <a:ext uri="{FF2B5EF4-FFF2-40B4-BE49-F238E27FC236}">
                <a16:creationId xmlns:a16="http://schemas.microsoft.com/office/drawing/2014/main" id="{EB409F3C-925B-4221-A66A-6DD86330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648200"/>
            <a:ext cx="54848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0990393-96AA-4947-9A78-CA06E00CD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828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what evolutionists say is true, why are Humans &amp; Apes </a:t>
            </a:r>
            <a:b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different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倘若進化論者所説為真，爲何人類與猿如此不同？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0265BC2-B070-4586-8CE5-4BF426A90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183563" cy="38862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Jewish Rabi tells a story to determine if you have enough common sense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overcome authoritarian deceptions &amp; understand God’s Word 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一位猶太拉比講述了一個故事，以確定你是否有足夠的常識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去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克服專制的欺騙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，並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理解上帝的話語</a:t>
            </a:r>
            <a:r>
              <a:rPr lang="zh-TW" altLang="en-US" sz="1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TW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b="1" i="1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i="1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2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C540153E-FDFB-44A2-9795-D0FE7328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2667000"/>
            <a:ext cx="3475037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0161B242-79C5-4BE8-AE75-89B4D86F5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CE7862D3-C614-4052-88BD-F10E4AEAF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304800"/>
            <a:ext cx="10287000" cy="29718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3.  </a:t>
            </a:r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Bible cryptically &amp; supernaturally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revealed DNA &amp; its workings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3000 yrs. Ago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聖經神秘地，超自然地在三千年前啓示出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以及它的運作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i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2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4F04154E-00B6-4DB9-868D-8568C65C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7265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CDB1-7B29-4AF7-AFFA-4025B473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DNA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Bible’s Supernatural Revelation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139:14-17)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 聖經超自然的啓示（詩篇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139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14-17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693D8-720A-454E-9059-CE027E3F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1887200" cy="5486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praise thee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am fearfully &amp; wonderfully made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marvelous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works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&amp; </a:t>
            </a:r>
            <a:r>
              <a:rPr lang="en-US" altLang="en-US" b="1" i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soul </a:t>
            </a:r>
            <a:r>
              <a:rPr lang="en-US" altLang="en-US" b="1" u="sng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right well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</a:p>
          <a:p>
            <a:pPr>
              <a:defRPr/>
            </a:pP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節：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我要稱謝你，因我受造，奇妙可畏；你的作為奇妙，這是我心深知道的。 </a:t>
            </a:r>
            <a:endParaRPr lang="en-US" altLang="en-US" sz="4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body is the most amazing &amp; complicated thing that exists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人體是所有存在事物中最奇妙與複雜的！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substance was not hid from thee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was made in secret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curiously wrought in the lowest parts of the earth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 </a:t>
            </a:r>
          </a:p>
          <a:p>
            <a:pPr>
              <a:defRPr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節：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我在暗中受造，在地的深處被聯絡；那時，我的形體並不向你隱藏。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FF4A4-B259-4BA3-A6B4-607C0BD3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1887200" cy="6629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 139:16)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Thine eyes did see my substance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being unperfect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(Jer. 1:5; Isa. 49:1, 5; Gal. 1:15-16)</a:t>
            </a:r>
          </a:p>
          <a:p>
            <a:pPr>
              <a:defRPr/>
            </a:pP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節：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我未成形的體質，你的眼早已看見了；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thy book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members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written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continuance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fashioned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yet there was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none of them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 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你所定的日子，我尚未度一日（或作：我被造的肢體尚未有其一），</a:t>
            </a:r>
            <a:r>
              <a:rPr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你都寫在你的冊上了。 </a:t>
            </a:r>
            <a:endParaRPr lang="en-US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precious also are thy thoughts unto me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God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			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great is the sum of them</a:t>
            </a:r>
            <a:r>
              <a:rPr lang="en-US" altLang="en-US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(Rom. 8:29; Eph. 1:4-6)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節：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神啊，你的意念向我何等寶貴！其數何等眾多！ 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9BA0-AF83-41D9-B9BC-8373CAC8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8288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139 matches many scientific descriptions of DNA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call The Human Genome</a:t>
            </a:r>
            <a:r>
              <a:rPr lang="en-US" sz="32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</a:t>
            </a:r>
            <a:r>
              <a:rPr lang="en-US" sz="3200" b="1" i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 of Life</a:t>
            </a:r>
            <a:r>
              <a:rPr lang="en-US" sz="32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’!</a:t>
            </a:r>
            <a:br>
              <a:rPr lang="en-US" sz="32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詩篇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139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篇匹配許多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的科學描述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有些人稱人類基因庫為：“生命之書”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DFE0E-63BD-4965-9BCC-FC0A5D18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9753600" cy="4648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A, C, T, G,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the letters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of our instruction manual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A,C,T,G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是我們指導手冊的字母，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Small clusters of the 4 letters make up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(the words)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四個字母集合造出文字，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words combine to form genes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(the chapters);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文字組合形成基因（篇章），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Genes combine to form chromosomes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(the volumes);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基因組合形成染色體（冊）；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FA8E07C-BF49-46EA-B801-789E8FC3C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4.  </a:t>
            </a:r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Scientific Bible Truths are confirmed by DNA</a:t>
            </a:r>
            <a:br>
              <a:rPr lang="en-US" altLang="en-US" sz="320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合乎科學的聖經真理被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確認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CEE9D27-6759-4C3F-BF2F-553EF8700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2133600"/>
            <a:ext cx="9372600" cy="30003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DNA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in light of god’s word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helps explain how sin affected mankind throughout history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，根據上帝的話語，有助於解釋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罪如何一直在歷史中影響著人類</a:t>
            </a:r>
            <a:endParaRPr lang="zh-TW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defRPr/>
            </a:pPr>
            <a:endParaRPr lang="en-US" altLang="en-US" dirty="0">
              <a:solidFill>
                <a:srgbClr val="FFFF99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solidFill>
                <a:srgbClr val="FFFF99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rgbClr val="FFFF99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D216D1F-F66B-4806-A5C8-3F9EDD7D2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7F83C-95D3-4389-AB13-83091E5F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990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DNA witness to a real Historical Adam &amp; Eve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見證亞當與夏娃是真實存在歷史中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D493D-6537-430A-A04F-2A720B2C1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12039600" cy="57912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mitochondrial DNA demonstrates every human being descended from the same female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 Eve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1987 – 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有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報告線粒體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DNA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表明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每個人都來自同一個女性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[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線粒體夏娃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]</a:t>
            </a:r>
            <a:r>
              <a:rPr lang="en-US" altLang="zh-TW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chromosome analysis found every human male descended from one single male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Y-chromosome Adam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Y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染色體分析發現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每個人類男性都來自一個單身男性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[Y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染色體亞當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]</a:t>
            </a:r>
            <a:r>
              <a:rPr lang="en-US" altLang="zh-TW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 boasted Adam &amp; Eve never met as Adam lived long after Eve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 Bible’s wrong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科學家誇耀說亞當與夏娃從未見過面，因在夏娃之後很久亞當才出現！所以聖經錯了。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3CE18D65-65B8-4739-8290-B500AF835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8E9C-DBE9-496A-AED1-EE74CCA0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Solution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ost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ecent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ommon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ncestor [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MRCA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]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解決方案：最靠近的共同祖先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【MRCA】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6DF4-01BD-4397-9E32-4EBF60C3F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11963400" cy="5105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males on Noah’s Ark all shared the same Y-chromosomes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挪亞方舟上的男性都擁有同樣的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Y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染色體，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4 woman were not related &amp; traced their lineages back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to Biblical Eve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四位婦女沒有血緣關係，但追溯她們的血統到聖經的夏娃。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MRCA of the men was Noah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MRCA of the woman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was Eve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DNA bears witness to the Biblical History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男性的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MRCA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是挪亞；女性的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MRCA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是夏娃。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				【DNA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見證聖經歷史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】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967B-4891-4B97-A5E8-79822DD4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Why is DNA degenerating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爲何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在退化？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C78D-B676-48CB-B0A3-E3734EF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1887200" cy="45720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2:17)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of the tree of the knowledge of good &amp; evil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shalt not eat of it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 the day that thou 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eatest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thereof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shalt surely die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[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 literally: ‘</a:t>
            </a:r>
            <a:r>
              <a:rPr lang="en-US" altLang="en-US" b="1" i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dying thou shalt die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17-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只是分別善惡樹上的果子，你不可吃，因為你吃的日子必定死！」 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（希伯來文字意：在死亡中你必死）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Adam’s sin results in Genetic mutations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			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mortifying process of dying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亞當的罪導致基因突變、錯誤，以及死亡的痛苦過程。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6E3D-EE70-447E-92F1-73F811AF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39725"/>
            <a:ext cx="11941175" cy="5451475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genome is irrevocably degenerating over time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 dirty="0">
              <a:solidFill>
                <a:srgbClr val="CC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隨著時間的推移，人類基因組正在不可逆轉地退化</a:t>
            </a:r>
            <a:r>
              <a:rPr lang="zh-TW" altLang="en-US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sz="1200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J.C. Sanford,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Ent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empirical evidence  that the human genome is &amp; has always been deteriorating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 since its origin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all due to the accumulation of mutations</a:t>
            </a:r>
            <a:r>
              <a:rPr lang="en-US" altLang="en-US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遺傳熵的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J.C. Sanford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博士給出了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實證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證據，證明人類基因組自其起源以來一直在惡化。這都是因為突變的積累。</a:t>
            </a:r>
            <a:r>
              <a:rPr lang="zh-TW" altLang="en-US" sz="1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start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dying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moment of conception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我們自受孕時刻就開始“死亡”！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5166E81-B1D4-40CF-B554-A499439FB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95250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F34AFF4-E88F-4ADE-867E-EB4D2FE24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629400" cy="1676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Chemical instruction manual for all Life discovered in 1953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1953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年發現的生物化學指導手冊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D7C750B-5DE8-4E52-BCA5-9CECB213B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13" y="2133600"/>
            <a:ext cx="6478587" cy="4419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Watson &amp; Francis Crick discovered the helical structure of the DNA molecule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James Watson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與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Francis Crick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發現了螺旋結構的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分子，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Awarded Nobel Prize in Medicine 1962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1962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年被授予醫學諾貝爾獎。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7172" name="Picture 2" descr="A picture containing person, standing, posing, clothes&#10;&#10;Description automatically generated">
            <a:extLst>
              <a:ext uri="{FF2B5EF4-FFF2-40B4-BE49-F238E27FC236}">
                <a16:creationId xmlns:a16="http://schemas.microsoft.com/office/drawing/2014/main" id="{E5B05E39-7B70-4B3F-AF43-D569F684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53911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520CC0B-DCE8-43E7-9AD2-0337BFE2A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12192000" cy="1951037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average human life span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90:9-10) 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&amp;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upper limit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 6:3)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match recent DNA discoveries of Telomeres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人類的平均壽命（詩篇 </a:t>
            </a:r>
            <a:r>
              <a:rPr lang="en-US" altLang="zh-TW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90:9-10</a:t>
            </a: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）和上限（創世紀 </a:t>
            </a:r>
            <a:r>
              <a:rPr lang="en-US" altLang="zh-TW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6:3</a:t>
            </a: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br>
              <a:rPr lang="en-US" altLang="zh-TW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與最近發現的 </a:t>
            </a:r>
            <a:r>
              <a:rPr lang="en-US" altLang="zh-TW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端粒相符</a:t>
            </a:r>
            <a:r>
              <a:rPr lang="zh-TW" altLang="en-US" sz="1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77690D9-0632-4579-8A36-6663299F0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6705600" cy="4419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14:5, 14)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days </a:t>
            </a:r>
            <a:r>
              <a:rPr lang="en-US" altLang="en-US" b="1" i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determined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his months </a:t>
            </a:r>
            <a:r>
              <a:rPr lang="en-US" altLang="en-US" b="1" i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hast appointed his bounds that he cannot pass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7:1; Ps. 39:4)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約伯記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5- 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人的日子既然限定，他的月數在你那裡，你也派定他的界限，使他不能越過， 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4036" name="Picture 4" descr="Diagram&#10;&#10;Description automatically generated">
            <a:extLst>
              <a:ext uri="{FF2B5EF4-FFF2-40B4-BE49-F238E27FC236}">
                <a16:creationId xmlns:a16="http://schemas.microsoft.com/office/drawing/2014/main" id="{A66D864A-B947-4F6E-A9B0-A1F1BB0B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286000"/>
            <a:ext cx="52276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B7DDCEA9-5149-4DCA-9440-F83D9A397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F59C64D2-5B1E-4B30-86AD-94393F9A8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76200"/>
            <a:ext cx="6705600" cy="6629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life spans seem to be pre-determined &amp; programmed into DNA itself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(Telomeres) 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人類的壽命似乎是預先確定的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並被編入 </a:t>
            </a:r>
            <a:r>
              <a:rPr lang="en-US" altLang="zh-TW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 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本身（端粒）</a:t>
            </a:r>
            <a:r>
              <a:rPr lang="zh-TW" altLang="en-US" sz="1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1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diet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management slows down the shortening of telomeres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良好的飲食、運動和壓力管理可以減緩端粒的縮短。</a:t>
            </a:r>
            <a:r>
              <a:rPr lang="zh-TW" altLang="en-US" sz="1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fruit of the Spirit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control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屬靈的果子之一：自制。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5059" name="Picture 2" descr="Diagram&#10;&#10;Description automatically generated">
            <a:extLst>
              <a:ext uri="{FF2B5EF4-FFF2-40B4-BE49-F238E27FC236}">
                <a16:creationId xmlns:a16="http://schemas.microsoft.com/office/drawing/2014/main" id="{94768EE4-0FBD-452B-A230-C5F82558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77900"/>
            <a:ext cx="48895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5">
            <a:extLst>
              <a:ext uri="{FF2B5EF4-FFF2-40B4-BE49-F238E27FC236}">
                <a16:creationId xmlns:a16="http://schemas.microsoft.com/office/drawing/2014/main" id="{8547DDB8-C123-46FA-8FCC-6C04DF7B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495800"/>
            <a:ext cx="495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Telomere ends are worn down cells can no longer divide</a:t>
            </a:r>
            <a:r>
              <a:rPr lang="en-US" altLang="en-US" sz="28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death will ensue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一旦端粒的尾端消耗，細胞就不再分裂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死亡就隨之而來。</a:t>
            </a:r>
            <a:r>
              <a:rPr lang="en-US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CA1F7C8A-E08E-4C1B-8D45-9AA3BD09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D61E7080-A8FD-45F6-822A-A14379F35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47AA6EE-6825-4377-AB4E-7907923D1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6363"/>
            <a:ext cx="11963400" cy="1112837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Algerian" panose="04020705040A02060702" pitchFamily="82" charset="0"/>
              </a:rPr>
              <a:t>5.  </a:t>
            </a:r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</a:rPr>
              <a:t>DNA &amp; finding peace with my physical body</a:t>
            </a:r>
            <a:br>
              <a:rPr lang="en-US" altLang="en-US" sz="320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altLang="zh-TW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 &amp;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安於</a:t>
            </a: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我的身體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E12FB55-16BA-4747-9380-6B8441F37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11506200" cy="533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We must accept how god created us &amp; brought us into this world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(Jer. 1:5; Gal. 1:15-16)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我們必須接受上帝如何造了我們，並將我們帶入這個世界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we wouldn’t be here if god hadn’t allowed the imperfect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lgerian" panose="04020705040A02060702" pitchFamily="82" charset="0"/>
              </a:rPr>
              <a:t>dna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from countless sinful ancestors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  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51:5)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to come together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  &amp; “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mold me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”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10:8; Ps. 119:73; Isa. 43:7) </a:t>
            </a:r>
          </a:p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如果上帝不讓無數有罪的祖先（詩篇 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51:5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）的不完美 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聚集在一起並“塑造我”（約伯記 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10:8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；詩篇 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119:73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；以賽亞書 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 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7)</a:t>
            </a:r>
            <a:r>
              <a:rPr lang="en-US" altLang="zh-TW" sz="11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我就不會在此。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defRPr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F17AFE7-77B9-46B8-9B37-542B78764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D719767-D526-4B2C-95E6-AE11F7442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TW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AF99-A0EC-4A4E-A23E-23939606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DNA inherited from Countless Ancestors produced many unchangeable things in my life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從數不清的祖先繼承的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，製造出人生許多無法改變的事情</a:t>
            </a:r>
            <a:r>
              <a:rPr lang="zh-CN" altLang="en-US" sz="32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endParaRPr lang="en-US" altLang="en-US" sz="3200" b="1" dirty="0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7F48-FEEA-4D94-BCD3-E12C08CB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74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My Parents</a:t>
            </a:r>
            <a:r>
              <a:rPr 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Half my DNA from mom</a:t>
            </a:r>
            <a:r>
              <a:rPr 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&amp; </a:t>
            </a: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half from dad</a:t>
            </a:r>
            <a:r>
              <a:rPr lang="en-US" b="1" dirty="0">
                <a:solidFill>
                  <a:srgbClr val="66FF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父母親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My racial background</a:t>
            </a:r>
            <a:r>
              <a:rPr lang="en-US" b="1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(Gal. 3:28-29)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種族背景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My National heritage</a:t>
            </a:r>
            <a:r>
              <a:rPr lang="en-US" b="1" dirty="0">
                <a:solidFill>
                  <a:srgbClr val="66FF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國家遺產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My Gender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性別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My physical features</a:t>
            </a:r>
            <a:r>
              <a:rPr lang="en-US" b="1" dirty="0">
                <a:solidFill>
                  <a:srgbClr val="66FF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體徵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My mental abilities</a:t>
            </a:r>
            <a:r>
              <a:rPr lang="en-US" b="1" dirty="0">
                <a:solidFill>
                  <a:srgbClr val="66FF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智力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My aging &amp; death</a:t>
            </a:r>
            <a:r>
              <a:rPr lang="en-US" b="1" dirty="0">
                <a:solidFill>
                  <a:srgbClr val="66FF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老化與死亡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DBE0-FB10-4325-89BA-00805319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7348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God determines the details of my physical Body</a:t>
            </a:r>
            <a:r>
              <a:rPr lang="zh-TW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 </a:t>
            </a:r>
            <a:br>
              <a:rPr lang="en-US" altLang="zh-TW" sz="3200" b="1" dirty="0">
                <a:solidFill>
                  <a:srgbClr val="FFFF0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上帝決定我身體的細節</a:t>
            </a:r>
            <a:endParaRPr lang="en-US" altLang="en-US" sz="3200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80DB8-1663-4976-8E8E-AAD6F777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6934200" cy="47244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(Job 10:8-9)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Thine hands have made me &amp; fashioned me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伯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10:8-9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你的手創造我，造就我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endParaRPr lang="zh-TW" altLang="en-US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hast made me as the clay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(Ps. 119:73; Isa. 43:7; 64:8)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119:73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你的手製造我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endParaRPr lang="zh-TW" altLang="en-US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defRPr/>
            </a:pPr>
            <a:endParaRPr lang="en-US" altLang="en-US" sz="2800" b="1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3" descr="the-clay Ron DiCianni.jpg">
            <a:extLst>
              <a:ext uri="{FF2B5EF4-FFF2-40B4-BE49-F238E27FC236}">
                <a16:creationId xmlns:a16="http://schemas.microsoft.com/office/drawing/2014/main" id="{5BDE42D1-421B-4BCA-B54F-8F4081FF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1600"/>
            <a:ext cx="39370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541D-A713-43DC-BC7F-D908B0EA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 completely knew me before conception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在我受孕前上帝就完全曉得我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B00FF-F0ED-4993-80BB-666B0A85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11811000" cy="4419600"/>
          </a:xfrm>
        </p:spPr>
        <p:txBody>
          <a:bodyPr/>
          <a:lstStyle/>
          <a:p>
            <a:pPr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(Jer. 1:5)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Before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formed thee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belly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knew thee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(Ps. 71:6)</a:t>
            </a:r>
          </a:p>
          <a:p>
            <a:pPr>
              <a:defRPr/>
            </a:pP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1:5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我未將你造在腹中，我已曉得你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….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person is 1</a:t>
            </a:r>
            <a:r>
              <a:rPr lang="en-US" altLang="en-US" b="1" i="1" u="sng" baseline="3000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known in the heart of God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good works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i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then formed in the womb to carry out those works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(Eph. 2:10).</a:t>
            </a:r>
          </a:p>
          <a:p>
            <a:pPr>
              <a:defRPr/>
            </a:pP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每人首先在上帝的心意中被創造來行善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然後在子宮中被形成來完成這些善行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弗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2:10).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>
              <a:solidFill>
                <a:srgbClr val="66FF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sperm egg unite - Copy 2.gif">
            <a:extLst>
              <a:ext uri="{FF2B5EF4-FFF2-40B4-BE49-F238E27FC236}">
                <a16:creationId xmlns:a16="http://schemas.microsoft.com/office/drawing/2014/main" id="{B03D58C8-F5CF-4920-B13C-846A9F40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56000"/>
            <a:ext cx="4876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>
            <a:extLst>
              <a:ext uri="{FF2B5EF4-FFF2-40B4-BE49-F238E27FC236}">
                <a16:creationId xmlns:a16="http://schemas.microsoft.com/office/drawing/2014/main" id="{0DEC6702-6C50-4B2E-95F6-CB750E83A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11734800" cy="1524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 picks the DNA from 1 sperm out of possible millions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上帝從百萬精子中挑選其中一個精子的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0180" name="Picture 3" descr="sperm egg 2.jpg">
            <a:extLst>
              <a:ext uri="{FF2B5EF4-FFF2-40B4-BE49-F238E27FC236}">
                <a16:creationId xmlns:a16="http://schemas.microsoft.com/office/drawing/2014/main" id="{E67689A9-382F-49C2-8861-1263173ED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4292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sperm egg 3.jpg">
            <a:extLst>
              <a:ext uri="{FF2B5EF4-FFF2-40B4-BE49-F238E27FC236}">
                <a16:creationId xmlns:a16="http://schemas.microsoft.com/office/drawing/2014/main" id="{D99C0BCF-18DC-4EAF-98E9-693C2F2C3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4876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family-tree.jpg">
            <a:extLst>
              <a:ext uri="{FF2B5EF4-FFF2-40B4-BE49-F238E27FC236}">
                <a16:creationId xmlns:a16="http://schemas.microsoft.com/office/drawing/2014/main" id="{550EDE20-6230-4192-BFEB-567A9B444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0013"/>
            <a:ext cx="5981700" cy="66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>
            <a:extLst>
              <a:ext uri="{FF2B5EF4-FFF2-40B4-BE49-F238E27FC236}">
                <a16:creationId xmlns:a16="http://schemas.microsoft.com/office/drawing/2014/main" id="{182EE28C-E3B8-4902-94D2-D1E7BD91E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314950" cy="16002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 formed my DNA from many sinful ancestors </a:t>
            </a:r>
            <a:b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上帝自</a:t>
            </a:r>
            <a:r>
              <a:rPr lang="zh-CN" altLang="en-US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許多有罪祖先</a:t>
            </a:r>
            <a:r>
              <a:rPr lang="zh-TW" altLang="en-US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</a:t>
            </a:r>
            <a:r>
              <a:rPr lang="en-US" altLang="zh-TW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 </a:t>
            </a:r>
            <a:r>
              <a:rPr lang="zh-TW" altLang="en-US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寫下我的</a:t>
            </a:r>
            <a:r>
              <a:rPr lang="en-US" altLang="zh-TW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</a:t>
            </a:r>
            <a:endParaRPr lang="en-US" altLang="en-US" sz="28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1204" name="Picture 5" descr="RNA .jpg">
            <a:extLst>
              <a:ext uri="{FF2B5EF4-FFF2-40B4-BE49-F238E27FC236}">
                <a16:creationId xmlns:a16="http://schemas.microsoft.com/office/drawing/2014/main" id="{966F0C55-28B1-4B04-A2F2-028C3A959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209800"/>
            <a:ext cx="34004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7D2B6BA-C56A-4EC4-BEF6-19EC029A1170}"/>
              </a:ext>
            </a:extLst>
          </p:cNvPr>
          <p:cNvSpPr/>
          <p:nvPr/>
        </p:nvSpPr>
        <p:spPr>
          <a:xfrm>
            <a:off x="8305800" y="80963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F5BD913A-B571-4392-AD4B-AE6164E69C81}"/>
              </a:ext>
            </a:extLst>
          </p:cNvPr>
          <p:cNvCxnSpPr/>
          <p:nvPr/>
        </p:nvCxnSpPr>
        <p:spPr>
          <a:xfrm rot="5400000">
            <a:off x="7162800" y="2400300"/>
            <a:ext cx="2057400" cy="457200"/>
          </a:xfrm>
          <a:prstGeom prst="bentConnector3">
            <a:avLst>
              <a:gd name="adj1" fmla="val 39352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A4D744C5-CDD1-422D-B397-7519BBF7121E}"/>
              </a:ext>
            </a:extLst>
          </p:cNvPr>
          <p:cNvCxnSpPr/>
          <p:nvPr/>
        </p:nvCxnSpPr>
        <p:spPr>
          <a:xfrm rot="16200000" flipH="1">
            <a:off x="6753225" y="4648200"/>
            <a:ext cx="1981200" cy="2286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6E51DB0-8C3E-401D-8C50-4146590B7721}"/>
              </a:ext>
            </a:extLst>
          </p:cNvPr>
          <p:cNvCxnSpPr/>
          <p:nvPr/>
        </p:nvCxnSpPr>
        <p:spPr>
          <a:xfrm rot="16200000" flipH="1">
            <a:off x="8248650" y="2286000"/>
            <a:ext cx="19050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B2A6B237-1863-4112-8A88-BB6795B6F8BA}"/>
              </a:ext>
            </a:extLst>
          </p:cNvPr>
          <p:cNvCxnSpPr/>
          <p:nvPr/>
        </p:nvCxnSpPr>
        <p:spPr>
          <a:xfrm rot="5400000">
            <a:off x="7762875" y="4152900"/>
            <a:ext cx="2209800" cy="1219200"/>
          </a:xfrm>
          <a:prstGeom prst="bentConnector3">
            <a:avLst>
              <a:gd name="adj1" fmla="val 38362"/>
            </a:avLst>
          </a:prstGeom>
          <a:ln w="7620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F3CE4BB-A7DC-4065-840D-F18210688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734800" cy="2133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 sovereignly arranged for my DNA to come together over countless generations going back to ADAM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上帝以祂的權能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自亞當開始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經過數以百計的世代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b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將我的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安排出來</a:t>
            </a:r>
            <a:r>
              <a:rPr lang="en-US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en-US" sz="32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D2ECFFE-C018-44DA-B5CC-BC7FE8CA0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11430000" cy="3581400"/>
          </a:xfrm>
        </p:spPr>
        <p:txBody>
          <a:bodyPr/>
          <a:lstStyle/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created MY SOUL uniquely me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1:26-27)</a:t>
            </a:r>
          </a:p>
          <a:p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上帝創造我的靈魂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–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獨特的我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every one of my ancestors contributed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went into forming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PHYSICAL BODY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但我祖先的每一位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都提供他們的血統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進入我的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來塑造我的身體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C1A3CAE-0A0E-4B92-9B67-B34B32304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7975" y="304800"/>
            <a:ext cx="4724400" cy="17526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Thank God for the Miracle that is YOU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感謝上帝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你是奇蹟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endParaRPr lang="en-US" altLang="en-US" sz="28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FC5CEAF-77AA-42AE-A064-042C08FD5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2209800"/>
            <a:ext cx="8763000" cy="4495800"/>
          </a:xfrm>
        </p:spPr>
        <p:txBody>
          <a:bodyPr/>
          <a:lstStyle/>
          <a:p>
            <a:endParaRPr lang="en-US" altLang="en-US" b="1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2" name="Picture 3" descr="baby.jpg">
            <a:extLst>
              <a:ext uri="{FF2B5EF4-FFF2-40B4-BE49-F238E27FC236}">
                <a16:creationId xmlns:a16="http://schemas.microsoft.com/office/drawing/2014/main" id="{94CAC2F4-D250-4E1C-A050-7AB683C84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060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baby-sayings-and-quotes-psalm--.jpg">
            <a:extLst>
              <a:ext uri="{FF2B5EF4-FFF2-40B4-BE49-F238E27FC236}">
                <a16:creationId xmlns:a16="http://schemas.microsoft.com/office/drawing/2014/main" id="{1172D6C0-7416-44D4-A822-0B72513A8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47900"/>
            <a:ext cx="49053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5F2F959-65F5-4746-99DA-2DA4343CC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2863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Francis Crick saw the impossibility of DNA originating naturally by time &amp; chance so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…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Francis Crick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看見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以時間和偶然而發生的不可能性，因此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4B72E1E-7D13-4D42-8073-7CEE1EE17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proposed a theory of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directed panspermia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(1973) 			&amp; wrote a Book about it: 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Itself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(1981)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他提出一個“定向汎精症”理論（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1973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），寫下一本書，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名為：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Life Itself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生命本身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(1981).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Panspermia –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that Life came from outer Space.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good overview of the theory is online at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/>
            <a:r>
              <a:rPr lang="en-US" altLang="en-US">
                <a:hlinkClick r:id="rId2"/>
              </a:rPr>
              <a:t>j07_1_82-87.pdf (creation.com)</a:t>
            </a:r>
            <a:endParaRPr lang="en-US" altLang="en-US"/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Jerry Bergman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，汎精症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生命來自外太空的理論</a:t>
            </a:r>
            <a:endParaRPr lang="en-US" altLang="en-US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3598-2722-4F6D-A62C-53B9C952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Does God cause Physical Defects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上帝造成了身體缺陷嗎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20CE-6E7E-47B1-8EBD-B2CB6C5C4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11658600" cy="54102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God’s Word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science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us to blame God for the effects of sin on genetics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上帝的話語和科學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都不容許我們因罪對遺傳的影響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而怪罪於上帝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cautions us about placing specific blame for life’s tragedies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9:1-7)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上帝的話語也告誡我們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不要因人生的悲劇而責怪某些人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pPr>
              <a:defRPr/>
            </a:pPr>
            <a:r>
              <a:rPr lang="en-US" altLang="en-US" b="1" i="1" u="sng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Illustration</a:t>
            </a:r>
            <a:r>
              <a:rPr lang="en-US" altLang="en-US" b="1" i="1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: 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“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forgive us our debts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,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as we forgive our debtors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” </a:t>
            </a:r>
            <a:r>
              <a:rPr lang="en-US" altLang="en-US" sz="2800" b="1" i="1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(Matt. 6:12). 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Who do I owe the greatest debt to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?  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Who do I blame when things don’t go the way I wanted them to?</a:t>
            </a:r>
          </a:p>
          <a:p>
            <a:pPr>
              <a:defRPr/>
            </a:pPr>
            <a:endParaRPr lang="en-US" altLang="en-US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E745AD1-F452-423D-AE2E-EAB598976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God’s Grace triumphs over man’s Sin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上帝的恩典勝過人的罪惡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B3A5A92-E93E-4485-A9C2-3165DBFDA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11658600" cy="4876800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 5:20)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“where sin abounded,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did much more abound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羅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5:20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只是罪在那裡顯多，恩典就更顯多了</a:t>
            </a:r>
            <a:r>
              <a:rPr lang="zh-TW" altLang="en-US">
                <a:solidFill>
                  <a:srgbClr val="FFC000"/>
                </a:solidFill>
                <a:ea typeface="PMingLiU" panose="02020500000000000000" pitchFamily="18" charset="-120"/>
              </a:rPr>
              <a:t> 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That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sin hath reigned unto death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even so might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reign through righteousness unto eternal life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Jesus Christ our Lord.</a:t>
            </a:r>
          </a:p>
          <a:p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羅</a:t>
            </a:r>
            <a:r>
              <a:rPr lang="en-US" altLang="zh-TW" b="1">
                <a:solidFill>
                  <a:srgbClr val="FFC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5:21-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就如罪作王叫人死；照樣，恩典也藉著義作王，叫人因我們的主耶穌基督得永生</a:t>
            </a:r>
            <a:r>
              <a:rPr lang="zh-TW" altLang="en-US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B0C3-9776-46C1-BD97-04136863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811000" cy="1600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In this life physical defects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&amp; results of aging have an eternal purpose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今生身體的缺陷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老化的結果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都具有永恆的目的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41469-2177-4E88-B4FF-F96D3B29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7400"/>
            <a:ext cx="11811000" cy="4572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2Co 4:16 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which cause we faint not;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though our outward man perish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the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inward man is renewed day by day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林後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4:16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所以，我們不喪膽。外體雖然毀壞，內心卻一天新似一天。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we focus on our INNER CHARACTER not our outer physical appearance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prepare for eternity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Focused?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因此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我們專注在內在的品格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而非外在的相貌</a:t>
            </a:r>
            <a:r>
              <a:rPr lang="en-US" altLang="zh-TW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defRPr/>
            </a:pPr>
            <a:endParaRPr lang="en-US" altLang="en-US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44FC591-B12B-422B-A9DF-8F01F56EE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056B817-EBF8-4018-AD4C-BF49F881C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DDC3-B211-42AE-B3AB-AB74A4A3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endParaRPr lang="en-US" sz="32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FE51-8F8C-43E0-B58F-F6A662D8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81200"/>
            <a:ext cx="9220200" cy="39624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CCFFFF"/>
                </a:solidFill>
                <a:latin typeface="Algerian" panose="04020705040A02060702" pitchFamily="82" charset="0"/>
                <a:cs typeface="Times New Roman" pitchFamily="18" charset="0"/>
              </a:rPr>
              <a:t>The following slides contain additional helpful faith building information      for those who wish to do more study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D363-E204-46A8-BFC8-065D6371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990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Science bears witness to Biblical History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!</a:t>
            </a:r>
            <a:endParaRPr lang="en-U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7079-66C9-4204-8C6F-655BB072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11887200" cy="5486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DNA evidence can now generally document the movements of mankind's dispersion after the tower of Babel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10)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 9:19)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“These </a:t>
            </a:r>
            <a:r>
              <a:rPr 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three sons of Noah: and of them was the whole earth overspread.”  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Y-chromosome studies proved conclusively that Arab &amp; Jewish populations shared a MRCA</a:t>
            </a:r>
            <a:r>
              <a:rPr lang="en-US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 by genetic dating lived about 4000 years ago</a:t>
            </a:r>
            <a:r>
              <a:rPr lang="en-US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Jews refrained from intermarrying so “the divergence of Jewish populations was low despite great geographical dispersion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(Ex. 33:16; Lev. 20:24; Num. 23:9; Deut. 7:3-4; I Kings 8:53)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4118-90D4-44AE-86DB-F4FB22C6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Aaronic Priesthood is confirmed for the End-Times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5D78-ACBF-428D-A7C5-69C1CE29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u="sng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ohen </a:t>
            </a:r>
            <a:r>
              <a:rPr lang="en-US" altLang="en-US" b="1" u="sng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odal </a:t>
            </a:r>
            <a:r>
              <a:rPr lang="en-US" altLang="en-US" b="1" u="sng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aplotype</a:t>
            </a:r>
            <a:r>
              <a:rPr lang="en-US" altLang="en-US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CHM</a:t>
            </a:r>
            <a:r>
              <a:rPr lang="en-US" altLang="en-US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distinctly associated with Jewish men who claim genetic descent from Aaron  </a:t>
            </a:r>
          </a:p>
          <a:p>
            <a:pPr>
              <a:defRPr/>
            </a:pPr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Genetic data estimates the original Person of the CHM lived about 3300 years ago </a:t>
            </a:r>
            <a:endParaRPr lang="en-US" altLang="en-US">
              <a:solidFill>
                <a:srgbClr val="CC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God’s promise to keep His people throughout history (&amp; to regather them in the end times) can now be documented!</a:t>
            </a:r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83E8-F0E9-41DC-8175-781E6314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Mapping the Genome may help Cure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E904F-2DFC-48C5-8D74-B8063168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5029200" cy="5029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Misspellings (</a:t>
            </a:r>
            <a:r>
              <a:rPr 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a Gene sequence causes disease.  Scientists identify 6000 genetic diseases.</a:t>
            </a:r>
          </a:p>
        </p:txBody>
      </p:sp>
      <p:pic>
        <p:nvPicPr>
          <p:cNvPr id="61444" name="Picture 4" descr="Text&#10;&#10;Description automatically generated">
            <a:extLst>
              <a:ext uri="{FF2B5EF4-FFF2-40B4-BE49-F238E27FC236}">
                <a16:creationId xmlns:a16="http://schemas.microsoft.com/office/drawing/2014/main" id="{622A6C76-2457-4E84-8442-B52EBFF3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752600"/>
            <a:ext cx="6902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850A-202E-463B-844E-508AAE72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295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DNA: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Infinite complexity points to an Intelligent Designer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A108-9F65-4778-8460-A5CA135B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1963400" cy="5105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Antony Flew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(1923-2010)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findings of more than 50yrs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Of DNA research have provided materials for a new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enormously powerful argument to design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My pilgrimage from atheism to theism: an exclusive interview with Antony Flew by Gary Habermas,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Philosophia Christi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Winter 2005.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https://digitalcommons.liberty.edu/cgi/viewcontent.cgi?article=1336&amp;context=lts_fac_pubs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8054-3E63-4129-9E8A-A88AAAE9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Antony Flew writes how He came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to believe there is a God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!”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(pg.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E78AD-92D4-4FC7-B10A-50DAC883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724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 Major factors in his conversion was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“DNA’s almost unbelievable complexity; number of elements; how they work together” requiring intelligence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(pg. 75) &amp;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(pg. 126-132)</a:t>
            </a: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Also design in Nature; Laws of nature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(pg. 95-112)</a:t>
            </a:r>
          </a:p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anthropic principle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(pg. 113-121)</a:t>
            </a:r>
          </a:p>
        </p:txBody>
      </p:sp>
      <p:pic>
        <p:nvPicPr>
          <p:cNvPr id="63492" name="Picture 3" descr="Text&#10;&#10;Description automatically generated">
            <a:extLst>
              <a:ext uri="{FF2B5EF4-FFF2-40B4-BE49-F238E27FC236}">
                <a16:creationId xmlns:a16="http://schemas.microsoft.com/office/drawing/2014/main" id="{0CC0A205-1827-4BA6-8596-F0F3A432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52625"/>
            <a:ext cx="4022725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8FC0111-F28A-44D8-A686-30BCD16AC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6629400" cy="6553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is the template for making all  proteins needed by any biological organism to live &amp; reproduce</a:t>
            </a:r>
          </a:p>
          <a:p>
            <a:pPr eaLnBrk="1" hangingPunct="1"/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是製造所有生物賴以存活並繁殖的蛋白質的模板，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complexity &amp; information content is irrefutable evidence for intelligent design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它的複雜性及資訊内容是無法反駁的智能設計的證據！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9219" name="Picture 3" descr="Diagram&#10;&#10;Description automatically generated">
            <a:extLst>
              <a:ext uri="{FF2B5EF4-FFF2-40B4-BE49-F238E27FC236}">
                <a16:creationId xmlns:a16="http://schemas.microsoft.com/office/drawing/2014/main" id="{3C363E36-6E7A-4CC0-83EB-36D57A38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549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76DE-D833-4DC8-9C19-3E16FEC2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DNA is beyond human comprehension or ability to imitate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87C9-4423-4A65-96D5-68D395D9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1887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good day about 1 million bases in the Human DNA cell are damaged</a:t>
            </a:r>
            <a:r>
              <a:rPr lang="en-US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(Salisbury, D.F., Newly discovered DNA repair mechanism,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News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sciencedaily.com, 5 October 2010)</a:t>
            </a:r>
          </a:p>
          <a:p>
            <a:pPr>
              <a:defRPr/>
            </a:pP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DNA contains proof-reading &amp; error checking machinery encoded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so amazing it keeps the error rate down to less than 1 error per 10</a:t>
            </a:r>
            <a:r>
              <a:rPr lang="en-US" b="1" baseline="300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letters</a:t>
            </a:r>
          </a:p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DNA is so unstable it must be stored in liquid nitrogen at -200</a:t>
            </a:r>
            <a:r>
              <a:rPr lang="en-US" b="1" baseline="300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0ACF-3978-4D16-A357-09DB5357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66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Why Mutations can’t cause evolution from simple to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83673-E255-4AA7-AADA-A835B6EB0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1963400" cy="5257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Neo-Darwinism teaches evolution proceeds through the combined efforts of natural selection &amp; genetic mutations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3 kinds of mutations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Bad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good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neutral (accomplish nothing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99%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of mutations are neutral or harmful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They're errors in the code  </a:t>
            </a:r>
          </a:p>
          <a:p>
            <a:pPr>
              <a:defRPr/>
            </a:pP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If you introduce errors in a computer program it destroys it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2A65DB3-43CA-4052-B821-B73F1F728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81200"/>
          </a:xfrm>
        </p:spPr>
        <p:txBody>
          <a:bodyPr/>
          <a:lstStyle/>
          <a:p>
            <a:pPr eaLnBrk="1" hangingPunct="1"/>
            <a:br>
              <a:rPr lang="en-US" altLang="en-US" sz="2000" b="1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7EB2CC1-B180-4D3D-AAC9-59F5EE251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11887200" cy="5486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all mutations are neutral or harmful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Beneficial mutations are so few they can’t be measured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b="1" u="sng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few good ones cannot overcome the negative effects of many bad ones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    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(Dr. J. C. Sanford,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Entropy &amp; the Mystery of the Genome, 2008, pp. 21-27; also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Bataillon, T. 2000. Estimation of spontaneous genome-wide mutation rate parameters: whither beneficial mutations? Heredity 84:497-501)</a:t>
            </a:r>
          </a:p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Speciation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 macro-evolution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remains one of the biggest mysteries in evolutionary biology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						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(Bob Holmes, “Accidental Origins,” New Scientist (March 13, 2010): p. 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67F8-A3C8-4674-885B-5004A150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Scientific Problems with the Evolution of Cells &amp; DNA by Chance is well known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CD34-2B91-4722-8430-E61BEE7C0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cell to evolve by chance is absolutely impossible according to all the known laws of science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Robert </a:t>
            </a:r>
            <a:r>
              <a:rPr lang="en-US" sz="2800" b="1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Gange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Ph.D.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research scientist with extensive research in the field of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cryophysics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and information systems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Origins and Destiny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1986, p. 77.)</a:t>
            </a:r>
            <a:endParaRPr lang="en-US" sz="2800" b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Johnjoe</a:t>
            </a:r>
            <a:r>
              <a:rPr lang="en-US" sz="28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McFadden (Evolutionist &amp; professor of Molecular Biology &amp; Quantum Physics),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Quantum Evolution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2000, p. 85)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Franklin M. Harold, Professor of Biochemistry &amp; Molecular Biology at Colorado State U.,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Way of the Cell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2001, p. 235)  </a:t>
            </a:r>
          </a:p>
          <a:p>
            <a:pPr>
              <a:defRPr/>
            </a:pPr>
            <a:endParaRPr lang="en-US" altLang="en-US" sz="2800" b="1" u="sng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u="sng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u="sng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FAC47C4-049D-4D91-BD79-746B22D7B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839200" cy="1600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Some Birth Defects are Genetic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inherited from sins of previous generations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某些天生缺陷來自基因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承繼上幾代的罪惡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E13A3D1-CF54-416E-843F-A1DD7F83F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11658600" cy="47244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#1 preventable cause of birth defects is drinking alcohol during pregnancy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(Greeks called alcohol - teratogen)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第一個可預防的天生缺陷是懷孕期間飲酒   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致畸劑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we are warned to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flee youthful lusts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(2Tim. 2:22; ICor. 6:18)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聖經警告我們要「逃避少年的私慾」 </a:t>
            </a:r>
            <a:r>
              <a:rPr lang="en-US" altLang="zh-TW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提後</a:t>
            </a:r>
            <a:r>
              <a:rPr lang="en-US" altLang="zh-TW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2:22)</a:t>
            </a:r>
          </a:p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A father who smokes marijuana can cause his son to be sterile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3FA656E-9D69-4202-932F-EB124416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1734800" cy="1676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Some Genetic Birth Defects caused by the effects of sin on all Creation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(Rom. 8:20-22; Hos. 4:1-3)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某些來自基因的天生缺陷</a:t>
            </a:r>
            <a:r>
              <a:rPr lang="en-US" altLang="zh-TW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是萬物中受罪的影響造成的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F6955D4-3EE7-4B97-B8C3-E8B446760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11506200" cy="48006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underestimate the seriousness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&amp; effect of sin on the whole world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3)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我們低估了罪對全世界的嚴重性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能力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和影響力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創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章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studies reveal each parent contributes 200 new genetic mutations to the next generation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(genetic entropy)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遺傳學顯示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每一位家長為下一個世代貢獻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種新的基因突變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基因</a:t>
            </a:r>
            <a:r>
              <a:rPr lang="zh-CN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熵</a:t>
            </a:r>
            <a:r>
              <a:rPr lang="en-US" altLang="zh-TW" sz="36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endParaRPr lang="en-US" altLang="en-US" b="1" i="1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1077-648E-4410-8C4C-87D05C6C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887200" cy="1524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No Physical defects diminish in any way our infinite value as a human beings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身體缺陷絲毫不減少我身為人的無限價值</a:t>
            </a:r>
            <a: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2255B-6973-4798-A94E-785A2705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11734800" cy="4953000"/>
          </a:xfrm>
        </p:spPr>
        <p:txBody>
          <a:bodyPr/>
          <a:lstStyle/>
          <a:p>
            <a:pPr>
              <a:defRPr/>
            </a:pP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only God’s Word teaches this &amp; only Christians 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lived it out in history</a:t>
            </a:r>
          </a:p>
          <a:p>
            <a:pPr>
              <a:defRPr/>
            </a:pP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但只有上帝的話語教導此點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也只有基督徒在歷史中活出此點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cultures eliminated their weak &amp; deformed</a:t>
            </a:r>
            <a:r>
              <a:rPr lang="en-US" altLang="en-US" b="1" i="1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			The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baseline="3000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orphanages started by Christians in Rome</a:t>
            </a:r>
          </a:p>
          <a:p>
            <a:pPr>
              <a:defRPr/>
            </a:pP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多數文化消除他們當中軟弱和畸形的人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第一個孤兒院是羅馬的基督徒開始的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Illus: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determine somethings value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你如何決定價值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 </a:t>
            </a:r>
            <a:r>
              <a:rPr lang="en-US" altLang="zh-TW" b="1">
                <a:solidFill>
                  <a:srgbClr val="66FFCC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By what price someone is willing to pay for it! The Cross!</a:t>
            </a:r>
            <a:endParaRPr lang="en-US" altLang="en-US" b="1">
              <a:solidFill>
                <a:srgbClr val="66FFCC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6D094B5-D1EF-43D8-B0C3-E68053C50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8392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Never lose sight of God’s Eternal Purpose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不要看不見上帝永恆的目的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23C57B7-FDAB-4644-9BC7-98D296517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11658600" cy="5334000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 8:28)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know all things work together for good to them that love God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them who are called according to his purpose. </a:t>
            </a:r>
          </a:p>
          <a:p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羅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8:28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我們曉得萬事都互相效力，叫愛神的人得益處，就是按他旨意被召的人。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(8:29)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whom he did foreknow,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also did predestinate to be conformed to the image of his Son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(Our hope: I Cor. 15:52-54)</a:t>
            </a:r>
          </a:p>
          <a:p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8:29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因為他預先所知道的人，就預先定下效法他兒子的模樣，使他兒子在許多弟兄中作長子 </a:t>
            </a:r>
          </a:p>
          <a:p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A3C1DA6-3B97-489B-B41F-D7857CA77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Important Lessons</a:t>
            </a:r>
            <a:r>
              <a:rPr lang="zh-TW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 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重要功課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2ADABDC-8FC7-449C-83A6-437711EC0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1658600" cy="53340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Flee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youthful lusts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what you do will effect your descendants for generations to come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逃避「少年的私慾」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因為你的行為將會影響你許多世代的子孫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physical handicap or deformity can diminish my infinite value as a human being 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沒有任何身體缺陷或畸形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會減少我身為人的無限價值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925BDBF-E25C-4BFD-9DC1-A8A6A42AC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Important Lessons</a:t>
            </a:r>
            <a:r>
              <a:rPr lang="zh-TW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 </a:t>
            </a: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重要功課</a:t>
            </a:r>
            <a:endParaRPr lang="en-US" altLang="en-US" sz="3200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614D18C-A0DC-497D-A993-EAEA8A268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11582400" cy="5638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physical handicap or deformity can keep me from fulfilling my God given purpose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沒有任何身體缺陷或畸形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能夠防止我完成上帝賜給我的目的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specially designed by God to fulfill an extraordinary Divine purpose in this life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我是上帝特別設計的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要在今生來完成特殊的神聖目的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only learn that purpose from God’s Word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b="1">
                <a:solidFill>
                  <a:srgbClr val="FFCCFF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我只能從上帝的話語中學到這目的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endParaRPr lang="en-US" altLang="en-US" b="1" i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5252-F884-4A65-A7F7-48FEEB85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876300"/>
            <a:ext cx="4114800" cy="838200"/>
          </a:xfrm>
        </p:spPr>
        <p:txBody>
          <a:bodyPr/>
          <a:lstStyle/>
          <a:p>
            <a:pPr>
              <a:defRPr/>
            </a:pP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DF7A-C535-4BF0-ABC3-0FAABE4A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5943600" cy="6553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of our Body’s Trillions of cells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contains 46 Chromosomes 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(23 pairs)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nucleus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身體内上兆的細胞，每個細胞核都含有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個（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對）染色體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the chromosomes from Mom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from Dad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chromosome is a tightly coiled molecule of DNA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染色體一半來自母親，一半來自父親，每一染色體都是緊密盤繞的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分子。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4" name="Picture 6" descr="Diagram&#10;&#10;Description automatically generated">
            <a:extLst>
              <a:ext uri="{FF2B5EF4-FFF2-40B4-BE49-F238E27FC236}">
                <a16:creationId xmlns:a16="http://schemas.microsoft.com/office/drawing/2014/main" id="{E3C76C4B-F6E8-4C3C-A71C-59DAF7A9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876300"/>
            <a:ext cx="59023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9824635A-4FDD-4597-8F9B-2088E5AF7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11582400" cy="6324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only fulfill God’s purpose through a personal relationship with Jesus Christ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我也只能從與耶穌基督的個人關係中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完成上帝的目的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supernatural power to accomplish God’s purpose is supplied by the Holy Spirit in me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完成上帝的目的的超然力量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經由我裡面的聖靈供應給我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I accept myself the way God made me I am Free to begin the supernatural adventure of  serving my LORD Jesus</a:t>
            </a:r>
          </a:p>
          <a:p>
            <a:pPr eaLnBrk="1" hangingPunct="1"/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一旦我接受上帝造我的樣式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我就有自由開始這超自然的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事奉主耶穌的探險</a:t>
            </a:r>
            <a:r>
              <a:rPr lang="en-US" altLang="zh-TW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b="1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6B14954-141F-4FEE-BE37-C40EB285A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0" y="838200"/>
            <a:ext cx="3657600" cy="37338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Can you separate Changeable &amp; Unchangeable Physical Features</a:t>
            </a:r>
            <a:b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可改變或</a:t>
            </a:r>
            <a:b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不可改變的</a:t>
            </a:r>
            <a:br>
              <a:rPr lang="en-US" altLang="zh-TW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身體特</a:t>
            </a:r>
            <a:r>
              <a:rPr lang="zh-TW" altLang="en-US" sz="2800" b="1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徵</a:t>
            </a:r>
            <a:endParaRPr lang="en-US" altLang="en-US" sz="2800" b="1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5779" name="Picture 3" descr="10 unchangeables pictures IMG.jpg">
            <a:extLst>
              <a:ext uri="{FF2B5EF4-FFF2-40B4-BE49-F238E27FC236}">
                <a16:creationId xmlns:a16="http://schemas.microsoft.com/office/drawing/2014/main" id="{319AC297-B3A3-4FAE-AC37-A5E40CB9D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B153D58-2590-4F79-AD95-5AB8DC41E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Trust the Science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Caution alert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測驗科學：要小心！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8BC4EB3-8E67-40FA-8301-7366610D6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295400"/>
            <a:ext cx="11734800" cy="4495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1923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Theophilus Painter announced 48 human chromosomes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 by science 30 yrs.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[</a:t>
            </a:r>
            <a:r>
              <a:rPr lang="en-US" altLang="en-US" b="1" i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called: </a:t>
            </a:r>
            <a:r>
              <a:rPr lang="en-US" altLang="en-US" b="1" i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syndrome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1923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Theophilus Painter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宣佈有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個人類染色體，科學接受了它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年！（稱作：强化綜合症）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Believed until 1956 when Albert Levane &amp; Joe Tjio showed the actual number was 46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一直到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1956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Albert Levan &amp;                                                 Joe Tjio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才顯示確實數目是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46.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268" name="Picture 2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72ED681B-8F47-45DF-9CB8-50D4D280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8500"/>
            <a:ext cx="55292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AAE1-D2BC-4C75-8C6F-AE52EFBD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838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What is DNA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?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什麽是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523B-3997-4607-8B57-177BA90A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2039600" cy="54102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length of DNA composed of building blocks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 or letters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A,C,T,G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forming about 25,000 Genes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segments of DNA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由構建塊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[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鹼基或字母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A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、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C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、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T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、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G]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組成的整個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DNA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長度，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	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形成大約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25,000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個基因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[DNA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片段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]</a:t>
            </a:r>
            <a:r>
              <a:rPr lang="en-US" altLang="zh-TW" sz="1200" b="1" dirty="0">
                <a:solidFill>
                  <a:srgbClr val="FFC000"/>
                </a:solidFill>
                <a:effectLst/>
                <a:ea typeface="PMingLiU" panose="02020500000000000000" pitchFamily="18" charset="-12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 manuals for making 100,000 proteins &amp; RNA’s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基因：製作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100,000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種蛋白質和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RNA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的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指導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手冊</a:t>
            </a:r>
            <a:r>
              <a:rPr lang="zh-CN" altLang="en-US" sz="2800" b="1" dirty="0">
                <a:solidFill>
                  <a:srgbClr val="FFC000"/>
                </a:solidFill>
                <a:effectLst/>
                <a:ea typeface="inherit"/>
                <a:cs typeface="inherit"/>
              </a:rPr>
              <a:t>，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folds into 2 &amp; 3-dimensional structures encoding 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levels of information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DNA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折疊成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2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維和 </a:t>
            </a:r>
            <a:r>
              <a:rPr lang="en-US" altLang="zh-TW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3 </a:t>
            </a:r>
            <a:r>
              <a:rPr lang="zh-TW" altLang="en-US" b="1" dirty="0">
                <a:solidFill>
                  <a:srgbClr val="FFC000"/>
                </a:solidFill>
                <a:effectLst/>
                <a:latin typeface="Arial Unicode MS"/>
                <a:ea typeface="inherit"/>
                <a:cs typeface="inherit"/>
              </a:rPr>
              <a:t>維結構，編碼更高層次的信息</a:t>
            </a:r>
            <a:r>
              <a:rPr lang="zh-TW" altLang="en-US" sz="1200" b="1" dirty="0">
                <a:solidFill>
                  <a:srgbClr val="FFC000"/>
                </a:solidFill>
                <a:effectLst/>
                <a:ea typeface="PMingLiU" panose="02020500000000000000" pitchFamily="18" charset="-120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effectLst/>
                <a:ea typeface="SimSun" panose="02010600030101010101" pitchFamily="2" charset="-122"/>
              </a:rPr>
              <a:t>。</a:t>
            </a:r>
            <a:endParaRPr lang="zh-TW" altLang="en-US" sz="2800" b="1" dirty="0">
              <a:solidFill>
                <a:srgbClr val="FFC000"/>
              </a:solidFill>
              <a:effectLst/>
              <a:ea typeface="PMingLiU" panose="02020500000000000000" pitchFamily="18" charset="-120"/>
            </a:endParaRPr>
          </a:p>
          <a:p>
            <a:pPr>
              <a:defRPr/>
            </a:pPr>
            <a:endParaRPr lang="en-US" altLang="en-US" b="1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6" descr="A diagram of a bicycle&#10;&#10;Description automatically generated with low confidence">
            <a:extLst>
              <a:ext uri="{FF2B5EF4-FFF2-40B4-BE49-F238E27FC236}">
                <a16:creationId xmlns:a16="http://schemas.microsoft.com/office/drawing/2014/main" id="{9FE2C63A-A728-487C-B12B-EC1A9AAE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6200"/>
            <a:ext cx="3781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8">
            <a:extLst>
              <a:ext uri="{FF2B5EF4-FFF2-40B4-BE49-F238E27FC236}">
                <a16:creationId xmlns:a16="http://schemas.microsoft.com/office/drawing/2014/main" id="{A47D2E03-2151-4C9D-ADFC-FD2D64C6F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7067</Words>
  <Application>Microsoft Office PowerPoint</Application>
  <PresentationFormat>Widescreen</PresentationFormat>
  <Paragraphs>333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5" baseType="lpstr">
      <vt:lpstr>Arial</vt:lpstr>
      <vt:lpstr>Calibri</vt:lpstr>
      <vt:lpstr>Wingdings</vt:lpstr>
      <vt:lpstr>Comic Sans MS</vt:lpstr>
      <vt:lpstr>DengXian</vt:lpstr>
      <vt:lpstr>Times New Roman</vt:lpstr>
      <vt:lpstr>Algerian</vt:lpstr>
      <vt:lpstr>Arial Unicode MS</vt:lpstr>
      <vt:lpstr>inherit</vt:lpstr>
      <vt:lpstr>PMingLiU</vt:lpstr>
      <vt:lpstr>SimSun</vt:lpstr>
      <vt:lpstr>Microsoft JhengHei</vt:lpstr>
      <vt:lpstr>Default Design</vt:lpstr>
      <vt:lpstr>Beam</vt:lpstr>
      <vt:lpstr>DNA: God’s marvel; man’s deception; the Bible’s Revelation DNA：上帝的奇跡；人的欺騙；聖經的啓示 </vt:lpstr>
      <vt:lpstr>DNA: God’s marvel; man’s deception; the Bible’s Revelation DNA：上帝的奇跡；人的欺騙；聖經的啓示 </vt:lpstr>
      <vt:lpstr>1.  What is DNA 什麽是脫氧核糖核酸</vt:lpstr>
      <vt:lpstr>The Chemical instruction manual for all Life discovered in 1953 1953年發現的生物化學指導手冊</vt:lpstr>
      <vt:lpstr>Francis Crick saw the impossibility of DNA originating naturally by time &amp; chance so… Francis Crick看見DNA以時間和偶然而發生的不可能性，因此…</vt:lpstr>
      <vt:lpstr>PowerPoint Presentation</vt:lpstr>
      <vt:lpstr>PowerPoint Presentation</vt:lpstr>
      <vt:lpstr>Trust the Science: Caution alert! 測驗科學：要小心！</vt:lpstr>
      <vt:lpstr>What is DNA?  什麽是DNA？</vt:lpstr>
      <vt:lpstr>We have 2 genomes: 23 chromosomes from mom, 23 from Dad. The Sequence of 46 Chromosomes is ‘the Genome’ 我們有 2 個基因組：23 條染色體來自母親， 23 條來自父親。 46條染色體的序列是“基因組”</vt:lpstr>
      <vt:lpstr>DNA causes all living things to reproduce “after their Kind” DNA 使所有生物“各從其類”繁衍</vt:lpstr>
      <vt:lpstr>Mapping the Genome is amazing! It documents all the ‘Hardware’ needed to make &amp; maintain a Human Body 繪製基因組圖是驚人的！它記錄了製造和維護人體所需的 所有“硬件”</vt:lpstr>
      <vt:lpstr>PowerPoint Presentation</vt:lpstr>
      <vt:lpstr>DNA / RNA conundrum requiring a Creator:              way too complex to have evolved much less simultaneously DNA / RNA 的難題需要有創造者：太複雜了，更難以同時進化</vt:lpstr>
      <vt:lpstr>PowerPoint Presentation</vt:lpstr>
      <vt:lpstr>The Greatest Challenge to Evolution is The Inconceivably complex immaterial ‘Information’ Programmed into DNA 進化的最大挑戰是編入 DNA 的難以置信的複雜、非物質“信息”</vt:lpstr>
      <vt:lpstr>Famous Atheist, Antony Flew, writes how He came “to believe there is a God!” (pg. 1) 著名無神論者Antony Flew寫下他如何“相信有上帝的存在”</vt:lpstr>
      <vt:lpstr>2.  Atheist scientists use DNA to turn men into animals 無神論科學家使用DNA將人變成動物</vt:lpstr>
      <vt:lpstr>Scientists are turning men into animals without morals Why we must proclaim the truth of god! 科學家將人變成沒有道德的動物 爲何我們必須宣告上帝的真理！</vt:lpstr>
      <vt:lpstr>Countless atrocities were spawned by Darwin’s Theory 數不清的暴行都因達爾文理論而產生</vt:lpstr>
      <vt:lpstr>PowerPoint Presentation</vt:lpstr>
      <vt:lpstr>Past Errors concerning Human/Ape DNA 有關人類/猿DNA過去犯的錯誤</vt:lpstr>
      <vt:lpstr>Past Errors about Human/Ape DNA 有關人類/猿DNA過去犯的錯誤</vt:lpstr>
      <vt:lpstr>Past Errors about Human/Ape DNA 有關人類/猿DNA過去犯的錯誤</vt:lpstr>
      <vt:lpstr>Be aware of Bias &amp; Deceptions: Human/Chimp not similar 小心偏見與欺騙：人類/黑猩猩不類似</vt:lpstr>
      <vt:lpstr>Be aware of Bias &amp; Deceptions: Human/Chimp not similar 小心偏見與欺騙：人類/黑猩猩不類似</vt:lpstr>
      <vt:lpstr>Currently known Facts of Human/Ape DNA 目前已知的人類/猿DNA事實</vt:lpstr>
      <vt:lpstr>Currently known Facts of Human/Ape DNA 目前已知的人類/猿DNA事實</vt:lpstr>
      <vt:lpstr>PowerPoint Presentation</vt:lpstr>
      <vt:lpstr>If what evolutionists say is true, why are Humans &amp; Apes  so different? 倘若進化論者所説為真，爲何人類與猿如此不同？</vt:lpstr>
      <vt:lpstr>PowerPoint Presentation</vt:lpstr>
      <vt:lpstr>DNA: The Bible’s Supernatural Revelation (Ps. 139:14-17) DNA： 聖經超自然的啓示（詩篇139：14-17）</vt:lpstr>
      <vt:lpstr>PowerPoint Presentation</vt:lpstr>
      <vt:lpstr>Psalm 139 matches many scientific descriptions of DNA.   Some call The Human Genome: ‘the Book of Life’! 詩篇139篇匹配許多DNA的科學描述 有些人稱人類基因庫為：“生命之書”</vt:lpstr>
      <vt:lpstr>4.  Scientific Bible Truths are confirmed by DNA 合乎科學的聖經真理被DNA確認</vt:lpstr>
      <vt:lpstr>DNA witness to a real Historical Adam &amp; Eve DNA見證亞當與夏娃是真實存在歷史中</vt:lpstr>
      <vt:lpstr>Solution: Most Recent Common Ancestor [MRCA] 解決方案：最靠近的共同祖先【MRCA】</vt:lpstr>
      <vt:lpstr>Why is DNA degenerating? 爲何DNA在退化？</vt:lpstr>
      <vt:lpstr>PowerPoint Presentation</vt:lpstr>
      <vt:lpstr>The average human life span (Ps. 90:9-10) &amp; upper limit (Gen 6:3) match recent DNA discoveries of Telomeres 人類的平均壽命（詩篇 90:9-10）和上限（創世紀 6:3） 與最近發現的 DNA端粒相符 </vt:lpstr>
      <vt:lpstr>PowerPoint Presentation</vt:lpstr>
      <vt:lpstr>5.  DNA &amp; finding peace with my physical body DNA &amp; 安於我的身體</vt:lpstr>
      <vt:lpstr>DNA inherited from Countless Ancestors produced many unchangeable things in my life: 從數不清的祖先繼承的DNA，製造出人生許多無法改變的事情：</vt:lpstr>
      <vt:lpstr>God determines the details of my physical Body  上帝決定我身體的細節</vt:lpstr>
      <vt:lpstr>God completely knew me before conception 在我受孕前上帝就完全曉得我</vt:lpstr>
      <vt:lpstr>God picks the DNA from 1 sperm out of possible millions 上帝從百萬精子中挑選其中一個精子的DNA</vt:lpstr>
      <vt:lpstr>God formed my DNA from many sinful ancestors  上帝自許多有罪祖先開始,  寫下我的DNA</vt:lpstr>
      <vt:lpstr>God sovereignly arranged for my DNA to come together over countless generations going back to ADAM! 上帝以祂的權能,自亞當開始,經過數以百計的世代,  將我的DNA 安排出來 </vt:lpstr>
      <vt:lpstr>Thank God for the Miracle that is YOU! 感謝上帝-你是奇蹟!</vt:lpstr>
      <vt:lpstr>Does God cause Physical Defects? 上帝造成了身體缺陷嗎?</vt:lpstr>
      <vt:lpstr>God’s Grace triumphs over man’s Sin 上帝的恩典勝過人的罪惡</vt:lpstr>
      <vt:lpstr>In this life physical defects, &amp; results of aging have an eternal purpose 今生身體的缺陷, 老化的結果, 都具有永恆的目的</vt:lpstr>
      <vt:lpstr>PowerPoint Presentation</vt:lpstr>
      <vt:lpstr>PowerPoint Presentation</vt:lpstr>
      <vt:lpstr>Science bears witness to Biblical History!</vt:lpstr>
      <vt:lpstr>The Aaronic Priesthood is confirmed for the End-Times</vt:lpstr>
      <vt:lpstr>Mapping the Genome may help Cure disease</vt:lpstr>
      <vt:lpstr>DNA: Infinite complexity points to an Intelligent Designer!</vt:lpstr>
      <vt:lpstr>Antony Flew writes how He came “to believe there is a God!” (pg. 1)</vt:lpstr>
      <vt:lpstr>DNA is beyond human comprehension or ability to imitate</vt:lpstr>
      <vt:lpstr>Why Mutations can’t cause evolution from simple to complex</vt:lpstr>
      <vt:lpstr> </vt:lpstr>
      <vt:lpstr>The Scientific Problems with the Evolution of Cells &amp; DNA by Chance is well known!</vt:lpstr>
      <vt:lpstr>Some Birth Defects are Genetic, inherited from sins of previous generations 某些天生缺陷來自基因, 承繼上幾代的罪惡</vt:lpstr>
      <vt:lpstr>Some Genetic Birth Defects caused by the effects of sin on all Creation  (Rom. 8:20-22; Hos. 4:1-3) 某些來自基因的天生缺陷,是萬物中受罪的影響造成的</vt:lpstr>
      <vt:lpstr>No Physical defects diminish in any way our infinite value as a human beings! 身體缺陷絲毫不減少我身為人的無限價值!</vt:lpstr>
      <vt:lpstr>Never lose sight of God’s Eternal Purpose 不要看不見上帝永恆的目的</vt:lpstr>
      <vt:lpstr>Important Lessons 重要功課</vt:lpstr>
      <vt:lpstr>Important Lessons 重要功課</vt:lpstr>
      <vt:lpstr>PowerPoint Presentation</vt:lpstr>
      <vt:lpstr>Can you separate Changeable &amp; Unchangeable Physical Features 可改變或 不可改變的 身體特徵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600</cp:revision>
  <dcterms:created xsi:type="dcterms:W3CDTF">2005-08-26T16:47:04Z</dcterms:created>
  <dcterms:modified xsi:type="dcterms:W3CDTF">2021-11-13T05:09:53Z</dcterms:modified>
</cp:coreProperties>
</file>