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61" r:id="rId6"/>
    <p:sldId id="265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544AE-EE04-4E82-945D-992A2F17DF53}" v="5" dt="2018-09-14T22:37:12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y Kwan" userId="aafed120ee369e13" providerId="LiveId" clId="{559544AE-EE04-4E82-945D-992A2F17DF53}"/>
    <pc:docChg chg="modSld">
      <pc:chgData name="Becky Kwan" userId="aafed120ee369e13" providerId="LiveId" clId="{559544AE-EE04-4E82-945D-992A2F17DF53}" dt="2018-09-14T22:37:12.717" v="4"/>
      <pc:docMkLst>
        <pc:docMk/>
      </pc:docMkLst>
      <pc:sldChg chg="modSp">
        <pc:chgData name="Becky Kwan" userId="aafed120ee369e13" providerId="LiveId" clId="{559544AE-EE04-4E82-945D-992A2F17DF53}" dt="2018-09-14T22:37:12.717" v="4"/>
        <pc:sldMkLst>
          <pc:docMk/>
          <pc:sldMk cId="628820200" sldId="262"/>
        </pc:sldMkLst>
        <pc:spChg chg="mod">
          <ac:chgData name="Becky Kwan" userId="aafed120ee369e13" providerId="LiveId" clId="{559544AE-EE04-4E82-945D-992A2F17DF53}" dt="2018-09-14T22:37:12.717" v="4"/>
          <ac:spMkLst>
            <pc:docMk/>
            <pc:sldMk cId="628820200" sldId="262"/>
            <ac:spMk id="3" creationId="{65B51EF2-37D3-47C1-BAB3-74EB53280C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8D688-263C-4FE4-AFE8-DF966CEB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1C380F-308A-472A-85BA-43CC68E0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1784E3-4D2F-4087-9694-46C4D005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BA1982-D46F-4E20-95DA-D001DE42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F6B6C3-BA76-49D6-8127-74CB527B6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501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B192A-5273-4BB2-AA71-31704A40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236F8BD-EDE5-4B29-AE2F-163F4D404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081604-41B1-474C-984E-A0BABF04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F5023-46F8-450A-A643-A02A389A2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576D08-565A-46F7-BDDF-92CE3BF3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0E53A59-B75E-4894-BED8-108B6380A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211B48-A754-4E9B-B06B-D50BF006F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21DC74-118E-410C-A782-8E66F14A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03F44B-33D2-41EE-B697-67A8AECF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365BEAB-2023-4561-AD52-909036FF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21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24CE9D-0951-4115-BCEB-86EA1D3FB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68A2D6-1AA1-49D1-A40A-36E459F7C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60F68A-98BF-45DF-A45D-6B0DCCD7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EC4EB5-D433-45B6-B7C6-35D1CDBD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554FA7-FFD7-44CA-9DE0-2266CDB2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870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88D1B9-C0AD-484C-8E44-582985F68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CC9FE3-C43D-48E3-926B-EC7EECD7E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BE4BB2-4562-4775-99E0-02C9BEE8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F0E07-E0E3-446E-8E2E-ECFC70CB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B90BDE-20C3-462F-8510-93C18B02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956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BFE552-69B7-4A86-92A8-99E9AC80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2E368F-9116-445A-8D9A-ED8F62F51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044C96-601B-4319-9747-958B14A24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1FCFCB-1FBB-42C5-9FC9-49DCD2A12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ACEE25-9D2B-431D-8D07-95D42CA0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BFE114-B078-40BB-AC76-2AF49EDA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799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9ECCE6-58B2-4B46-90CC-64AC7497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3CCE52-B434-4DEB-A5F2-6323B1A9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FF21CF-0A63-47DF-A4D0-9D60D8C40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C2391D-C8B7-4666-A062-64F489A61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525B3EB-D7C0-4BCB-BCB7-0DBDB2C0A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09CE69-1232-4443-B558-E3BD4A2B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7D5B865-EB33-409C-970B-393574CD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A769151-0E19-432F-8EF4-ACA0742F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38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4A395-925F-48F1-8BCD-A482FF157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B69B21B-1BF2-4ABA-BF4E-56DF78C4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A8B1AB-CAB8-4EA2-933B-542F1A54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1E1A63-D1C4-41BD-8C67-4FCE7C19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55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0006F4-3DE0-49EE-9400-D0416555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5CED13-59DB-4555-82B6-A136978E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8E5629-1092-4E18-A3ED-CFD24264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43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0CBDD-A2D8-4DB1-BC15-793F7121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FEFE1F-F191-4E11-8CBE-5DF4EF9DA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014807-A987-4A8D-AB45-EA8A3FF21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AA7A7E-2D54-416E-9ABA-63E900FF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22CF1A-F8BA-4064-A3CC-5515FF24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EF77F6-E062-434F-8DF0-8D6C3F2E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06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04659-76D8-4A9C-9CC9-B261C1752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8AF8467-8B4F-42C7-881E-E1B94A020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77D057-CDE4-4DBB-9352-EAA3F9C93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4D9B4C-EE54-450B-B6B5-F4881FF38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7695D1-067A-42E8-982B-013D89D2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4C4BDF-3B10-4785-BEB6-8A1FB305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3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2644C9C-5B36-45C6-8F56-A011833A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524767-1354-47B2-AB7E-EFCB21A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155850-42E3-4C20-AD90-368BC4881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931F-B5BD-487D-AC92-4B14C577C575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E2A9E3-3F64-468D-9932-DBD6CDFB1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C290C0-B107-45B2-93EF-804F5A0FF3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1592-DDC4-4280-9C66-BBBAECF87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60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82BD70C-C4A0-46C4-9518-A731098B4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81E778-A4C0-43DE-BC56-634E0D9AF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5691" y="1458757"/>
            <a:ext cx="5319433" cy="2076333"/>
          </a:xfrm>
        </p:spPr>
        <p:txBody>
          <a:bodyPr anchor="t">
            <a:normAutofit fontScale="90000"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委身基督</a:t>
            </a:r>
            <a:r>
              <a:rPr lang="en-US" altLang="zh-TW" sz="4800" dirty="0">
                <a:solidFill>
                  <a:schemeClr val="bg1"/>
                </a:solidFill>
              </a:rPr>
              <a:t/>
            </a:r>
            <a:br>
              <a:rPr lang="en-US" altLang="zh-TW" sz="4800" dirty="0">
                <a:solidFill>
                  <a:schemeClr val="bg1"/>
                </a:solidFill>
              </a:rPr>
            </a:br>
            <a:r>
              <a:rPr lang="en-US" altLang="zh-TW" sz="4400" b="1" dirty="0">
                <a:solidFill>
                  <a:schemeClr val="bg1"/>
                </a:solidFill>
                <a:latin typeface="+mn-lt"/>
              </a:rPr>
              <a:t>Committed to </a:t>
            </a:r>
            <a:r>
              <a:rPr lang="en-US" altLang="zh-TW" sz="4400" b="1" dirty="0" smtClean="0">
                <a:solidFill>
                  <a:schemeClr val="bg1"/>
                </a:solidFill>
                <a:latin typeface="+mn-lt"/>
              </a:rPr>
              <a:t>Christ</a:t>
            </a:r>
            <a:r>
              <a:rPr lang="en-US" altLang="zh-TW" sz="4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latin typeface="+mn-lt"/>
              </a:rPr>
            </a:b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路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加福音</a:t>
            </a:r>
            <a:r>
              <a:rPr lang="zh-TW" altLang="en-US" sz="4000" dirty="0" smtClean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  <a:ea typeface="LiSu" panose="02010509060101010101" pitchFamily="49" charset="-122"/>
              </a:rPr>
              <a:t>Luke</a:t>
            </a:r>
            <a:r>
              <a:rPr lang="en-US" altLang="zh-TW" sz="4400" b="1" dirty="0" smtClean="0">
                <a:solidFill>
                  <a:schemeClr val="bg1"/>
                </a:solidFill>
              </a:rPr>
              <a:t> 9:57-62</a:t>
            </a:r>
            <a:r>
              <a:rPr lang="en-US" sz="4400" b="1" dirty="0" smtClean="0">
                <a:solidFill>
                  <a:schemeClr val="bg1"/>
                </a:solidFill>
              </a:rPr>
              <a:t/>
            </a:r>
            <a:br>
              <a:rPr lang="en-US" sz="4400" b="1" dirty="0" smtClean="0">
                <a:solidFill>
                  <a:schemeClr val="bg1"/>
                </a:solidFill>
              </a:rPr>
            </a:br>
            <a:r>
              <a:rPr lang="en-US" altLang="zh-TW" sz="4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latin typeface="+mn-lt"/>
              </a:rPr>
            </a:br>
            <a:r>
              <a:rPr lang="en-US" altLang="zh-TW" sz="4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latin typeface="+mn-lt"/>
              </a:rPr>
            </a:b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陳金昌牧師</a:t>
            </a:r>
            <a:r>
              <a:rPr lang="en-US" altLang="zh-TW" sz="4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latin typeface="+mn-lt"/>
              </a:rPr>
            </a:br>
            <a:r>
              <a:rPr lang="en-US" altLang="zh-TW" sz="4400" b="1" dirty="0" smtClean="0">
                <a:solidFill>
                  <a:schemeClr val="bg1"/>
                </a:solidFill>
                <a:latin typeface="+mn-lt"/>
              </a:rPr>
              <a:t>Pastor </a:t>
            </a:r>
            <a:r>
              <a:rPr lang="en-US" altLang="zh-TW" sz="4400" b="1" dirty="0" err="1" smtClean="0">
                <a:solidFill>
                  <a:schemeClr val="bg1"/>
                </a:solidFill>
                <a:latin typeface="+mn-lt"/>
              </a:rPr>
              <a:t>Jinchang</a:t>
            </a:r>
            <a:r>
              <a:rPr lang="en-US" altLang="zh-TW" sz="4400" b="1" dirty="0" smtClean="0">
                <a:solidFill>
                  <a:schemeClr val="bg1"/>
                </a:solidFill>
                <a:latin typeface="+mn-lt"/>
              </a:rPr>
              <a:t> Chen</a:t>
            </a:r>
            <a:r>
              <a:rPr lang="en-US" altLang="zh-TW" sz="4800" dirty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zh-TW" sz="4800" dirty="0">
                <a:solidFill>
                  <a:schemeClr val="bg1"/>
                </a:solidFill>
                <a:latin typeface="+mn-lt"/>
              </a:rPr>
            </a:b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39B74A45-BDDD-4892-B8C0-B290C0944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C516C73E-9465-4C9E-9B86-9E58FB326B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Wreath">
            <a:extLst>
              <a:ext uri="{FF2B5EF4-FFF2-40B4-BE49-F238E27FC236}">
                <a16:creationId xmlns:a16="http://schemas.microsoft.com/office/drawing/2014/main" xmlns="" id="{4B5A8D34-0A4D-4830-8919-56C2A6CCF4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0941" y="1301551"/>
            <a:ext cx="3440610" cy="344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8906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F1E48-4ADB-461B-B963-ABF08326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604" y="1156434"/>
            <a:ext cx="5092149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  <a:t>第一個門徒:</a:t>
            </a:r>
            <a:b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</a:br>
            <a: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  <a:t>自願、熱情、態度堅定,但是對付出的代價估計不足</a:t>
            </a:r>
            <a:endParaRPr 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F06E8F-8CDF-4588-A5C9-9772E30D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4229" y="4750893"/>
            <a:ext cx="5974896" cy="11478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first disciple: voluntary, firm, and passionate, but he under-estimated the cost of following Christ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cost of discipleship">
            <a:extLst>
              <a:ext uri="{FF2B5EF4-FFF2-40B4-BE49-F238E27FC236}">
                <a16:creationId xmlns:a16="http://schemas.microsoft.com/office/drawing/2014/main" xmlns="" id="{0B263251-7C00-47AE-9887-4988AB206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13" r="10730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2088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6210D-C21C-4EEE-8ABF-D8F62FF2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109" y="1444126"/>
            <a:ext cx="3086915" cy="3091146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zh-TW" altLang="en-US" sz="36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願意犧牲享受</a:t>
            </a:r>
            <a: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/>
            </a:r>
            <a:b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400" b="1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Sacrifice in This Life Willingly</a:t>
            </a:r>
            <a:endParaRPr lang="en-US" sz="2400" b="1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51EF2-37D3-47C1-BAB3-74EB5328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9411" y="4085408"/>
            <a:ext cx="7188199" cy="1819275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一個莽撞冒失的門徒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r>
              <a:rPr lang="en-US" altLang="zh-TW" sz="3200" b="1" dirty="0">
                <a:ea typeface="LiSu" panose="02010509060101010101" pitchFamily="49" charset="-122"/>
              </a:rPr>
              <a:t>A reckless disciple</a:t>
            </a:r>
          </a:p>
          <a:p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甘心為主付出</a:t>
            </a:r>
            <a:endParaRPr lang="en-US" altLang="zh-TW" sz="36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3200" b="1" dirty="0">
                <a:ea typeface="LiSu" panose="02010509060101010101" pitchFamily="49" charset="-122"/>
              </a:rPr>
              <a:t>   Willing</a:t>
            </a:r>
            <a:r>
              <a:rPr lang="zh-TW" altLang="en-US" sz="3200" b="1" dirty="0">
                <a:ea typeface="LiSu" panose="02010509060101010101" pitchFamily="49" charset="-122"/>
              </a:rPr>
              <a:t> </a:t>
            </a:r>
            <a:r>
              <a:rPr lang="en-US" altLang="zh-TW" sz="3200" b="1" dirty="0">
                <a:ea typeface="LiSu" panose="02010509060101010101" pitchFamily="49" charset="-122"/>
              </a:rPr>
              <a:t>to</a:t>
            </a:r>
            <a:r>
              <a:rPr lang="zh-TW" altLang="en-US" sz="3200" b="1" dirty="0">
                <a:ea typeface="LiSu" panose="02010509060101010101" pitchFamily="49" charset="-122"/>
              </a:rPr>
              <a:t> </a:t>
            </a:r>
            <a:r>
              <a:rPr lang="en-US" altLang="zh-TW" sz="3200" b="1" dirty="0">
                <a:ea typeface="LiSu" panose="02010509060101010101" pitchFamily="49" charset="-122"/>
              </a:rPr>
              <a:t>pay</a:t>
            </a:r>
            <a:r>
              <a:rPr lang="zh-TW" altLang="en-US" sz="3200" b="1" dirty="0">
                <a:ea typeface="LiSu" panose="02010509060101010101" pitchFamily="49" charset="-122"/>
              </a:rPr>
              <a:t> </a:t>
            </a:r>
            <a:r>
              <a:rPr lang="en-US" altLang="zh-TW" sz="3200" b="1" dirty="0">
                <a:ea typeface="LiSu" panose="02010509060101010101" pitchFamily="49" charset="-122"/>
              </a:rPr>
              <a:t>the</a:t>
            </a:r>
            <a:r>
              <a:rPr lang="zh-TW" altLang="en-US" sz="3200" b="1" dirty="0">
                <a:ea typeface="LiSu" panose="02010509060101010101" pitchFamily="49" charset="-122"/>
              </a:rPr>
              <a:t> </a:t>
            </a:r>
            <a:r>
              <a:rPr lang="en-US" altLang="zh-TW" sz="3200" b="1" dirty="0">
                <a:ea typeface="LiSu" panose="02010509060101010101" pitchFamily="49" charset="-122"/>
              </a:rPr>
              <a:t>price</a:t>
            </a:r>
            <a:endParaRPr lang="en-US" sz="3200" b="1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xmlns="" id="{B0F7A517-2F02-407C-95EE-707201EDD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9893" y="626127"/>
            <a:ext cx="6576906" cy="30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168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F1E48-4ADB-461B-B963-ABF08326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830" y="574766"/>
            <a:ext cx="3222594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altLang="en-US" sz="3600" b="1" kern="12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zh-TW" altLang="en-US" sz="3600" b="1" kern="12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en-US" sz="3600" b="1" kern="12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個門徒: 耶穌親自呼召,願意跟從,但是將家庭放在</a:t>
            </a:r>
            <a:br>
              <a:rPr lang="en-US" altLang="en-US" sz="3600" b="1" kern="1200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en-US" sz="3600" b="1" kern="1200" dirty="0" err="1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第一優先</a:t>
            </a:r>
            <a:r>
              <a:rPr lang="en-US" altLang="en-US" sz="3600" b="1" kern="1200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en-US" sz="3600" b="1" kern="1200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en-US" sz="3600" b="1" dirty="0" smtClean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_____________</a:t>
            </a:r>
            <a:endParaRPr lang="en-US" sz="3600" kern="1200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F06E8F-8CDF-4588-A5C9-9772E30D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48" y="3579224"/>
            <a:ext cx="3657600" cy="1698864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The second disciple: Jesus called him, and he was willing to follow, but he put his family needs in the first place</a:t>
            </a:r>
          </a:p>
        </p:txBody>
      </p:sp>
      <p:pic>
        <p:nvPicPr>
          <p:cNvPr id="4" name="Picture 6" descr="Related image">
            <a:extLst>
              <a:ext uri="{FF2B5EF4-FFF2-40B4-BE49-F238E27FC236}">
                <a16:creationId xmlns:a16="http://schemas.microsoft.com/office/drawing/2014/main" xmlns="" id="{7BA771E6-2884-472A-9725-C95B42BAA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53822" y="1344029"/>
            <a:ext cx="6553545" cy="417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65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F4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6210D-C21C-4EEE-8ABF-D8F62FF2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sz="37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耶穌呼召優先</a:t>
            </a:r>
            <a:r>
              <a:rPr lang="en-US" altLang="zh-TW" sz="37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/>
            </a:r>
            <a:br>
              <a:rPr lang="en-US" altLang="zh-TW" sz="37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700" b="1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Prioritize Jesus’ Calling Exclusively</a:t>
            </a:r>
            <a:endParaRPr lang="en-US" sz="3700" b="1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xmlns="" id="{55AC606C-FA0A-4566-9707-47ABF6D540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965" r="12903" b="-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51EF2-37D3-47C1-BAB3-74EB5328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1" y="917725"/>
            <a:ext cx="3944982" cy="4852362"/>
          </a:xfrm>
        </p:spPr>
        <p:txBody>
          <a:bodyPr anchor="ctr">
            <a:normAutofit/>
          </a:bodyPr>
          <a:lstStyle/>
          <a:p>
            <a:r>
              <a:rPr lang="zh-TW" altLang="en-US" sz="36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一個本末倒置的門徒</a:t>
            </a:r>
            <a:endParaRPr lang="en-US" altLang="zh-TW" sz="3600" b="1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FFFFFF"/>
                </a:solidFill>
                <a:ea typeface="微軟正黑體" pitchFamily="34" charset="-120"/>
              </a:rPr>
              <a:t>An inverted </a:t>
            </a:r>
            <a:r>
              <a:rPr lang="en-US" altLang="zh-TW" sz="3200" b="1" dirty="0" smtClean="0">
                <a:solidFill>
                  <a:srgbClr val="FFFFFF"/>
                </a:solidFill>
                <a:ea typeface="微軟正黑體" pitchFamily="34" charset="-120"/>
              </a:rPr>
              <a:t>Disciple</a:t>
            </a:r>
            <a:endParaRPr lang="en-US" altLang="zh-TW" sz="3200" b="1" dirty="0">
              <a:solidFill>
                <a:srgbClr val="FFFFFF"/>
              </a:solidFill>
              <a:ea typeface="微軟正黑體" pitchFamily="34" charset="-120"/>
            </a:endParaRPr>
          </a:p>
          <a:p>
            <a:r>
              <a:rPr lang="zh-TW" altLang="en-US" sz="36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忠心於主的呼召</a:t>
            </a:r>
            <a:endParaRPr lang="en-US" altLang="zh-TW" sz="3600" b="1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Devoted to the</a:t>
            </a:r>
            <a:r>
              <a:rPr lang="zh-TW" altLang="en-US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calling</a:t>
            </a:r>
            <a:r>
              <a:rPr lang="zh-TW" altLang="en-US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of</a:t>
            </a:r>
            <a:r>
              <a:rPr lang="zh-TW" altLang="en-US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>
                <a:solidFill>
                  <a:srgbClr val="FFFFFF"/>
                </a:solidFill>
                <a:latin typeface="微軟正黑體" pitchFamily="34" charset="-120"/>
                <a:ea typeface="微軟正黑體" pitchFamily="34" charset="-120"/>
              </a:rPr>
              <a:t>Christ</a:t>
            </a:r>
            <a:endParaRPr lang="en-US" sz="3200" b="1" dirty="0">
              <a:solidFill>
                <a:srgbClr val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63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F1E48-4ADB-461B-B963-ABF08326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83" y="4869692"/>
            <a:ext cx="7156384" cy="17793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lang="zh-TW" altLang="en-US" sz="3600" b="1" dirty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  <a:t>個門徒:自告奮勇,樂于付出,</a:t>
            </a:r>
            <a:b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</a:br>
            <a:r>
              <a:rPr lang="en-US" altLang="en-US" sz="3600" b="1" dirty="0">
                <a:latin typeface="微軟正黑體" pitchFamily="34" charset="-120"/>
                <a:ea typeface="微軟正黑體" pitchFamily="34" charset="-120"/>
              </a:rPr>
              <a:t>但是瞻前顧後,不能專心</a:t>
            </a:r>
            <a:endParaRPr 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F06E8F-8CDF-4588-A5C9-9772E30D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8710" y="4741817"/>
            <a:ext cx="4563290" cy="19202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 third disciple: voluntary, and ready to sacrifice, but he was double-minded in following Jesus</a:t>
            </a:r>
          </a:p>
        </p:txBody>
      </p:sp>
      <p:pic>
        <p:nvPicPr>
          <p:cNvPr id="5122" name="Picture 2" descr="Image result for double minded">
            <a:extLst>
              <a:ext uri="{FF2B5EF4-FFF2-40B4-BE49-F238E27FC236}">
                <a16:creationId xmlns:a16="http://schemas.microsoft.com/office/drawing/2014/main" xmlns="" id="{A6DDEBEA-1425-4425-A4CA-96FDD7C5F7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901" b="23433"/>
          <a:stretch/>
        </p:blipFill>
        <p:spPr bwMode="auto">
          <a:xfrm>
            <a:off x="-3983" y="10"/>
            <a:ext cx="1219200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7458891" y="4911634"/>
            <a:ext cx="13063" cy="1606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6763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follow christ">
            <a:extLst>
              <a:ext uri="{FF2B5EF4-FFF2-40B4-BE49-F238E27FC236}">
                <a16:creationId xmlns:a16="http://schemas.microsoft.com/office/drawing/2014/main" xmlns="" id="{898C6D88-0CD9-44FE-9D66-F91EDB2240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981"/>
          <a:stretch/>
        </p:blipFill>
        <p:spPr bwMode="auto">
          <a:xfrm>
            <a:off x="-1" y="10"/>
            <a:ext cx="12192001" cy="46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EE09A529-E47C-4634-BB98-0A9526C372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3" name="Oval 72">
            <a:extLst>
              <a:ext uri="{FF2B5EF4-FFF2-40B4-BE49-F238E27FC236}">
                <a16:creationId xmlns:a16="http://schemas.microsoft.com/office/drawing/2014/main" xmlns="" id="{569C1A01-6FB5-43CE-ADCC-936728ACA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6210D-C21C-4EEE-8ABF-D8F62FF2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4551037"/>
            <a:ext cx="5235979" cy="1509931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一心追隨基督</a:t>
            </a:r>
            <a:r>
              <a:rPr lang="en-US" altLang="zh-TW" sz="34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/>
            </a:r>
            <a:br>
              <a:rPr lang="en-US" altLang="zh-TW" sz="3400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3600" b="1" dirty="0">
                <a:solidFill>
                  <a:srgbClr val="000000"/>
                </a:solidFill>
                <a:latin typeface="+mn-lt"/>
                <a:ea typeface="LiSu" panose="02010509060101010101" pitchFamily="49" charset="-122"/>
              </a:rPr>
              <a:t>Follow the Leading of Christ Decisively</a:t>
            </a:r>
            <a:endParaRPr lang="en-US" sz="3600" b="1" dirty="0">
              <a:solidFill>
                <a:srgbClr val="000000"/>
              </a:solidFill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B51EF2-37D3-47C1-BAB3-74EB53280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0" y="4245429"/>
            <a:ext cx="5852159" cy="2233748"/>
          </a:xfrm>
        </p:spPr>
        <p:txBody>
          <a:bodyPr anchor="ctr">
            <a:noAutofit/>
          </a:bodyPr>
          <a:lstStyle/>
          <a:p>
            <a:r>
              <a:rPr lang="zh-TW" altLang="en-US" sz="3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一個瞻前顧後的門徒</a:t>
            </a:r>
            <a:endParaRPr lang="en-US" altLang="zh-TW" sz="3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000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 </a:t>
            </a:r>
            <a:r>
              <a:rPr lang="en-US" altLang="zh-TW" b="1" dirty="0">
                <a:solidFill>
                  <a:srgbClr val="000000"/>
                </a:solidFill>
                <a:ea typeface="LiSu" panose="02010509060101010101" pitchFamily="49" charset="-122"/>
              </a:rPr>
              <a:t>A </a:t>
            </a:r>
            <a:r>
              <a:rPr lang="en-US" altLang="zh-TW" b="1" dirty="0" smtClean="0">
                <a:solidFill>
                  <a:srgbClr val="000000"/>
                </a:solidFill>
                <a:ea typeface="LiSu" panose="02010509060101010101" pitchFamily="49" charset="-122"/>
              </a:rPr>
              <a:t>hesitant </a:t>
            </a:r>
            <a:r>
              <a:rPr lang="en-US" altLang="zh-TW" b="1" dirty="0">
                <a:solidFill>
                  <a:srgbClr val="000000"/>
                </a:solidFill>
                <a:ea typeface="LiSu" panose="02010509060101010101" pitchFamily="49" charset="-122"/>
              </a:rPr>
              <a:t>disciple</a:t>
            </a:r>
          </a:p>
          <a:p>
            <a:r>
              <a:rPr lang="zh-TW" altLang="en-US" sz="3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專心為主工作</a:t>
            </a:r>
            <a:endParaRPr lang="en-US" altLang="zh-TW" sz="3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1800" b="1" dirty="0">
                <a:solidFill>
                  <a:srgbClr val="000000"/>
                </a:solidFill>
                <a:ea typeface="LiSu" panose="02010509060101010101" pitchFamily="49" charset="-122"/>
              </a:rPr>
              <a:t>    </a:t>
            </a:r>
            <a:r>
              <a:rPr lang="en-US" altLang="zh-TW" b="1" dirty="0">
                <a:solidFill>
                  <a:srgbClr val="000000"/>
                </a:solidFill>
                <a:ea typeface="LiSu" panose="02010509060101010101" pitchFamily="49" charset="-122"/>
              </a:rPr>
              <a:t>Concentrated on the labor for Christ</a:t>
            </a:r>
            <a:endParaRPr lang="en-US" b="1" dirty="0">
              <a:solidFill>
                <a:srgbClr val="00000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882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9C2E22-1EC7-4F87-8294-ABD42C620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6658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5800" b="1" kern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一個有為的基督徒</a:t>
            </a:r>
            <a:r>
              <a:rPr lang="en-US" altLang="zh-TW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altLang="zh-TW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zh-TW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Contagious Christian</a:t>
            </a:r>
            <a:endParaRPr lang="en-US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EC582E-8EC8-4862-AE80-1D6E182CD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zh-TW" altLang="en-US" sz="4000" b="1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必須是一個甘願付出的</a:t>
            </a:r>
            <a:r>
              <a:rPr lang="zh-TW" altLang="en-US" sz="4000" b="1" kern="1200" dirty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人</a:t>
            </a:r>
            <a:endParaRPr lang="en-US" altLang="zh-TW" sz="4000" b="1" kern="1200" dirty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en-US" sz="3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Must become a </a:t>
            </a:r>
            <a:r>
              <a:rPr lang="en-US" sz="3600" b="1" dirty="0">
                <a:solidFill>
                  <a:schemeClr val="accent1"/>
                </a:solidFill>
              </a:rPr>
              <a:t>self-sacrificing</a:t>
            </a:r>
            <a:r>
              <a:rPr lang="en-US" sz="3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 person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xmlns="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93295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203</Words>
  <Application>Microsoft Office PowerPoint</Application>
  <PresentationFormat>Custom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委身基督 Committed to Christ 路加福音 Luke 9:57-62   陳金昌牧師 Pastor Jinchang Chen </vt:lpstr>
      <vt:lpstr>第一個門徒: 自願、熱情、態度堅定,但是對付出的代價估計不足</vt:lpstr>
      <vt:lpstr>願意犧牲享受 Sacrifice in This Life Willingly</vt:lpstr>
      <vt:lpstr>第二個門徒: 耶穌親自呼召,願意跟從,但是將家庭放在 第一優先 _____________</vt:lpstr>
      <vt:lpstr>耶穌呼召優先 Prioritize Jesus’ Calling Exclusively</vt:lpstr>
      <vt:lpstr>第三個門徒:自告奮勇,樂于付出, 但是瞻前顧後,不能專心</vt:lpstr>
      <vt:lpstr>一心追隨基督 Follow the Leading of Christ Decisively</vt:lpstr>
      <vt:lpstr>一個有為的基督徒 A Contagious Christian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委身基督 Committed to Christ</dc:title>
  <dc:creator>Becky Kwan</dc:creator>
  <cp:lastModifiedBy>jp</cp:lastModifiedBy>
  <cp:revision>33</cp:revision>
  <dcterms:created xsi:type="dcterms:W3CDTF">2018-09-14T03:43:14Z</dcterms:created>
  <dcterms:modified xsi:type="dcterms:W3CDTF">2018-09-21T17:42:27Z</dcterms:modified>
</cp:coreProperties>
</file>