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4" r:id="rId5"/>
    <p:sldId id="261" r:id="rId6"/>
    <p:sldId id="265" r:id="rId7"/>
    <p:sldId id="262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9544AE-EE04-4E82-945D-992A2F17DF53}" v="5" dt="2018-09-14T22:37:12.7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cky Kwan" userId="aafed120ee369e13" providerId="LiveId" clId="{559544AE-EE04-4E82-945D-992A2F17DF53}"/>
    <pc:docChg chg="modSld">
      <pc:chgData name="Becky Kwan" userId="aafed120ee369e13" providerId="LiveId" clId="{559544AE-EE04-4E82-945D-992A2F17DF53}" dt="2018-09-14T22:37:12.717" v="4"/>
      <pc:docMkLst>
        <pc:docMk/>
      </pc:docMkLst>
      <pc:sldChg chg="modSp">
        <pc:chgData name="Becky Kwan" userId="aafed120ee369e13" providerId="LiveId" clId="{559544AE-EE04-4E82-945D-992A2F17DF53}" dt="2018-09-14T22:37:12.717" v="4"/>
        <pc:sldMkLst>
          <pc:docMk/>
          <pc:sldMk cId="628820200" sldId="262"/>
        </pc:sldMkLst>
        <pc:spChg chg="mod">
          <ac:chgData name="Becky Kwan" userId="aafed120ee369e13" providerId="LiveId" clId="{559544AE-EE04-4E82-945D-992A2F17DF53}" dt="2018-09-14T22:37:12.717" v="4"/>
          <ac:spMkLst>
            <pc:docMk/>
            <pc:sldMk cId="628820200" sldId="262"/>
            <ac:spMk id="3" creationId="{65B51EF2-37D3-47C1-BAB3-74EB53280C2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28D688-263C-4FE4-AFE8-DF966CEB7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F1C380F-308A-472A-85BA-43CC68E058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1784E3-4D2F-4087-9694-46C4D0058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931F-B5BD-487D-AC92-4B14C577C575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BA1982-D46F-4E20-95DA-D001DE42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0F6B6C3-BA76-49D6-8127-74CB527B6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1592-DDC4-4280-9C66-BBBAECF87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5011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5B192A-5273-4BB2-AA71-31704A407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236F8BD-EDE5-4B29-AE2F-163F4D404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081604-41B1-474C-984E-A0BABF041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931F-B5BD-487D-AC92-4B14C577C575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BF5023-46F8-450A-A643-A02A389A2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576D08-565A-46F7-BDDF-92CE3BF3B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1592-DDC4-4280-9C66-BBBAECF87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81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0E53A59-B75E-4894-BED8-108B6380A9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B211B48-A754-4E9B-B06B-D50BF006F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821DC74-118E-410C-A782-8E66F14A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931F-B5BD-487D-AC92-4B14C577C575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03F44B-33D2-41EE-B697-67A8AECFA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365BEAB-2023-4561-AD52-909036FF3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1592-DDC4-4280-9C66-BBBAECF87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8217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24CE9D-0951-4115-BCEB-86EA1D3FB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68A2D6-1AA1-49D1-A40A-36E459F7C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60F68A-98BF-45DF-A45D-6B0DCCD77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931F-B5BD-487D-AC92-4B14C577C575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EEC4EB5-D433-45B6-B7C6-35D1CDBDE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554FA7-FFD7-44CA-9DE0-2266CDB22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1592-DDC4-4280-9C66-BBBAECF87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870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88D1B9-C0AD-484C-8E44-582985F68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1CC9FE3-C43D-48E3-926B-EC7EECD7E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BE4BB2-4562-4775-99E0-02C9BEE84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931F-B5BD-487D-AC92-4B14C577C575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1F0E07-E0E3-446E-8E2E-ECFC70CBB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B90BDE-20C3-462F-8510-93C18B023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1592-DDC4-4280-9C66-BBBAECF87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956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BFE552-69B7-4A86-92A8-99E9AC80B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2E368F-9116-445A-8D9A-ED8F62F512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1044C96-601B-4319-9747-958B14A24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61FCFCB-1FBB-42C5-9FC9-49DCD2A12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931F-B5BD-487D-AC92-4B14C577C575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6ACEE25-9D2B-431D-8D07-95D42CA09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EBFE114-B078-40BB-AC76-2AF49EDA3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1592-DDC4-4280-9C66-BBBAECF87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7996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9ECCE6-58B2-4B46-90CC-64AC74979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93CCE52-B434-4DEB-A5F2-6323B1A9B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8FF21CF-0A63-47DF-A4D0-9D60D8C40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7C2391D-C8B7-4666-A062-64F489A618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525B3EB-D7C0-4BCB-BCB7-0DBDB2C0A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E09CE69-1232-4443-B558-E3BD4A2B4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931F-B5BD-487D-AC92-4B14C577C575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7D5B865-EB33-409C-970B-393574CDC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A769151-0E19-432F-8EF4-ACA0742FA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1592-DDC4-4280-9C66-BBBAECF87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3381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44A395-925F-48F1-8BCD-A482FF157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B69B21B-1BF2-4ABA-BF4E-56DF78C44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931F-B5BD-487D-AC92-4B14C577C575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AA8B1AB-CAB8-4EA2-933B-542F1A546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01E1A63-D1C4-41BD-8C67-4FCE7C199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1592-DDC4-4280-9C66-BBBAECF87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355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90006F4-3DE0-49EE-9400-D04165558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931F-B5BD-487D-AC92-4B14C577C575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A5CED13-59DB-4555-82B6-A136978E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18E5629-1092-4E18-A3ED-CFD242646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1592-DDC4-4280-9C66-BBBAECF87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943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A0CBDD-A2D8-4DB1-BC15-793F7121B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FEFE1F-F191-4E11-8CBE-5DF4EF9DA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E014807-A987-4A8D-AB45-EA8A3FF214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6AA7A7E-2D54-416E-9ABA-63E900FF7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931F-B5BD-487D-AC92-4B14C577C575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922CF1A-F8BA-4064-A3CC-5515FF240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5EF77F6-E062-434F-8DF0-8D6C3F2E8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1592-DDC4-4280-9C66-BBBAECF87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3060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D04659-76D8-4A9C-9CC9-B261C1752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8AF8467-8B4F-42C7-881E-E1B94A020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877D057-CDE4-4DBB-9352-EAA3F9C93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D4D9B4C-EE54-450B-B6B5-F4881FF38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931F-B5BD-487D-AC92-4B14C577C575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57695D1-067A-42E8-982B-013D89D25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74C4BDF-3B10-4785-BEB6-8A1FB3050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1592-DDC4-4280-9C66-BBBAECF87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8138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2644C9C-5B36-45C6-8F56-A011833A2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C524767-1354-47B2-AB7E-EFCB21AB2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8155850-42E3-4C20-AD90-368BC48819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4931F-B5BD-487D-AC92-4B14C577C575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EE2A9E3-3F64-468D-9932-DBD6CDFB13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C290C0-B107-45B2-93EF-804F5A0FF3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1592-DDC4-4280-9C66-BBBAECF87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60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482BD70C-C4A0-46C4-9518-A731098B41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81E778-A4C0-43DE-BC56-634E0D9AF8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15691" y="1458757"/>
            <a:ext cx="5319433" cy="2076333"/>
          </a:xfrm>
        </p:spPr>
        <p:txBody>
          <a:bodyPr anchor="t">
            <a:normAutofit fontScale="90000"/>
          </a:bodyPr>
          <a:lstStyle/>
          <a:p>
            <a:r>
              <a:rPr lang="zh-TW" altLang="en-US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委身基督</a:t>
            </a:r>
            <a:r>
              <a:rPr lang="en-US" altLang="zh-TW" sz="4800" dirty="0">
                <a:solidFill>
                  <a:schemeClr val="bg1"/>
                </a:solidFill>
              </a:rPr>
              <a:t/>
            </a:r>
            <a:br>
              <a:rPr lang="en-US" altLang="zh-TW" sz="4800" dirty="0">
                <a:solidFill>
                  <a:schemeClr val="bg1"/>
                </a:solidFill>
              </a:rPr>
            </a:br>
            <a:r>
              <a:rPr lang="en-US" altLang="zh-TW" sz="4400" b="1" dirty="0">
                <a:solidFill>
                  <a:schemeClr val="bg1"/>
                </a:solidFill>
                <a:latin typeface="+mn-lt"/>
              </a:rPr>
              <a:t>Committed to </a:t>
            </a:r>
            <a:r>
              <a:rPr lang="en-US" altLang="zh-TW" sz="4400" b="1" dirty="0" smtClean="0">
                <a:solidFill>
                  <a:schemeClr val="bg1"/>
                </a:solidFill>
                <a:latin typeface="+mn-lt"/>
              </a:rPr>
              <a:t>Christ</a:t>
            </a:r>
            <a:r>
              <a:rPr lang="en-US" altLang="zh-TW" sz="44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en-US" altLang="zh-TW" sz="4400" dirty="0" smtClean="0">
                <a:solidFill>
                  <a:schemeClr val="bg1"/>
                </a:solidFill>
                <a:latin typeface="+mn-lt"/>
              </a:rPr>
            </a:b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路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加福音</a:t>
            </a:r>
            <a:r>
              <a:rPr lang="zh-TW" altLang="en-US" sz="4000" dirty="0" smtClean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 </a:t>
            </a:r>
            <a:r>
              <a:rPr lang="en-US" altLang="zh-TW" sz="4400" b="1" dirty="0" smtClean="0">
                <a:solidFill>
                  <a:schemeClr val="bg1"/>
                </a:solidFill>
                <a:ea typeface="LiSu" panose="02010509060101010101" pitchFamily="49" charset="-122"/>
              </a:rPr>
              <a:t>Luke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 9:57-62</a:t>
            </a:r>
            <a:r>
              <a:rPr lang="en-US" sz="4400" b="1" dirty="0" smtClean="0">
                <a:solidFill>
                  <a:schemeClr val="bg1"/>
                </a:solidFill>
              </a:rPr>
              <a:t/>
            </a:r>
            <a:br>
              <a:rPr lang="en-US" sz="4400" b="1" dirty="0" smtClean="0">
                <a:solidFill>
                  <a:schemeClr val="bg1"/>
                </a:solidFill>
              </a:rPr>
            </a:br>
            <a:r>
              <a:rPr lang="en-US" altLang="zh-TW" sz="44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en-US" altLang="zh-TW" sz="4400" dirty="0" smtClean="0">
                <a:solidFill>
                  <a:schemeClr val="bg1"/>
                </a:solidFill>
                <a:latin typeface="+mn-lt"/>
              </a:rPr>
            </a:br>
            <a:r>
              <a:rPr lang="en-US" altLang="zh-TW" sz="44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en-US" altLang="zh-TW" sz="4400" dirty="0" smtClean="0">
                <a:solidFill>
                  <a:schemeClr val="bg1"/>
                </a:solidFill>
                <a:latin typeface="+mn-lt"/>
              </a:rPr>
            </a:b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陳金昌牧師</a:t>
            </a:r>
            <a:r>
              <a:rPr lang="en-US" altLang="zh-TW" sz="44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en-US" altLang="zh-TW" sz="4400" dirty="0" smtClean="0">
                <a:solidFill>
                  <a:schemeClr val="bg1"/>
                </a:solidFill>
                <a:latin typeface="+mn-lt"/>
              </a:rPr>
            </a:br>
            <a:r>
              <a:rPr lang="en-US" altLang="zh-TW" sz="4400" b="1" dirty="0" smtClean="0">
                <a:solidFill>
                  <a:schemeClr val="bg1"/>
                </a:solidFill>
                <a:latin typeface="+mn-lt"/>
              </a:rPr>
              <a:t>Pastor </a:t>
            </a:r>
            <a:r>
              <a:rPr lang="en-US" altLang="zh-TW" sz="4400" b="1" dirty="0" err="1" smtClean="0">
                <a:solidFill>
                  <a:schemeClr val="bg1"/>
                </a:solidFill>
                <a:latin typeface="+mn-lt"/>
              </a:rPr>
              <a:t>Jinchang</a:t>
            </a:r>
            <a:r>
              <a:rPr lang="en-US" altLang="zh-TW" sz="4400" b="1" dirty="0" smtClean="0">
                <a:solidFill>
                  <a:schemeClr val="bg1"/>
                </a:solidFill>
                <a:latin typeface="+mn-lt"/>
              </a:rPr>
              <a:t> Chen</a:t>
            </a:r>
            <a:r>
              <a:rPr lang="en-US" altLang="zh-TW" sz="4800" dirty="0">
                <a:solidFill>
                  <a:schemeClr val="bg1"/>
                </a:solidFill>
                <a:latin typeface="+mn-lt"/>
              </a:rPr>
              <a:t/>
            </a:r>
            <a:br>
              <a:rPr lang="en-US" altLang="zh-TW" sz="4800" dirty="0">
                <a:solidFill>
                  <a:schemeClr val="bg1"/>
                </a:solidFill>
                <a:latin typeface="+mn-lt"/>
              </a:rPr>
            </a:br>
            <a:endParaRPr lang="en-US" sz="4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xmlns="" id="{39B74A45-BDDD-4892-B8C0-B290C0944F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0" y="0"/>
            <a:ext cx="5379352" cy="6374535"/>
          </a:xfrm>
          <a:custGeom>
            <a:avLst/>
            <a:gdLst>
              <a:gd name="connsiteX0" fmla="*/ 609861 w 5379352"/>
              <a:gd name="connsiteY0" fmla="*/ 6374535 h 6374535"/>
              <a:gd name="connsiteX1" fmla="*/ 3449004 w 5379352"/>
              <a:gd name="connsiteY1" fmla="*/ 6374535 h 6374535"/>
              <a:gd name="connsiteX2" fmla="*/ 3628245 w 5379352"/>
              <a:gd name="connsiteY2" fmla="*/ 6288190 h 6374535"/>
              <a:gd name="connsiteX3" fmla="*/ 5379352 w 5379352"/>
              <a:gd name="connsiteY3" fmla="*/ 3346018 h 6374535"/>
              <a:gd name="connsiteX4" fmla="*/ 2033334 w 5379352"/>
              <a:gd name="connsiteY4" fmla="*/ 0 h 6374535"/>
              <a:gd name="connsiteX5" fmla="*/ 129310 w 5379352"/>
              <a:gd name="connsiteY5" fmla="*/ 594192 h 6374535"/>
              <a:gd name="connsiteX6" fmla="*/ 0 w 5379352"/>
              <a:gd name="connsiteY6" fmla="*/ 692103 h 6374535"/>
              <a:gd name="connsiteX7" fmla="*/ 0 w 5379352"/>
              <a:gd name="connsiteY7" fmla="*/ 5999934 h 6374535"/>
              <a:gd name="connsiteX8" fmla="*/ 129311 w 5379352"/>
              <a:gd name="connsiteY8" fmla="*/ 6097845 h 6374535"/>
              <a:gd name="connsiteX9" fmla="*/ 367831 w 5379352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9352" h="6374535">
                <a:moveTo>
                  <a:pt x="609861" y="6374535"/>
                </a:moveTo>
                <a:lnTo>
                  <a:pt x="3449004" y="6374535"/>
                </a:lnTo>
                <a:lnTo>
                  <a:pt x="3628245" y="6288190"/>
                </a:lnTo>
                <a:cubicBezTo>
                  <a:pt x="4671283" y="5721578"/>
                  <a:pt x="5379352" y="4616487"/>
                  <a:pt x="5379352" y="3346018"/>
                </a:cubicBezTo>
                <a:cubicBezTo>
                  <a:pt x="5379352" y="1498063"/>
                  <a:pt x="3881289" y="0"/>
                  <a:pt x="2033334" y="0"/>
                </a:cubicBezTo>
                <a:cubicBezTo>
                  <a:pt x="1325914" y="0"/>
                  <a:pt x="669769" y="219535"/>
                  <a:pt x="129310" y="594192"/>
                </a:cubicBezTo>
                <a:lnTo>
                  <a:pt x="0" y="692103"/>
                </a:lnTo>
                <a:lnTo>
                  <a:pt x="0" y="5999934"/>
                </a:lnTo>
                <a:lnTo>
                  <a:pt x="129311" y="6097845"/>
                </a:lnTo>
                <a:cubicBezTo>
                  <a:pt x="206519" y="6151367"/>
                  <a:pt x="286089" y="6201724"/>
                  <a:pt x="367831" y="6248727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xmlns="" id="{C516C73E-9465-4C9E-9B86-9E58FB326B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299" y="0"/>
            <a:ext cx="5210147" cy="6210629"/>
          </a:xfrm>
          <a:custGeom>
            <a:avLst/>
            <a:gdLst>
              <a:gd name="connsiteX0" fmla="*/ 1058223 w 5210147"/>
              <a:gd name="connsiteY0" fmla="*/ 0 h 6210629"/>
              <a:gd name="connsiteX1" fmla="*/ 3003078 w 5210147"/>
              <a:gd name="connsiteY1" fmla="*/ 0 h 6210629"/>
              <a:gd name="connsiteX2" fmla="*/ 3266657 w 5210147"/>
              <a:gd name="connsiteY2" fmla="*/ 96471 h 6210629"/>
              <a:gd name="connsiteX3" fmla="*/ 5210147 w 5210147"/>
              <a:gd name="connsiteY3" fmla="*/ 3028517 h 6210629"/>
              <a:gd name="connsiteX4" fmla="*/ 2028035 w 5210147"/>
              <a:gd name="connsiteY4" fmla="*/ 6210629 h 6210629"/>
              <a:gd name="connsiteX5" fmla="*/ 3916 w 5210147"/>
              <a:gd name="connsiteY5" fmla="*/ 5483989 h 6210629"/>
              <a:gd name="connsiteX6" fmla="*/ 0 w 5210147"/>
              <a:gd name="connsiteY6" fmla="*/ 5480430 h 6210629"/>
              <a:gd name="connsiteX7" fmla="*/ 0 w 5210147"/>
              <a:gd name="connsiteY7" fmla="*/ 576603 h 6210629"/>
              <a:gd name="connsiteX8" fmla="*/ 3916 w 5210147"/>
              <a:gd name="connsiteY8" fmla="*/ 573044 h 6210629"/>
              <a:gd name="connsiteX9" fmla="*/ 933918 w 5210147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10147" h="6210629">
                <a:moveTo>
                  <a:pt x="1058223" y="0"/>
                </a:moveTo>
                <a:lnTo>
                  <a:pt x="3003078" y="0"/>
                </a:lnTo>
                <a:lnTo>
                  <a:pt x="3266657" y="96471"/>
                </a:lnTo>
                <a:cubicBezTo>
                  <a:pt x="4408765" y="579542"/>
                  <a:pt x="5210147" y="1710443"/>
                  <a:pt x="5210147" y="3028517"/>
                </a:cubicBezTo>
                <a:cubicBezTo>
                  <a:pt x="5210147" y="4785949"/>
                  <a:pt x="3785467" y="6210629"/>
                  <a:pt x="2028035" y="6210629"/>
                </a:cubicBezTo>
                <a:cubicBezTo>
                  <a:pt x="1259159" y="6210629"/>
                  <a:pt x="553973" y="5937936"/>
                  <a:pt x="3916" y="5483989"/>
                </a:cubicBezTo>
                <a:lnTo>
                  <a:pt x="0" y="5480430"/>
                </a:lnTo>
                <a:lnTo>
                  <a:pt x="0" y="576603"/>
                </a:lnTo>
                <a:lnTo>
                  <a:pt x="3916" y="573044"/>
                </a:lnTo>
                <a:cubicBezTo>
                  <a:pt x="278945" y="346070"/>
                  <a:pt x="592755" y="164410"/>
                  <a:pt x="933918" y="394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Wreath">
            <a:extLst>
              <a:ext uri="{FF2B5EF4-FFF2-40B4-BE49-F238E27FC236}">
                <a16:creationId xmlns:a16="http://schemas.microsoft.com/office/drawing/2014/main" xmlns="" id="{4B5A8D34-0A4D-4830-8919-56C2A6CCF4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80941" y="1301551"/>
            <a:ext cx="3440610" cy="3440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18906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1F1E48-4ADB-461B-B963-ABF083269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5604" y="1156434"/>
            <a:ext cx="5092149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en-US" sz="3600" b="1" dirty="0">
                <a:latin typeface="微軟正黑體" pitchFamily="34" charset="-120"/>
                <a:ea typeface="微軟正黑體" pitchFamily="34" charset="-120"/>
              </a:rPr>
              <a:t>第一個門徒:</a:t>
            </a:r>
            <a:br>
              <a:rPr lang="en-US" altLang="en-US" sz="3600" b="1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en-US" sz="3600" b="1" dirty="0">
                <a:latin typeface="微軟正黑體" pitchFamily="34" charset="-120"/>
                <a:ea typeface="微軟正黑體" pitchFamily="34" charset="-120"/>
              </a:rPr>
              <a:t>自願、熱情、態度堅定,但是對付出的代價估計不足</a:t>
            </a:r>
            <a:endParaRPr 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6F06E8F-8CDF-4588-A5C9-9772E30D4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4229" y="4750893"/>
            <a:ext cx="5974896" cy="114786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The first disciple: voluntary, firm, and passionate, but he under-estimated the cost of following Christ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xmlns="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Image result for cost of discipleship">
            <a:extLst>
              <a:ext uri="{FF2B5EF4-FFF2-40B4-BE49-F238E27FC236}">
                <a16:creationId xmlns:a16="http://schemas.microsoft.com/office/drawing/2014/main" xmlns="" id="{0B263251-7C00-47AE-9887-4988AB2061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213" r="10730"/>
          <a:stretch/>
        </p:blipFill>
        <p:spPr bwMode="auto"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520881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42A5316D-ED2F-4F89-B4B4-8D9240B1A3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46210D-C21C-4EEE-8ABF-D8F62FF2B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109" y="1444126"/>
            <a:ext cx="3086915" cy="3091146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>
            <a:normAutofit/>
          </a:bodyPr>
          <a:lstStyle/>
          <a:p>
            <a:pPr algn="ctr"/>
            <a:r>
              <a:rPr lang="zh-TW" altLang="en-US" sz="3600" b="1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願意犧牲享受</a:t>
            </a:r>
            <a:r>
              <a:rPr lang="en-US" altLang="zh-TW" sz="2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/>
            </a:r>
            <a:br>
              <a:rPr lang="en-US" altLang="zh-TW" sz="2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2400" b="1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Sacrifice in This Life Willingly</a:t>
            </a:r>
            <a:endParaRPr lang="en-US" sz="2400" b="1" dirty="0">
              <a:solidFill>
                <a:srgbClr val="FFFFFF"/>
              </a:solidFill>
              <a:latin typeface="+mn-lt"/>
              <a:ea typeface="LiSu" panose="020105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B51EF2-37D3-47C1-BAB3-74EB5328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9411" y="4085408"/>
            <a:ext cx="7188199" cy="1819275"/>
          </a:xfrm>
        </p:spPr>
        <p:txBody>
          <a:bodyPr>
            <a:noAutofit/>
          </a:bodyPr>
          <a:lstStyle/>
          <a:p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一個莽撞冒失的門徒</a:t>
            </a:r>
            <a:endParaRPr lang="en-US" altLang="zh-TW" sz="3600" b="1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sz="3600" b="1" dirty="0">
                <a:latin typeface="LiSu" panose="02010509060101010101" pitchFamily="49" charset="-122"/>
                <a:ea typeface="LiSu" panose="02010509060101010101" pitchFamily="49" charset="-122"/>
              </a:rPr>
              <a:t> </a:t>
            </a:r>
            <a:r>
              <a:rPr lang="en-US" altLang="zh-TW" sz="3200" b="1" dirty="0">
                <a:ea typeface="LiSu" panose="02010509060101010101" pitchFamily="49" charset="-122"/>
              </a:rPr>
              <a:t>A reckless disciple</a:t>
            </a:r>
          </a:p>
          <a:p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甘心為主付出</a:t>
            </a:r>
            <a:endParaRPr lang="en-US" altLang="zh-TW" sz="3600" b="1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sz="3200" b="1" dirty="0">
                <a:ea typeface="LiSu" panose="02010509060101010101" pitchFamily="49" charset="-122"/>
              </a:rPr>
              <a:t>   Willing</a:t>
            </a:r>
            <a:r>
              <a:rPr lang="zh-TW" altLang="en-US" sz="3200" b="1" dirty="0">
                <a:ea typeface="LiSu" panose="02010509060101010101" pitchFamily="49" charset="-122"/>
              </a:rPr>
              <a:t> </a:t>
            </a:r>
            <a:r>
              <a:rPr lang="en-US" altLang="zh-TW" sz="3200" b="1" dirty="0">
                <a:ea typeface="LiSu" panose="02010509060101010101" pitchFamily="49" charset="-122"/>
              </a:rPr>
              <a:t>to</a:t>
            </a:r>
            <a:r>
              <a:rPr lang="zh-TW" altLang="en-US" sz="3200" b="1" dirty="0">
                <a:ea typeface="LiSu" panose="02010509060101010101" pitchFamily="49" charset="-122"/>
              </a:rPr>
              <a:t> </a:t>
            </a:r>
            <a:r>
              <a:rPr lang="en-US" altLang="zh-TW" sz="3200" b="1" dirty="0">
                <a:ea typeface="LiSu" panose="02010509060101010101" pitchFamily="49" charset="-122"/>
              </a:rPr>
              <a:t>pay</a:t>
            </a:r>
            <a:r>
              <a:rPr lang="zh-TW" altLang="en-US" sz="3200" b="1" dirty="0">
                <a:ea typeface="LiSu" panose="02010509060101010101" pitchFamily="49" charset="-122"/>
              </a:rPr>
              <a:t> </a:t>
            </a:r>
            <a:r>
              <a:rPr lang="en-US" altLang="zh-TW" sz="3200" b="1" dirty="0">
                <a:ea typeface="LiSu" panose="02010509060101010101" pitchFamily="49" charset="-122"/>
              </a:rPr>
              <a:t>the</a:t>
            </a:r>
            <a:r>
              <a:rPr lang="zh-TW" altLang="en-US" sz="3200" b="1" dirty="0">
                <a:ea typeface="LiSu" panose="02010509060101010101" pitchFamily="49" charset="-122"/>
              </a:rPr>
              <a:t> </a:t>
            </a:r>
            <a:r>
              <a:rPr lang="en-US" altLang="zh-TW" sz="3200" b="1" dirty="0">
                <a:ea typeface="LiSu" panose="02010509060101010101" pitchFamily="49" charset="-122"/>
              </a:rPr>
              <a:t>price</a:t>
            </a:r>
            <a:endParaRPr lang="en-US" sz="3200" b="1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  <p:pic>
        <p:nvPicPr>
          <p:cNvPr id="6" name="Picture 2" descr="Related image">
            <a:extLst>
              <a:ext uri="{FF2B5EF4-FFF2-40B4-BE49-F238E27FC236}">
                <a16:creationId xmlns:a16="http://schemas.microsoft.com/office/drawing/2014/main" xmlns="" id="{B0F7A517-2F02-407C-95EE-707201EDD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9893" y="626127"/>
            <a:ext cx="6576906" cy="3091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31683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AB45A142-4255-493C-8284-5D566C121B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1F1E48-4ADB-461B-B963-ABF083269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830" y="574766"/>
            <a:ext cx="3222594" cy="288757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altLang="en-US" sz="3600" b="1" kern="1200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第</a:t>
            </a:r>
            <a:r>
              <a:rPr lang="zh-TW" altLang="en-US" sz="3600" b="1" kern="1200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en-US" sz="3600" b="1" kern="1200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個門徒: 耶穌親自呼召,願意跟從,但是將家庭放在</a:t>
            </a:r>
            <a:br>
              <a:rPr lang="en-US" altLang="en-US" sz="3600" b="1" kern="1200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en-US" sz="3600" b="1" kern="1200" dirty="0" err="1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第一優先</a:t>
            </a:r>
            <a:r>
              <a:rPr lang="en-US" altLang="en-US" sz="3600" b="1" kern="1200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en-US" sz="3600" b="1" kern="1200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en-US" sz="3600" b="1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_____________</a:t>
            </a:r>
            <a:endParaRPr lang="en-US" sz="3600" kern="1200" dirty="0">
              <a:solidFill>
                <a:srgbClr val="FFFF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6F06E8F-8CDF-4588-A5C9-9772E30D4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5048" y="3579224"/>
            <a:ext cx="3657600" cy="1698864"/>
          </a:xfr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32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The second disciple: Jesus called him, and he was willing to follow, but he put his family needs in the first place</a:t>
            </a:r>
          </a:p>
        </p:txBody>
      </p:sp>
      <p:pic>
        <p:nvPicPr>
          <p:cNvPr id="4" name="Picture 6" descr="Related image">
            <a:extLst>
              <a:ext uri="{FF2B5EF4-FFF2-40B4-BE49-F238E27FC236}">
                <a16:creationId xmlns:a16="http://schemas.microsoft.com/office/drawing/2014/main" xmlns="" id="{7BA771E6-2884-472A-9725-C95B42BAA7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53822" y="1344029"/>
            <a:ext cx="6553545" cy="4177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26542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>
            <a:extLst>
              <a:ext uri="{FF2B5EF4-FFF2-40B4-BE49-F238E27FC236}">
                <a16:creationId xmlns:a16="http://schemas.microsoft.com/office/drawing/2014/main" xmlns="" id="{4038CB10-1F5C-4D54-9DF7-12586DE5B0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8F40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46210D-C21C-4EEE-8ABF-D8F62FF2B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zh-TW" altLang="en-US" sz="3700" b="1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耶穌呼召優先</a:t>
            </a:r>
            <a:r>
              <a:rPr lang="en-US" altLang="zh-TW" sz="37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/>
            </a:r>
            <a:br>
              <a:rPr lang="en-US" altLang="zh-TW" sz="37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3700" b="1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Prioritize Jesus’ Calling Exclusively</a:t>
            </a:r>
            <a:endParaRPr lang="en-US" sz="3700" b="1" dirty="0">
              <a:solidFill>
                <a:srgbClr val="FFFFFF"/>
              </a:solidFill>
              <a:latin typeface="+mn-lt"/>
              <a:ea typeface="LiSu" panose="02010509060101010101" pitchFamily="49" charset="-122"/>
            </a:endParaRPr>
          </a:p>
        </p:txBody>
      </p:sp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xmlns="" id="{55AC606C-FA0A-4566-9707-47ABF6D540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965" r="12903" b="-1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9" name="Rectangle 138">
            <a:extLst>
              <a:ext uri="{FF2B5EF4-FFF2-40B4-BE49-F238E27FC236}">
                <a16:creationId xmlns:a16="http://schemas.microsoft.com/office/drawing/2014/main" xmlns="" id="{73ED6512-6858-4552-B699-9A97FE9A4E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B51EF2-37D3-47C1-BAB3-74EB5328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1" y="917725"/>
            <a:ext cx="3944982" cy="4852362"/>
          </a:xfrm>
        </p:spPr>
        <p:txBody>
          <a:bodyPr anchor="ctr">
            <a:normAutofit/>
          </a:bodyPr>
          <a:lstStyle/>
          <a:p>
            <a:r>
              <a:rPr lang="zh-TW" altLang="en-US" sz="3600" b="1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一個本末倒置的門徒</a:t>
            </a:r>
            <a:endParaRPr lang="en-US" altLang="zh-TW" sz="3600" b="1" dirty="0">
              <a:solidFill>
                <a:srgbClr val="FFFFFF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sz="3200" b="1" dirty="0">
                <a:solidFill>
                  <a:srgbClr val="FFFFFF"/>
                </a:solidFill>
                <a:ea typeface="微軟正黑體" pitchFamily="34" charset="-120"/>
              </a:rPr>
              <a:t>An inverted </a:t>
            </a:r>
            <a:r>
              <a:rPr lang="en-US" altLang="zh-TW" sz="3200" b="1" dirty="0" smtClean="0">
                <a:solidFill>
                  <a:srgbClr val="FFFFFF"/>
                </a:solidFill>
                <a:ea typeface="微軟正黑體" pitchFamily="34" charset="-120"/>
              </a:rPr>
              <a:t>Disciple</a:t>
            </a:r>
            <a:endParaRPr lang="en-US" altLang="zh-TW" sz="3200" b="1" dirty="0">
              <a:solidFill>
                <a:srgbClr val="FFFFFF"/>
              </a:solidFill>
              <a:ea typeface="微軟正黑體" pitchFamily="34" charset="-120"/>
            </a:endParaRPr>
          </a:p>
          <a:p>
            <a:r>
              <a:rPr lang="zh-TW" altLang="en-US" sz="3600" b="1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忠心於主的呼召</a:t>
            </a:r>
            <a:endParaRPr lang="en-US" altLang="zh-TW" sz="3600" b="1" dirty="0">
              <a:solidFill>
                <a:srgbClr val="FFFFFF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sz="3200" b="1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Devoted to the</a:t>
            </a:r>
            <a:r>
              <a:rPr lang="zh-TW" altLang="en-US" sz="3200" b="1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calling</a:t>
            </a:r>
            <a:r>
              <a:rPr lang="zh-TW" altLang="en-US" sz="3200" b="1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of</a:t>
            </a:r>
            <a:r>
              <a:rPr lang="zh-TW" altLang="en-US" sz="3200" b="1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Christ</a:t>
            </a:r>
            <a:endParaRPr lang="en-US" sz="3200" b="1" dirty="0">
              <a:solidFill>
                <a:srgbClr val="FFFF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6632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1F1E48-4ADB-461B-B963-ABF083269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383" y="4869692"/>
            <a:ext cx="7156384" cy="17793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altLang="en-US" sz="3600" b="1" dirty="0">
                <a:latin typeface="微軟正黑體" pitchFamily="34" charset="-120"/>
                <a:ea typeface="微軟正黑體" pitchFamily="34" charset="-120"/>
              </a:rPr>
              <a:t>第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en-US" altLang="en-US" sz="3600" b="1" dirty="0">
                <a:latin typeface="微軟正黑體" pitchFamily="34" charset="-120"/>
                <a:ea typeface="微軟正黑體" pitchFamily="34" charset="-120"/>
              </a:rPr>
              <a:t>個門徒:自告奮勇,樂于付出,</a:t>
            </a:r>
            <a:br>
              <a:rPr lang="en-US" altLang="en-US" sz="3600" b="1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en-US" sz="3600" b="1" dirty="0">
                <a:latin typeface="微軟正黑體" pitchFamily="34" charset="-120"/>
                <a:ea typeface="微軟正黑體" pitchFamily="34" charset="-120"/>
              </a:rPr>
              <a:t>但是瞻前顧後,不能專心</a:t>
            </a:r>
            <a:endParaRPr 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6F06E8F-8CDF-4588-A5C9-9772E30D4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8710" y="4741817"/>
            <a:ext cx="4563290" cy="192024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The third disciple: voluntary, and ready to sacrifice, but he was double-minded in following Jesus</a:t>
            </a:r>
          </a:p>
        </p:txBody>
      </p:sp>
      <p:pic>
        <p:nvPicPr>
          <p:cNvPr id="5122" name="Picture 2" descr="Image result for double minded">
            <a:extLst>
              <a:ext uri="{FF2B5EF4-FFF2-40B4-BE49-F238E27FC236}">
                <a16:creationId xmlns:a16="http://schemas.microsoft.com/office/drawing/2014/main" xmlns="" id="{A6DDEBEA-1425-4425-A4CA-96FDD7C5F7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901" b="23433"/>
          <a:stretch/>
        </p:blipFill>
        <p:spPr bwMode="auto">
          <a:xfrm>
            <a:off x="-3983" y="10"/>
            <a:ext cx="12192000" cy="4571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 flipH="1">
            <a:off x="7458891" y="4911634"/>
            <a:ext cx="13063" cy="16067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867637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result for follow christ">
            <a:extLst>
              <a:ext uri="{FF2B5EF4-FFF2-40B4-BE49-F238E27FC236}">
                <a16:creationId xmlns:a16="http://schemas.microsoft.com/office/drawing/2014/main" xmlns="" id="{898C6D88-0CD9-44FE-9D66-F91EDB2240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3981"/>
          <a:stretch/>
        </p:blipFill>
        <p:spPr bwMode="auto">
          <a:xfrm>
            <a:off x="-1" y="10"/>
            <a:ext cx="12192001" cy="4666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xmlns="" id="{EE09A529-E47C-4634-BB98-0A9526C372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3" name="Oval 72">
            <a:extLst>
              <a:ext uri="{FF2B5EF4-FFF2-40B4-BE49-F238E27FC236}">
                <a16:creationId xmlns:a16="http://schemas.microsoft.com/office/drawing/2014/main" xmlns="" id="{569C1A01-6FB5-43CE-ADCC-936728ACAC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56267" y="4388303"/>
            <a:ext cx="824089" cy="70298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46210D-C21C-4EEE-8ABF-D8F62FF2B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775" y="4551037"/>
            <a:ext cx="5235979" cy="1509931"/>
          </a:xfrm>
        </p:spPr>
        <p:txBody>
          <a:bodyPr>
            <a:normAutofit fontScale="90000"/>
          </a:bodyPr>
          <a:lstStyle/>
          <a:p>
            <a:r>
              <a:rPr lang="zh-TW" altLang="en-US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一心追隨基督</a:t>
            </a:r>
            <a:r>
              <a:rPr lang="en-US" altLang="zh-TW" sz="3400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/>
            </a:r>
            <a:br>
              <a:rPr lang="en-US" altLang="zh-TW" sz="3400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3600" b="1" dirty="0">
                <a:solidFill>
                  <a:srgbClr val="000000"/>
                </a:solidFill>
                <a:latin typeface="+mn-lt"/>
                <a:ea typeface="LiSu" panose="02010509060101010101" pitchFamily="49" charset="-122"/>
              </a:rPr>
              <a:t>Follow the Leading of Christ Decisively</a:t>
            </a:r>
            <a:endParaRPr lang="en-US" sz="3600" b="1" dirty="0">
              <a:solidFill>
                <a:srgbClr val="000000"/>
              </a:solidFill>
              <a:latin typeface="+mn-lt"/>
              <a:ea typeface="LiSu" panose="020105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B51EF2-37D3-47C1-BAB3-74EB5328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0" y="4245429"/>
            <a:ext cx="5852159" cy="2233748"/>
          </a:xfrm>
        </p:spPr>
        <p:txBody>
          <a:bodyPr anchor="ctr">
            <a:noAutofit/>
          </a:bodyPr>
          <a:lstStyle/>
          <a:p>
            <a:r>
              <a:rPr lang="zh-TW" altLang="en-US" sz="32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一個瞻前顧後的門徒</a:t>
            </a:r>
            <a:endParaRPr lang="en-US" altLang="zh-TW" sz="3200" b="1" dirty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sz="1800" b="1" dirty="0">
                <a:solidFill>
                  <a:srgbClr val="00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  </a:t>
            </a:r>
            <a:r>
              <a:rPr lang="en-US" altLang="zh-TW" b="1" dirty="0">
                <a:solidFill>
                  <a:srgbClr val="000000"/>
                </a:solidFill>
                <a:ea typeface="LiSu" panose="02010509060101010101" pitchFamily="49" charset="-122"/>
              </a:rPr>
              <a:t>A </a:t>
            </a:r>
            <a:r>
              <a:rPr lang="en-US" altLang="zh-TW" b="1" dirty="0" smtClean="0">
                <a:solidFill>
                  <a:srgbClr val="000000"/>
                </a:solidFill>
                <a:ea typeface="LiSu" panose="02010509060101010101" pitchFamily="49" charset="-122"/>
              </a:rPr>
              <a:t>hesitant </a:t>
            </a:r>
            <a:r>
              <a:rPr lang="en-US" altLang="zh-TW" b="1" dirty="0">
                <a:solidFill>
                  <a:srgbClr val="000000"/>
                </a:solidFill>
                <a:ea typeface="LiSu" panose="02010509060101010101" pitchFamily="49" charset="-122"/>
              </a:rPr>
              <a:t>disciple</a:t>
            </a:r>
          </a:p>
          <a:p>
            <a:r>
              <a:rPr lang="zh-TW" altLang="en-US" sz="32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專心為主工作</a:t>
            </a:r>
            <a:endParaRPr lang="en-US" altLang="zh-TW" sz="3200" b="1" dirty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sz="1800" b="1" dirty="0">
                <a:solidFill>
                  <a:srgbClr val="000000"/>
                </a:solidFill>
                <a:ea typeface="LiSu" panose="02010509060101010101" pitchFamily="49" charset="-122"/>
              </a:rPr>
              <a:t>    </a:t>
            </a:r>
            <a:r>
              <a:rPr lang="en-US" altLang="zh-TW" b="1" dirty="0">
                <a:solidFill>
                  <a:srgbClr val="000000"/>
                </a:solidFill>
                <a:ea typeface="LiSu" panose="02010509060101010101" pitchFamily="49" charset="-122"/>
              </a:rPr>
              <a:t>Concentrated on the labor for Christ</a:t>
            </a:r>
            <a:endParaRPr lang="en-US" b="1" dirty="0">
              <a:solidFill>
                <a:srgbClr val="000000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8820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xmlns="" id="{2A8AA5BC-4F7A-4226-8F99-6D824B226A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xmlns="" id="{3E5445C6-DD42-4979-86FF-03730E8C6D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9C2E22-1EC7-4F87-8294-ABD42C620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66586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zh-TW" altLang="en-US" sz="5800" b="1" kern="1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一個有為的基督徒</a:t>
            </a:r>
            <a:r>
              <a:rPr lang="en-US" altLang="zh-TW" sz="5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altLang="zh-TW" sz="5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zh-TW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 Contagious Christian</a:t>
            </a:r>
            <a:endParaRPr lang="en-US" sz="44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BEC582E-8EC8-4862-AE80-1D6E182CD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4256436"/>
            <a:ext cx="9144000" cy="1600818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zh-TW" altLang="en-US" sz="4000" b="1" dirty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必須是一個甘願付出的</a:t>
            </a:r>
            <a:r>
              <a:rPr lang="zh-TW" altLang="en-US" sz="4000" b="1" kern="1200" dirty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人</a:t>
            </a:r>
            <a:endParaRPr lang="en-US" altLang="zh-TW" sz="4000" b="1" kern="1200" dirty="0">
              <a:solidFill>
                <a:schemeClr val="accent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sz="36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Must become a </a:t>
            </a:r>
            <a:r>
              <a:rPr lang="en-US" sz="3600" b="1" dirty="0">
                <a:solidFill>
                  <a:schemeClr val="accent1"/>
                </a:solidFill>
              </a:rPr>
              <a:t>self-sacrificing</a:t>
            </a:r>
            <a:r>
              <a:rPr lang="en-US" sz="3600" b="1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 person</a:t>
            </a:r>
          </a:p>
        </p:txBody>
      </p:sp>
      <p:cxnSp>
        <p:nvCxnSpPr>
          <p:cNvPr id="16" name="Straight Connector 11">
            <a:extLst>
              <a:ext uri="{FF2B5EF4-FFF2-40B4-BE49-F238E27FC236}">
                <a16:creationId xmlns:a16="http://schemas.microsoft.com/office/drawing/2014/main" xmlns="" id="{45000665-DFC7-417E-8FD7-516A0F15C9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932950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203</Words>
  <Application>Microsoft Office PowerPoint</Application>
  <PresentationFormat>Custom</PresentationFormat>
  <Paragraphs>25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委身基督 Committed to Christ 路加福音 Luke 9:57-62   陳金昌牧師 Pastor Jinchang Chen </vt:lpstr>
      <vt:lpstr>第一個門徒: 自願、熱情、態度堅定,但是對付出的代價估計不足</vt:lpstr>
      <vt:lpstr>願意犧牲享受 Sacrifice in This Life Willingly</vt:lpstr>
      <vt:lpstr>第二個門徒: 耶穌親自呼召,願意跟從,但是將家庭放在 第一優先 _____________</vt:lpstr>
      <vt:lpstr>耶穌呼召優先 Prioritize Jesus’ Calling Exclusively</vt:lpstr>
      <vt:lpstr>第三個門徒:自告奮勇,樂于付出, 但是瞻前顧後,不能專心</vt:lpstr>
      <vt:lpstr>一心追隨基督 Follow the Leading of Christ Decisively</vt:lpstr>
      <vt:lpstr>一個有為的基督徒 A Contagious Christian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委身基督 Committed to Christ</dc:title>
  <dc:creator>Becky Kwan</dc:creator>
  <cp:lastModifiedBy>jp</cp:lastModifiedBy>
  <cp:revision>33</cp:revision>
  <dcterms:created xsi:type="dcterms:W3CDTF">2018-09-14T03:43:14Z</dcterms:created>
  <dcterms:modified xsi:type="dcterms:W3CDTF">2018-09-21T17:42:27Z</dcterms:modified>
</cp:coreProperties>
</file>