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19" r:id="rId4"/>
    <p:sldId id="327" r:id="rId5"/>
    <p:sldId id="330" r:id="rId6"/>
    <p:sldId id="322" r:id="rId7"/>
    <p:sldId id="321" r:id="rId8"/>
    <p:sldId id="323" r:id="rId9"/>
    <p:sldId id="326" r:id="rId10"/>
    <p:sldId id="320" r:id="rId11"/>
    <p:sldId id="331" r:id="rId12"/>
    <p:sldId id="305" r:id="rId13"/>
    <p:sldId id="307" r:id="rId14"/>
    <p:sldId id="308" r:id="rId15"/>
    <p:sldId id="306" r:id="rId16"/>
    <p:sldId id="318" r:id="rId17"/>
    <p:sldId id="335" r:id="rId18"/>
    <p:sldId id="309" r:id="rId19"/>
    <p:sldId id="324" r:id="rId20"/>
    <p:sldId id="310" r:id="rId21"/>
    <p:sldId id="329" r:id="rId22"/>
    <p:sldId id="332" r:id="rId23"/>
    <p:sldId id="325" r:id="rId24"/>
    <p:sldId id="328" r:id="rId25"/>
    <p:sldId id="337" r:id="rId26"/>
    <p:sldId id="313" r:id="rId27"/>
    <p:sldId id="336" r:id="rId28"/>
    <p:sldId id="314" r:id="rId29"/>
    <p:sldId id="315" r:id="rId30"/>
    <p:sldId id="333" r:id="rId31"/>
    <p:sldId id="312" r:id="rId32"/>
    <p:sldId id="311" r:id="rId33"/>
    <p:sldId id="334" r:id="rId34"/>
    <p:sldId id="31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955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302" y="927463"/>
            <a:ext cx="7367451" cy="2063931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保守</a:t>
            </a:r>
            <a:r>
              <a:rPr lang="en-US" altLang="zh-TW" sz="6000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護衛我們的心</a:t>
            </a:r>
            <a:r>
              <a:rPr lang="en-US" altLang="zh-TW" sz="60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6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Guard Our Hearts</a:t>
            </a:r>
            <a:endParaRPr lang="en-US" sz="6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170" y="4467497"/>
            <a:ext cx="7369629" cy="170946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裴賀安慈師母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Mrs. Annie </a:t>
            </a: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Petzholt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9-9-2018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靈命塑造\靈命塑造3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7279" y="294981"/>
            <a:ext cx="4156465" cy="3101362"/>
          </a:xfrm>
          <a:prstGeom prst="rect">
            <a:avLst/>
          </a:prstGeom>
          <a:noFill/>
        </p:spPr>
      </p:pic>
      <p:pic>
        <p:nvPicPr>
          <p:cNvPr id="1027" name="Picture 3" descr="C:\Users\jp\Documents\Annie's Sermon Notes\靈命塑造\靈命塑造3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943" y="3526195"/>
            <a:ext cx="3958046" cy="3141306"/>
          </a:xfrm>
          <a:prstGeom prst="rect">
            <a:avLst/>
          </a:prstGeom>
          <a:noFill/>
        </p:spPr>
      </p:pic>
      <p:pic>
        <p:nvPicPr>
          <p:cNvPr id="1028" name="Picture 4" descr="C:\Users\jp\Documents\Annie's Sermon Notes\靈命塑造\靈命塑造3\pi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006" y="355964"/>
            <a:ext cx="4962718" cy="2779122"/>
          </a:xfrm>
          <a:prstGeom prst="rect">
            <a:avLst/>
          </a:prstGeom>
          <a:noFill/>
        </p:spPr>
      </p:pic>
      <p:pic>
        <p:nvPicPr>
          <p:cNvPr id="1029" name="Picture 5" descr="C:\Users\jp\Documents\Annie's Sermon Notes\靈命塑造\靈命塑造3\pi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3965" y="4058823"/>
            <a:ext cx="5563145" cy="279917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487783" y="3448594"/>
            <a:ext cx="6244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Visible Behaviors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可見的行為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74" y="0"/>
            <a:ext cx="10515600" cy="1071789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箴言 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Prov. 6:16-19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心與行為的關係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31966"/>
            <a:ext cx="11220994" cy="56039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6:16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耶和華所恨惡的有六樣，連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他心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所憎惡的共有七樣： </a:t>
            </a:r>
          </a:p>
          <a:p>
            <a:pPr>
              <a:buNone/>
            </a:pP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6:17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就是高傲的眼，撒謊的舌，流無辜人血的手，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6:18  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圖謀惡計的心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，飛跑行惡的腳， 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6:19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吐謊言的假見證，並弟兄中布散分爭的人。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500" b="1" dirty="0" smtClean="0"/>
              <a:t>6:16</a:t>
            </a:r>
            <a:r>
              <a:rPr lang="en-US" sz="3500" b="1" dirty="0" smtClean="0"/>
              <a:t>These six </a:t>
            </a:r>
            <a:r>
              <a:rPr lang="en-US" sz="3500" b="1" i="1" dirty="0" smtClean="0"/>
              <a:t>things doth the LORD hate: yea, seven are an abomination unto him: </a:t>
            </a:r>
          </a:p>
          <a:p>
            <a:pPr>
              <a:buNone/>
            </a:pPr>
            <a:r>
              <a:rPr lang="en-US" sz="3500" b="1" dirty="0" smtClean="0"/>
              <a:t>6:17  A proud look, a lying tongue, and hands that shed innocent blood, </a:t>
            </a:r>
          </a:p>
          <a:p>
            <a:pPr>
              <a:buNone/>
            </a:pPr>
            <a:r>
              <a:rPr lang="en-US" sz="3500" b="1" dirty="0" smtClean="0"/>
              <a:t>6:18  </a:t>
            </a:r>
            <a:r>
              <a:rPr 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heart that </a:t>
            </a:r>
            <a:r>
              <a:rPr lang="en-US" sz="35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deviseth</a:t>
            </a:r>
            <a:r>
              <a:rPr 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wicked imaginations</a:t>
            </a:r>
            <a:r>
              <a:rPr lang="en-US" sz="3500" b="1" dirty="0" smtClean="0"/>
              <a:t>, feet that be swift in running to mischief, </a:t>
            </a:r>
          </a:p>
          <a:p>
            <a:pPr>
              <a:buNone/>
            </a:pPr>
            <a:r>
              <a:rPr lang="en-US" sz="3500" b="1" dirty="0" smtClean="0"/>
              <a:t>6:19  A false witness </a:t>
            </a:r>
            <a:r>
              <a:rPr lang="en-US" sz="3500" b="1" i="1" dirty="0" smtClean="0"/>
              <a:t>that </a:t>
            </a:r>
            <a:r>
              <a:rPr lang="en-US" sz="3500" b="1" i="1" dirty="0" err="1" smtClean="0"/>
              <a:t>speaketh</a:t>
            </a:r>
            <a:r>
              <a:rPr lang="en-US" sz="3500" b="1" i="1" dirty="0" smtClean="0"/>
              <a:t> lies, and he that </a:t>
            </a:r>
            <a:r>
              <a:rPr lang="en-US" sz="3500" b="1" i="1" dirty="0" err="1" smtClean="0"/>
              <a:t>soweth</a:t>
            </a:r>
            <a:r>
              <a:rPr lang="en-US" sz="3500" b="1" i="1" dirty="0" smtClean="0"/>
              <a:t> discord among brethren. </a:t>
            </a:r>
          </a:p>
          <a:p>
            <a:pPr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63" y="195942"/>
            <a:ext cx="10515600" cy="53165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「你要保守你心，勝過保守一切，因為一生的果效，是由心發出。」</a:t>
            </a:r>
            <a:r>
              <a:rPr 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箴</a:t>
            </a:r>
            <a:r>
              <a:rPr 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4:23)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800" dirty="0" smtClean="0"/>
              <a:t>  </a:t>
            </a:r>
            <a:r>
              <a:rPr lang="en-US" sz="5800" b="1" dirty="0" smtClean="0"/>
              <a:t>Keep your heart with all diligence; for out of it </a:t>
            </a:r>
            <a:r>
              <a:rPr lang="en-US" sz="5800" b="1" i="1" dirty="0" smtClean="0"/>
              <a:t>are the issues of life.</a:t>
            </a:r>
          </a:p>
          <a:p>
            <a:pPr>
              <a:buNone/>
            </a:pP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 </a:t>
            </a:r>
            <a:r>
              <a:rPr lang="en-US" altLang="zh-TW" sz="4800" dirty="0" smtClean="0">
                <a:solidFill>
                  <a:srgbClr val="C00000"/>
                </a:solidFill>
              </a:rPr>
              <a:t>-</a:t>
            </a:r>
            <a:r>
              <a:rPr lang="zh-TW" altLang="en-US" sz="4800" dirty="0" smtClean="0">
                <a:solidFill>
                  <a:srgbClr val="C00000"/>
                </a:solidFill>
              </a:rPr>
              <a:t> 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要「小心」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 Very Careful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541417"/>
            <a:ext cx="11247120" cy="505532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>Watch your </a:t>
            </a:r>
            <a:r>
              <a:rPr lang="en-US" sz="3600" b="1" u="sng" dirty="0" smtClean="0"/>
              <a:t>THOUGHTS</a:t>
            </a:r>
            <a:r>
              <a:rPr lang="en-US" sz="3600" b="1" dirty="0" smtClean="0"/>
              <a:t>, they become your</a:t>
            </a:r>
            <a:r>
              <a:rPr lang="en-US" sz="3600" b="1" u="sng" dirty="0" smtClean="0"/>
              <a:t> words        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 algn="ctr">
              <a:buNone/>
            </a:pPr>
            <a:r>
              <a:rPr lang="en-US" sz="3600" b="1" dirty="0" smtClean="0"/>
              <a:t>Watch your </a:t>
            </a:r>
            <a:r>
              <a:rPr lang="en-US" sz="3600" b="1" u="sng" dirty="0" smtClean="0"/>
              <a:t>   words     </a:t>
            </a:r>
            <a:r>
              <a:rPr lang="en-US" sz="3600" b="1" dirty="0" smtClean="0"/>
              <a:t>, they become your </a:t>
            </a:r>
            <a:r>
              <a:rPr lang="en-US" sz="3600" b="1" u="sng" dirty="0" smtClean="0"/>
              <a:t>   action       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 algn="ctr">
              <a:buNone/>
            </a:pPr>
            <a:r>
              <a:rPr lang="en-US" sz="3600" b="1" dirty="0" smtClean="0"/>
              <a:t>Watch your </a:t>
            </a:r>
            <a:r>
              <a:rPr lang="en-US" sz="3600" b="1" u="sng" dirty="0" smtClean="0"/>
              <a:t>   action       </a:t>
            </a:r>
            <a:r>
              <a:rPr lang="en-US" sz="3600" b="1" dirty="0" smtClean="0"/>
              <a:t>, they become your </a:t>
            </a:r>
            <a:r>
              <a:rPr lang="en-US" sz="3600" b="1" u="sng" dirty="0" smtClean="0"/>
              <a:t> habit         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 algn="ctr">
              <a:buNone/>
            </a:pPr>
            <a:r>
              <a:rPr lang="en-US" sz="3600" b="1" dirty="0" smtClean="0"/>
              <a:t>Watch your </a:t>
            </a:r>
            <a:r>
              <a:rPr lang="en-US" sz="3600" b="1" u="sng" dirty="0" smtClean="0"/>
              <a:t>  habit        </a:t>
            </a:r>
            <a:r>
              <a:rPr lang="en-US" sz="3600" b="1" dirty="0" smtClean="0"/>
              <a:t>, they become your </a:t>
            </a:r>
            <a:r>
              <a:rPr lang="en-US" sz="3600" b="1" u="sng" dirty="0" smtClean="0"/>
              <a:t> character         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 algn="ctr">
              <a:buNone/>
            </a:pPr>
            <a:r>
              <a:rPr lang="en-US" sz="3600" b="1" dirty="0" smtClean="0"/>
              <a:t>Watch your </a:t>
            </a:r>
            <a:r>
              <a:rPr lang="en-US" sz="3600" b="1" u="sng" dirty="0" smtClean="0"/>
              <a:t>  character          </a:t>
            </a:r>
            <a:r>
              <a:rPr lang="en-US" sz="3600" b="1" dirty="0" smtClean="0"/>
              <a:t>, it determines your </a:t>
            </a:r>
            <a:r>
              <a:rPr lang="en-US" sz="3600" b="1" u="sng" dirty="0" smtClean="0"/>
              <a:t>DESTINY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5" y="365125"/>
            <a:ext cx="11207931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讓我們注意思想後面的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動機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b="1" dirty="0" smtClean="0">
                <a:latin typeface="+mn-lt"/>
                <a:ea typeface="微軟正黑體" pitchFamily="34" charset="-120"/>
              </a:rPr>
              <a:t>Beware of the motive behind the thoughts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825624"/>
            <a:ext cx="10972800" cy="47319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代上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28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我兒所羅門哪，你當認識耶和華你父的神，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誠心樂意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的事奉祂；因為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祂鑑察人的心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for the Lord searches every heart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），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知道一切的心思意念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and understands every </a:t>
            </a:r>
            <a:r>
              <a:rPr lang="en-US" sz="3600" b="1" u="heavy" dirty="0" smtClean="0">
                <a:latin typeface="微軟正黑體" pitchFamily="34" charset="-120"/>
                <a:ea typeface="微軟正黑體" pitchFamily="34" charset="-120"/>
              </a:rPr>
              <a:t>MOTIVE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behind the </a:t>
            </a:r>
            <a:r>
              <a:rPr lang="en-US" sz="3600" b="1" u="heavy" dirty="0" smtClean="0">
                <a:latin typeface="微軟正黑體" pitchFamily="34" charset="-120"/>
                <a:ea typeface="微軟正黑體" pitchFamily="34" charset="-120"/>
              </a:rPr>
              <a:t>THOUGHTS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）。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Chron. 28:9-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NIV)</a:t>
            </a:r>
          </a:p>
          <a:p>
            <a:pPr>
              <a:buNone/>
            </a:pPr>
            <a:r>
              <a:rPr lang="en-US" sz="3600" b="1" dirty="0" smtClean="0"/>
              <a:t>And thou, Solomon my son, know thou the God of thy father, and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 him with a perfect heart and with a willing mind</a:t>
            </a:r>
            <a:r>
              <a:rPr lang="en-US" sz="3600" b="1" dirty="0" smtClean="0"/>
              <a:t>: for the LORD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searcheth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hearts, and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understandeth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the imaginations of the thoughts</a:t>
            </a:r>
            <a:r>
              <a:rPr lang="en-US" sz="3600" b="1" dirty="0" smtClean="0"/>
              <a:t>…</a:t>
            </a:r>
          </a:p>
          <a:p>
            <a:pPr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6255"/>
            <a:ext cx="12192000" cy="691425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83"/>
            <a:ext cx="10515600" cy="993412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一個傳道人的懺悔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r>
              <a:rPr lang="en-US" altLang="zh-TW" b="1" dirty="0" smtClean="0">
                <a:solidFill>
                  <a:schemeClr val="bg1"/>
                </a:solidFill>
                <a:latin typeface="+mn-lt"/>
              </a:rPr>
              <a:t>A Preacher’s Confession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222"/>
            <a:ext cx="10515600" cy="53557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>My 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D</a:t>
            </a:r>
            <a:r>
              <a:rPr lang="en-US" sz="4400" b="1" dirty="0" smtClean="0">
                <a:solidFill>
                  <a:schemeClr val="bg1"/>
                </a:solidFill>
              </a:rPr>
              <a:t>ear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…</a:t>
            </a:r>
            <a:r>
              <a:rPr lang="en-US" sz="4400" b="1" dirty="0" smtClean="0">
                <a:solidFill>
                  <a:schemeClr val="bg1"/>
                </a:solidFill>
              </a:rPr>
              <a:t>Church Family,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>		I am so sorry. I am sorry for the disappointment, the betrayal, and the hurt. I am sorry for the horrible example I have set for you….. I am so sorry for the circumstances that have caused shame and embarrassment to all of you.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endParaRPr lang="en-US" sz="36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12192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83"/>
            <a:ext cx="10515600" cy="993412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一個傳道人的懺悔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r>
              <a:rPr lang="en-US" altLang="zh-TW" b="1" dirty="0" smtClean="0">
                <a:solidFill>
                  <a:schemeClr val="bg1"/>
                </a:solidFill>
                <a:latin typeface="+mn-lt"/>
              </a:rPr>
              <a:t>A Preacher’s Confession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222"/>
            <a:ext cx="10515600" cy="53557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Continued….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		I am a deceiver and a liar. There is a part of my life that is so repulsive and dark that I’ve been warring against it all of my adult life..…from time to time, </a:t>
            </a:r>
            <a:r>
              <a:rPr lang="en-US" sz="4000" b="1" u="sng" dirty="0" smtClean="0">
                <a:solidFill>
                  <a:schemeClr val="bg1"/>
                </a:solidFill>
              </a:rPr>
              <a:t>the dirt that I thought was gone would resurface</a:t>
            </a:r>
            <a:r>
              <a:rPr lang="en-US" sz="4000" b="1" dirty="0" smtClean="0">
                <a:solidFill>
                  <a:schemeClr val="bg1"/>
                </a:solidFill>
              </a:rPr>
              <a:t>, and I would find myself thinking thoughts and experiencing desires that were contrary to everything I believe and teach.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0" name="Picture 2" descr="C:\Users\jp\Documents\Annie's Sermon Notes\靈命塑造\靈命塑造3\pic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588" y="0"/>
            <a:ext cx="10792054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9954" y="1554480"/>
            <a:ext cx="1071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眼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6446" y="2717074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口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6891" y="3971109"/>
            <a:ext cx="535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手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7966" y="5016137"/>
            <a:ext cx="731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耳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3990" y="2847702"/>
            <a:ext cx="3370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良知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</a:rPr>
              <a:t>Conscience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4617" y="3592286"/>
            <a:ext cx="2913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罪性</a:t>
            </a:r>
            <a:r>
              <a:rPr lang="en-US" sz="3200" b="1" dirty="0" smtClean="0">
                <a:solidFill>
                  <a:schemeClr val="bg1"/>
                </a:solidFill>
              </a:rPr>
              <a:t>Sin Nature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44937" y="5512526"/>
            <a:ext cx="3670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污染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Pollution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3" y="365125"/>
            <a:ext cx="11260183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認識心的處境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Know Our Heart’s Situation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5316582"/>
          </a:xfrm>
        </p:spPr>
        <p:txBody>
          <a:bodyPr>
            <a:normAutofit fontScale="92500"/>
          </a:bodyPr>
          <a:lstStyle/>
          <a:p>
            <a:pPr marL="914400" lvl="0" indent="-914400">
              <a:buAutoNum type="arabicPeriod"/>
            </a:pPr>
            <a:r>
              <a:rPr lang="zh-TW" altLang="en-US" sz="4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人心比萬物都詭詐</a:t>
            </a:r>
            <a:endParaRPr lang="en-US" sz="4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914400" lvl="0" indent="-914400">
              <a:buNone/>
            </a:pP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4600" b="1" dirty="0" smtClean="0">
                <a:ea typeface="微軟正黑體" pitchFamily="34" charset="-120"/>
              </a:rPr>
              <a:t>The heart is deceitful above all things</a:t>
            </a:r>
            <a:endParaRPr lang="en-US" sz="4600" b="1" dirty="0" smtClean="0">
              <a:ea typeface="微軟正黑體" pitchFamily="34" charset="-120"/>
            </a:endParaRPr>
          </a:p>
          <a:p>
            <a:pPr lvl="0">
              <a:buNone/>
            </a:pP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耶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17:9  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人心比萬物都詭詐，壞到極處，誰能識透呢？</a:t>
            </a:r>
            <a:endParaRPr lang="en-US" altLang="zh-TW" sz="4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4200" b="1" dirty="0" smtClean="0"/>
              <a:t>The heart </a:t>
            </a:r>
            <a:r>
              <a:rPr lang="en-US" sz="4200" b="1" i="1" dirty="0" smtClean="0"/>
              <a:t>is deceitful above all things, and desperately wicked: who can know it? </a:t>
            </a:r>
            <a:r>
              <a:rPr lang="en-US" altLang="zh-TW" sz="4200" b="1" i="1" dirty="0" smtClean="0"/>
              <a:t>(Jer. 17:9)</a:t>
            </a:r>
            <a:endParaRPr lang="en-US" sz="4200" b="1" i="1" dirty="0" smtClean="0"/>
          </a:p>
          <a:p>
            <a:pPr lvl="0">
              <a:buNone/>
            </a:pP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r>
              <a:rPr lang="en-US" sz="4200" i="1" dirty="0" smtClean="0"/>
              <a:t> </a:t>
            </a:r>
          </a:p>
          <a:p>
            <a:pPr>
              <a:buNone/>
            </a:pPr>
            <a:endParaRPr lang="en-US" altLang="zh-TW" sz="4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4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4950"/>
            <a:ext cx="10515600" cy="6257108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藏著詭詐，藏可憎惡的</a:t>
            </a:r>
            <a:r>
              <a:rPr lang="en-US" altLang="zh-TW" sz="41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箴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26:24-25)</a:t>
            </a:r>
          </a:p>
          <a:p>
            <a:pPr>
              <a:buNone/>
            </a:pPr>
            <a:r>
              <a:rPr lang="zh-TW" altLang="en-US" sz="4400" dirty="0" smtClean="0"/>
              <a:t>  </a:t>
            </a:r>
            <a:r>
              <a:rPr lang="en-US" altLang="zh-TW" sz="4400" dirty="0" smtClean="0"/>
              <a:t>…</a:t>
            </a:r>
            <a:r>
              <a:rPr lang="en-US" sz="4400" dirty="0" smtClean="0"/>
              <a:t>for </a:t>
            </a:r>
            <a:r>
              <a:rPr lang="en-US" sz="4400" i="1" dirty="0" smtClean="0"/>
              <a:t>there are seven abominations in his heart. </a:t>
            </a:r>
          </a:p>
          <a:p>
            <a:pPr>
              <a:buFontTx/>
              <a:buChar char="-"/>
            </a:pP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從小懷著惡念 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創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8:21)</a:t>
            </a:r>
          </a:p>
          <a:p>
            <a:pPr>
              <a:buNone/>
            </a:pPr>
            <a:r>
              <a:rPr lang="zh-TW" altLang="en-US" sz="4400" dirty="0" smtClean="0"/>
              <a:t>  </a:t>
            </a:r>
            <a:r>
              <a:rPr lang="en-US" altLang="zh-TW" sz="4400" dirty="0" smtClean="0"/>
              <a:t>…</a:t>
            </a:r>
            <a:r>
              <a:rPr lang="en-US" sz="4400" dirty="0" smtClean="0"/>
              <a:t>for the imagination of man's heart </a:t>
            </a:r>
            <a:r>
              <a:rPr lang="en-US" sz="4400" i="1" dirty="0" smtClean="0"/>
              <a:t>is evil from his youth</a:t>
            </a:r>
          </a:p>
          <a:p>
            <a:pPr>
              <a:buNone/>
            </a:pPr>
            <a:r>
              <a:rPr lang="en-US" altLang="zh-TW" sz="4100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心裡所藏的惡 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可</a:t>
            </a:r>
            <a:r>
              <a:rPr lang="en-US" sz="4100" b="1" dirty="0" smtClean="0">
                <a:latin typeface="微軟正黑體" pitchFamily="34" charset="-120"/>
                <a:ea typeface="微軟正黑體" pitchFamily="34" charset="-120"/>
              </a:rPr>
              <a:t>7:20-23) – </a:t>
            </a:r>
            <a:r>
              <a:rPr lang="en-US" sz="4100" dirty="0" smtClean="0">
                <a:ea typeface="微軟正黑體" pitchFamily="34" charset="-120"/>
              </a:rPr>
              <a:t>the evils hidden in our heart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TW" sz="4100" b="1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耶穌指出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惡念、茍合、偷盜、兇殺、姦淫、貪婪、邪惡、詭詐、淫蕩、忌妒、謗讟、狂妄</a:t>
            </a:r>
            <a:endParaRPr lang="en-US" altLang="zh-TW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800" b="1" dirty="0" smtClean="0"/>
              <a:t>For from within, out of the heart of men, proceed evil thoughts, adulteries, fornications, murders, thefts, covetousness, wickedness, deceit, lasciviousness, an evil eye, blasphemy, pride, foolishness: </a:t>
            </a:r>
          </a:p>
          <a:p>
            <a:pPr>
              <a:lnSpc>
                <a:spcPct val="120000"/>
              </a:lnSpc>
              <a:buNone/>
            </a:pPr>
            <a:endParaRPr lang="en-US" altLang="zh-TW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buNone/>
            </a:pPr>
            <a:endParaRPr lang="en-US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8148" y="717822"/>
            <a:ext cx="8244840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一句有名的話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 Famous Saying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9770" y="2560320"/>
            <a:ext cx="8440783" cy="38909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ea typeface="微軟正黑體" pitchFamily="34" charset="-120"/>
              </a:rPr>
              <a:t>The heart of the problem is </a:t>
            </a:r>
          </a:p>
          <a:p>
            <a:pPr algn="ctr">
              <a:buNone/>
            </a:pPr>
            <a:r>
              <a:rPr lang="en-US" sz="5400" b="1" dirty="0" smtClean="0">
                <a:ea typeface="微軟正黑體" pitchFamily="34" charset="-120"/>
              </a:rPr>
              <a:t>the problem of the heart.</a:t>
            </a:r>
          </a:p>
          <a:p>
            <a:pPr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問題的中心就是心的問題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59" y="209006"/>
            <a:ext cx="11390811" cy="117565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上帝重視人的心 </a:t>
            </a:r>
            <a:r>
              <a:rPr lang="en-US" altLang="zh-TW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God Values our Heart</a:t>
            </a:r>
            <a: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162594"/>
            <a:ext cx="1115568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上帝知道人的心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王上</a:t>
            </a:r>
            <a:r>
              <a:rPr lang="en-US" sz="3500" b="1" dirty="0" smtClean="0">
                <a:latin typeface="微軟正黑體" pitchFamily="34" charset="-120"/>
                <a:ea typeface="微軟正黑體" pitchFamily="34" charset="-120"/>
              </a:rPr>
              <a:t>8:39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，路</a:t>
            </a:r>
            <a:r>
              <a:rPr lang="en-US" sz="3500" b="1" dirty="0" smtClean="0">
                <a:latin typeface="微軟正黑體" pitchFamily="34" charset="-120"/>
                <a:ea typeface="微軟正黑體" pitchFamily="34" charset="-120"/>
              </a:rPr>
              <a:t>16:15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，約</a:t>
            </a:r>
            <a:r>
              <a:rPr lang="en-US" sz="3500" b="1" dirty="0" smtClean="0">
                <a:latin typeface="微軟正黑體" pitchFamily="34" charset="-120"/>
                <a:ea typeface="微軟正黑體" pitchFamily="34" charset="-120"/>
              </a:rPr>
              <a:t>2:25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en-US" sz="3600" b="1" dirty="0" smtClean="0"/>
              <a:t>for You, </a:t>
            </a:r>
            <a:r>
              <a:rPr lang="en-US" sz="3600" b="1" i="1" dirty="0" smtClean="0"/>
              <a:t>even You only, knows the hearts of all the children of men</a:t>
            </a:r>
            <a:r>
              <a:rPr lang="en-US" altLang="zh-TW" sz="3600" b="1" i="1" dirty="0" smtClean="0"/>
              <a:t>.</a:t>
            </a:r>
          </a:p>
          <a:p>
            <a:pPr>
              <a:buNone/>
            </a:pPr>
            <a:endParaRPr lang="en-US" altLang="zh-TW" sz="2200" b="1" i="1" dirty="0" smtClean="0"/>
          </a:p>
          <a:p>
            <a:pPr>
              <a:buNone/>
            </a:pP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路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 16:15  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耶穌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對他們說：「你們是在人面前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自稱為義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的，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你們的心，神卻知道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；因為人所尊貴的，是神看為可憎惡的。」</a:t>
            </a:r>
            <a:endParaRPr lang="en-US" altLang="zh-TW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500" b="1" dirty="0" smtClean="0"/>
              <a:t>And he said unto them, you are they which justify yourselves before men; but God knows your hearts: for that which is highly esteemed among men is abomination in the sight of God. </a:t>
            </a:r>
          </a:p>
          <a:p>
            <a:pPr>
              <a:buNone/>
            </a:pPr>
            <a:r>
              <a:rPr lang="zh-TW" altLang="en-US" sz="3200" dirty="0" smtClean="0"/>
              <a:t> </a:t>
            </a:r>
          </a:p>
          <a:p>
            <a:pPr>
              <a:buNone/>
            </a:pPr>
            <a:endParaRPr lang="en-US" altLang="zh-TW" sz="3200" b="1" i="1" dirty="0" smtClean="0"/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endParaRPr lang="en-US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54733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賽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64:6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我們都像不潔淨的人；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所有的義都像污穢的衣服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。我們都像葉子漸漸枯乾；我們的罪孽好像風把我們吹去。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 smtClean="0">
                <a:ea typeface="微軟正黑體" pitchFamily="34" charset="-120"/>
              </a:rPr>
              <a:t>But we are all as an unclean </a:t>
            </a:r>
            <a:r>
              <a:rPr lang="en-US" sz="3600" b="1" i="1" dirty="0" smtClean="0">
                <a:ea typeface="微軟正黑體" pitchFamily="34" charset="-120"/>
              </a:rPr>
              <a:t>thing, and all our </a:t>
            </a:r>
            <a:r>
              <a:rPr lang="en-US" sz="3600" b="1" i="1" dirty="0" err="1" smtClean="0">
                <a:ea typeface="微軟正黑體" pitchFamily="34" charset="-120"/>
              </a:rPr>
              <a:t>righteousnesses</a:t>
            </a:r>
            <a:r>
              <a:rPr lang="en-US" sz="3600" b="1" i="1" dirty="0" smtClean="0">
                <a:ea typeface="微軟正黑體" pitchFamily="34" charset="-120"/>
              </a:rPr>
              <a:t> are as filthy rags; and we all do fade as a leaf; and our iniquities, like the wind, have taken us away. (Isa. 64:6)</a:t>
            </a:r>
          </a:p>
          <a:p>
            <a:pPr>
              <a:lnSpc>
                <a:spcPct val="120000"/>
              </a:lnSpc>
              <a:buNone/>
            </a:pPr>
            <a:endParaRPr lang="zh-TW" altLang="en-US" sz="3600" dirty="0" smtClean="0"/>
          </a:p>
          <a:p>
            <a:pPr>
              <a:lnSpc>
                <a:spcPct val="120000"/>
              </a:lnSpc>
              <a:buNone/>
            </a:pPr>
            <a:endParaRPr lang="en-US" altLang="zh-TW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buNone/>
            </a:pPr>
            <a:endParaRPr lang="en-US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59" y="209006"/>
            <a:ext cx="11390811" cy="117565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上帝重視人的心 </a:t>
            </a:r>
            <a:r>
              <a:rPr lang="en-US" altLang="zh-TW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God Values our Heart</a:t>
            </a:r>
            <a: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162594"/>
            <a:ext cx="1115568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上帝看人的內心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撒上</a:t>
            </a:r>
            <a:r>
              <a:rPr lang="en-US" sz="4000" b="1" dirty="0" smtClean="0">
                <a:latin typeface="微軟正黑體" pitchFamily="34" charset="-120"/>
                <a:ea typeface="微軟正黑體" pitchFamily="34" charset="-120"/>
              </a:rPr>
              <a:t>16:7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耶和華卻對撒母耳說：「不要看他的外貌和他身材高大，我不揀選他。因為，耶和華不像人看人：人是看外貌；耶和華是看內心。」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for </a:t>
            </a:r>
            <a:r>
              <a:rPr lang="en-US" sz="3600" b="1" i="1" dirty="0" smtClean="0"/>
              <a:t>the LORD sees not as man sees; for man looks on the outward appearance, but the LORD looks on the heart. </a:t>
            </a:r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endParaRPr lang="en-US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3326"/>
            <a:ext cx="10515600" cy="90133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上帝熬煉人的心 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God Tries our Heart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162594"/>
            <a:ext cx="1115568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上帝鑒察並要熬煉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代上</a:t>
            </a:r>
            <a:r>
              <a:rPr lang="en-US" sz="3500" b="1" dirty="0" smtClean="0">
                <a:latin typeface="微軟正黑體" pitchFamily="34" charset="-120"/>
                <a:ea typeface="微軟正黑體" pitchFamily="34" charset="-120"/>
              </a:rPr>
              <a:t>28:9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en-US" sz="3600" dirty="0" smtClean="0"/>
              <a:t>…for the LORD </a:t>
            </a:r>
            <a:r>
              <a:rPr lang="en-US" sz="3600" dirty="0" err="1" smtClean="0"/>
              <a:t>searche</a:t>
            </a:r>
            <a:r>
              <a:rPr lang="en-US" sz="3600" dirty="0" smtClean="0"/>
              <a:t> all hearts, and understands all the imaginations of the thoughts…</a:t>
            </a:r>
          </a:p>
          <a:p>
            <a:pPr>
              <a:buNone/>
            </a:pPr>
            <a:r>
              <a:rPr lang="zh-TW" altLang="en-US" sz="3600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因為公義的神察驗人的心腸肺腑。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7:9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…for the righteous God tries the hearts and reins.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(Ps. 7:9)</a:t>
            </a:r>
            <a:endParaRPr lang="en-US" sz="3600" dirty="0" smtClean="0"/>
          </a:p>
          <a:p>
            <a:pPr>
              <a:buNone/>
            </a:pPr>
            <a:endParaRPr lang="en-US" sz="1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上帝喜愛內裡誠實 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sz="3500" b="1" dirty="0" smtClean="0">
                <a:latin typeface="微軟正黑體" pitchFamily="34" charset="-120"/>
                <a:ea typeface="微軟正黑體" pitchFamily="34" charset="-120"/>
              </a:rPr>
              <a:t>51:6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祢所喜愛的是內裡誠實；你在我隱密處，必使我得智慧。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dirty="0" smtClean="0"/>
              <a:t>…Behold, You desire truth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inward parts</a:t>
            </a:r>
            <a:r>
              <a:rPr lang="en-US" sz="3600" dirty="0" smtClean="0"/>
              <a:t>: and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hidden </a:t>
            </a: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</a:t>
            </a:r>
            <a:r>
              <a:rPr lang="en-US" sz="3600" i="1" dirty="0" smtClean="0"/>
              <a:t> You shall make me to know wisdom. (Ps. 51:6)</a:t>
            </a:r>
          </a:p>
          <a:p>
            <a:pPr>
              <a:buNone/>
            </a:pPr>
            <a:r>
              <a:rPr lang="zh-TW" altLang="en-US" dirty="0" smtClean="0"/>
              <a:t> </a:t>
            </a:r>
          </a:p>
          <a:p>
            <a:pPr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上帝審判人的行為 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發自內心的結果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God Judges Our Actions – from Our Heart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6183"/>
            <a:ext cx="10515600" cy="40607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耶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17:10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我耶和華是鑒察人心、試驗人肺腑的，要照各人所行的和他做事的結果報應他。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I the LORD search the heart, </a:t>
            </a:r>
            <a:r>
              <a:rPr lang="en-US" sz="3600" b="1" i="1" dirty="0" smtClean="0"/>
              <a:t>I try the reins, even to give every man according to his ways, and according to the fruit of his doings.</a:t>
            </a:r>
            <a:r>
              <a:rPr lang="zh-TW" altLang="en-US" sz="3600" b="1" i="1" dirty="0" smtClean="0"/>
              <a:t> </a:t>
            </a:r>
            <a:r>
              <a:rPr lang="en-US" altLang="zh-TW" sz="3600" b="1" i="1" dirty="0" smtClean="0"/>
              <a:t>(Jer. 17:10)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63" y="195942"/>
            <a:ext cx="10515600" cy="53165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「你要保守你心，勝過保守一切，因為一生的果效，是由心發出。」</a:t>
            </a:r>
            <a:r>
              <a:rPr 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箴</a:t>
            </a:r>
            <a:r>
              <a:rPr lang="en-US" sz="5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4:23)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800" dirty="0" smtClean="0"/>
              <a:t>  </a:t>
            </a:r>
            <a:r>
              <a:rPr lang="en-US" sz="5800" b="1" dirty="0" smtClean="0"/>
              <a:t>Keep your heart with all diligence; for out of it </a:t>
            </a:r>
            <a:r>
              <a:rPr lang="en-US" sz="5800" b="1" i="1" dirty="0" smtClean="0"/>
              <a:t>are the issues of life.</a:t>
            </a:r>
          </a:p>
          <a:p>
            <a:pPr>
              <a:buNone/>
            </a:pP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169818"/>
            <a:ext cx="11482251" cy="862148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to Guard Our Heart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319348"/>
            <a:ext cx="11155680" cy="53296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悔改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回轉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相信的心 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(vs. </a:t>
            </a: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不信的惡心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A repentant heart</a:t>
            </a: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在耶穌基督裡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….</a:t>
            </a: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相信抓住神的應許</a:t>
            </a:r>
            <a:endParaRPr lang="en-US" altLang="zh-TW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In Christ…Believe and receive God’s promises</a:t>
            </a: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成為新造的人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林後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5:17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 A new creature in Christ</a:t>
            </a: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不被定罪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8:1-2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  … No more condemnation</a:t>
            </a:r>
          </a:p>
          <a:p>
            <a:pPr>
              <a:buFontTx/>
              <a:buChar char="-"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已經洗淨，成聖稱義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林前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6:11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 …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eing cleansed and justified</a:t>
            </a:r>
          </a:p>
          <a:p>
            <a:pPr>
              <a:buNone/>
            </a:pPr>
            <a:endParaRPr lang="en-US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例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出租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喧賓奪主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3473" y="665571"/>
            <a:ext cx="3320143" cy="568297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1:10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他在世界，世界也是藉著他造的，世界卻不認識他。 </a:t>
            </a:r>
            <a:b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1:11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他到自己的地方來，自己的人倒不接待他。 </a:t>
            </a:r>
            <a:b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pic>
        <p:nvPicPr>
          <p:cNvPr id="1026" name="Picture 2" descr="C:\Users\jp\Documents\Annie's Sermon Notes\靈命塑造\靈命塑造3 -保守你心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08" y="627017"/>
            <a:ext cx="7703745" cy="5748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2880"/>
            <a:ext cx="11155680" cy="122791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to Guard Our Heart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663"/>
            <a:ext cx="10515600" cy="51206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求神為我造清潔的心 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51:10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Pray for a clean heart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smtClean="0"/>
              <a:t>Create in me a clean heart, O God; and renew a right spirit within me.</a:t>
            </a:r>
          </a:p>
          <a:p>
            <a:pPr>
              <a:buNone/>
            </a:pPr>
            <a:endParaRPr lang="en-US" sz="17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一顆新的心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有新的想望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撒上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10:9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ea typeface="微軟正黑體" pitchFamily="34" charset="-120"/>
              </a:rPr>
              <a:t>…a new heart with new desires (I Sam. 10:9)</a:t>
            </a:r>
            <a:endParaRPr lang="en-US" sz="36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一顆剛強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仁愛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謹守的心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      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提後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1:7) 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ea typeface="微軟正黑體" pitchFamily="34" charset="-120"/>
              </a:rPr>
              <a:t>…a healthy heart</a:t>
            </a:r>
            <a:r>
              <a:rPr lang="zh-TW" altLang="en-US" sz="3600" b="1" dirty="0" smtClean="0"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ea typeface="微軟正黑體" pitchFamily="34" charset="-120"/>
              </a:rPr>
              <a:t>with sound mind (II Tim. 1:7)</a:t>
            </a:r>
            <a:endParaRPr lang="en-US" sz="36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求聖靈將神的愛澆灌心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裡                       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5:5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ea typeface="微軟正黑體" pitchFamily="34" charset="-120"/>
              </a:rPr>
              <a:t>… a loving heart with controlled emotions (Rom. 5:5)</a:t>
            </a:r>
          </a:p>
          <a:p>
            <a:pPr algn="ctr">
              <a:buFontTx/>
              <a:buChar char="-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心開始改變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H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eart begins to change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</a:p>
          <a:p>
            <a:pPr>
              <a:buNone/>
            </a:pPr>
            <a:endParaRPr lang="en-US" sz="3600" b="1" dirty="0" smtClean="0"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156754"/>
            <a:ext cx="11116491" cy="822961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to Guard Our Heart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3" y="1005840"/>
            <a:ext cx="11312434" cy="5852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一顆謙卑的心 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敬畏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學習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禱告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感恩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不自誇</a:t>
            </a:r>
            <a:endParaRPr lang="en-US" altLang="zh-TW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     神阻擋驕傲的人</a:t>
            </a:r>
            <a:r>
              <a:rPr lang="en-US" altLang="zh-TW" sz="3600" b="1" dirty="0" smtClean="0"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ea typeface="微軟正黑體" pitchFamily="34" charset="-120"/>
              </a:rPr>
              <a:t> 賜恩給謙卑的人 </a:t>
            </a:r>
            <a:endParaRPr lang="en-US" altLang="zh-TW" sz="3600" b="1" dirty="0" smtClean="0"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     </a:t>
            </a:r>
            <a:r>
              <a:rPr lang="en-US" altLang="zh-TW" sz="3600" b="1" dirty="0" smtClean="0">
                <a:ea typeface="微軟正黑體" pitchFamily="34" charset="-120"/>
              </a:rPr>
              <a:t>God resists the proud but gives grace to the humble.</a:t>
            </a:r>
          </a:p>
          <a:p>
            <a:pPr>
              <a:buNone/>
            </a:pPr>
            <a:endParaRPr lang="en-US" altLang="zh-TW" sz="35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常尋求主面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詩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Ps.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27:8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119:2,10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en-US" sz="3600" b="1" dirty="0" smtClean="0">
                <a:ea typeface="微軟正黑體" pitchFamily="34" charset="-120"/>
              </a:rPr>
              <a:t>… </a:t>
            </a:r>
            <a:r>
              <a:rPr lang="en-US" altLang="zh-TW" sz="3600" b="1" dirty="0" smtClean="0">
                <a:ea typeface="微軟正黑體" pitchFamily="34" charset="-120"/>
              </a:rPr>
              <a:t>S</a:t>
            </a:r>
            <a:r>
              <a:rPr lang="en-US" sz="3600" b="1" dirty="0" smtClean="0">
                <a:ea typeface="微軟正黑體" pitchFamily="34" charset="-120"/>
              </a:rPr>
              <a:t>eek the Lord often</a:t>
            </a:r>
            <a:r>
              <a:rPr lang="en-US" altLang="zh-TW" sz="3600" b="1" dirty="0" smtClean="0">
                <a:ea typeface="微軟正黑體" pitchFamily="34" charset="-120"/>
              </a:rPr>
              <a:t>,</a:t>
            </a:r>
            <a:endParaRPr lang="en-US" sz="36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把神的話藏在心裡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申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Deut.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11:18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，詩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Ps.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119:11, 81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ea typeface="微軟正黑體" pitchFamily="34" charset="-120"/>
              </a:rPr>
              <a:t>S</a:t>
            </a:r>
            <a:r>
              <a:rPr lang="en-US" sz="3600" b="1" dirty="0" smtClean="0">
                <a:ea typeface="微軟正黑體" pitchFamily="34" charset="-120"/>
              </a:rPr>
              <a:t>tore God’s words in the heart</a:t>
            </a:r>
            <a:r>
              <a:rPr lang="en-US" altLang="zh-TW" sz="3600" b="1" dirty="0" smtClean="0">
                <a:ea typeface="微軟正黑體" pitchFamily="34" charset="-120"/>
              </a:rPr>
              <a:t>,</a:t>
            </a:r>
            <a:endParaRPr lang="en-US" sz="36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600" b="1" dirty="0" smtClean="0">
                <a:ea typeface="微軟正黑體" pitchFamily="34" charset="-120"/>
              </a:rPr>
              <a:t>經常倚靠神</a:t>
            </a:r>
            <a:r>
              <a:rPr lang="en-US" altLang="zh-TW" sz="3600" b="1" dirty="0" smtClean="0"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ea typeface="微軟正黑體" pitchFamily="34" charset="-120"/>
              </a:rPr>
              <a:t> 禱告</a:t>
            </a:r>
            <a:endParaRPr lang="en-US" altLang="zh-TW" sz="3600" b="1" dirty="0" smtClean="0"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ea typeface="微軟正黑體" pitchFamily="34" charset="-120"/>
              </a:rPr>
              <a:t>   Rely on God and pray</a:t>
            </a: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  </a:t>
            </a:r>
            <a:endParaRPr lang="en-US" sz="3600" b="1" dirty="0" smtClean="0"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心開始被熬煉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1257"/>
            <a:ext cx="10515600" cy="1123407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「心」是什麼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What Is the “Heart”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754" y="5839096"/>
            <a:ext cx="10515600" cy="50945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不是指心臟 </a:t>
            </a:r>
            <a:r>
              <a:rPr lang="en-US" altLang="zh-TW" sz="3600" b="1" dirty="0" smtClean="0">
                <a:ea typeface="微軟正黑體" pitchFamily="34" charset="-120"/>
              </a:rPr>
              <a:t>Not the organ,</a:t>
            </a:r>
          </a:p>
          <a:p>
            <a:pPr>
              <a:buNone/>
            </a:pP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006" y="1606731"/>
            <a:ext cx="7178735" cy="4020092"/>
          </a:xfrm>
          <a:prstGeom prst="rect">
            <a:avLst/>
          </a:prstGeom>
          <a:noFill/>
        </p:spPr>
      </p:pic>
      <p:pic>
        <p:nvPicPr>
          <p:cNvPr id="1027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6231" y="1606731"/>
            <a:ext cx="4483025" cy="4082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365126"/>
            <a:ext cx="11116491" cy="901971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to Guard Our Heart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931434" cy="5603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立定志向得主喜悅的心 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林後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5:9</a:t>
            </a:r>
            <a:r>
              <a:rPr lang="en-US" altLang="zh-TW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A heart sets on pleasing the Lord</a:t>
            </a: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護衛感官入口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不偏向暴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力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色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ea typeface="微軟正黑體" pitchFamily="34" charset="-120"/>
              </a:rPr>
              <a:t>Guard the inroads to your heart,</a:t>
            </a:r>
          </a:p>
          <a:p>
            <a:pPr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操練敬虔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與愛主的人一起追求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提前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4:7-12;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提後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2:22,23)</a:t>
            </a:r>
            <a:endParaRPr lang="en-US" sz="3600" b="1" dirty="0" smtClean="0"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ea typeface="微軟正黑體" pitchFamily="34" charset="-120"/>
              </a:rPr>
              <a:t>Practice spiritual disciplines and pursue holiness with those who love God.</a:t>
            </a:r>
          </a:p>
          <a:p>
            <a:pPr>
              <a:buNone/>
            </a:pPr>
            <a:endParaRPr lang="en-US" altLang="zh-TW" sz="3500" b="1" dirty="0" smtClean="0"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例</a:t>
            </a:r>
            <a:r>
              <a:rPr lang="en-US" altLang="zh-TW" sz="3600" b="1" dirty="0" smtClean="0"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ea typeface="微軟正黑體" pitchFamily="34" charset="-120"/>
              </a:rPr>
              <a:t> 言語的動搖</a:t>
            </a:r>
            <a:r>
              <a:rPr lang="en-US" altLang="zh-TW" sz="3600" b="1" dirty="0" smtClean="0"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ea typeface="微軟正黑體" pitchFamily="34" charset="-120"/>
              </a:rPr>
              <a:t>妨礙</a:t>
            </a:r>
            <a:r>
              <a:rPr lang="en-US" altLang="zh-TW" sz="3600" b="1" dirty="0" smtClean="0">
                <a:ea typeface="微軟正黑體" pitchFamily="34" charset="-120"/>
              </a:rPr>
              <a:t>…</a:t>
            </a:r>
            <a:r>
              <a:rPr lang="zh-TW" altLang="en-US" sz="3600" b="1" dirty="0" smtClean="0">
                <a:ea typeface="微軟正黑體" pitchFamily="34" charset="-120"/>
              </a:rPr>
              <a:t>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世俗的言語和老婦荒渺的話」</a:t>
            </a: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 </a:t>
            </a:r>
            <a:endParaRPr lang="en-US" sz="3600" b="1" dirty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to Guard Our Heart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866120" cy="542108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4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5. </a:t>
            </a:r>
            <a:r>
              <a:rPr lang="zh-TW" altLang="en-US" sz="4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專心跟從神 </a:t>
            </a:r>
            <a:r>
              <a:rPr lang="en-US" altLang="zh-TW" sz="4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An Undivided Heart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b="1" dirty="0" smtClean="0">
                <a:latin typeface="微軟正黑體" pitchFamily="34" charset="-120"/>
                <a:ea typeface="微軟正黑體" pitchFamily="34" charset="-120"/>
              </a:rPr>
              <a:t>王上</a:t>
            </a:r>
            <a:r>
              <a:rPr lang="en-US" altLang="zh-TW" sz="4300" b="1" dirty="0" smtClean="0">
                <a:latin typeface="微軟正黑體" pitchFamily="34" charset="-120"/>
                <a:ea typeface="微軟正黑體" pitchFamily="34" charset="-120"/>
              </a:rPr>
              <a:t> 11:6  </a:t>
            </a:r>
            <a:r>
              <a:rPr lang="zh-TW" altLang="en-US" sz="4300" b="1" dirty="0" smtClean="0">
                <a:latin typeface="微軟正黑體" pitchFamily="34" charset="-120"/>
                <a:ea typeface="微軟正黑體" pitchFamily="34" charset="-120"/>
              </a:rPr>
              <a:t>所羅門行耶和華眼中看為惡的事，不效法他父親大衛專心順從耶和華。</a:t>
            </a:r>
            <a:endParaRPr lang="en-US" altLang="zh-TW" sz="43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sz="4300" b="1" dirty="0" smtClean="0"/>
              <a:t>And Solomon did evil in the sight of the LORD, and went not fully after the LORD, as </a:t>
            </a:r>
            <a:r>
              <a:rPr lang="en-US" sz="4300" b="1" i="1" dirty="0" smtClean="0"/>
              <a:t>did David his father. (I Kings 11:6)</a:t>
            </a:r>
          </a:p>
          <a:p>
            <a:pPr marL="514350" indent="-514350">
              <a:buNone/>
            </a:pPr>
            <a:endParaRPr lang="en-US" sz="4600" b="1" i="1" dirty="0" smtClean="0"/>
          </a:p>
          <a:p>
            <a:pPr marL="514350" indent="-514350">
              <a:buFontTx/>
              <a:buChar char="-"/>
            </a:pPr>
            <a:r>
              <a:rPr lang="zh-TW" altLang="en-US" sz="4700" b="1" dirty="0" smtClean="0">
                <a:latin typeface="微軟正黑體" pitchFamily="34" charset="-120"/>
                <a:ea typeface="微軟正黑體" pitchFamily="34" charset="-120"/>
              </a:rPr>
              <a:t>不偏向別神</a:t>
            </a:r>
            <a:r>
              <a:rPr lang="zh-TW" altLang="en-US" sz="4700" b="1" dirty="0" smtClean="0"/>
              <a:t> </a:t>
            </a:r>
            <a:r>
              <a:rPr lang="en-US" altLang="zh-TW" sz="4700" b="1" dirty="0" smtClean="0"/>
              <a:t>Not turning to other gods</a:t>
            </a:r>
          </a:p>
          <a:p>
            <a:pPr marL="514350" indent="-514350">
              <a:buFontTx/>
              <a:buChar char="-"/>
            </a:pPr>
            <a:r>
              <a:rPr lang="zh-TW" altLang="en-US" sz="4700" b="1" dirty="0" smtClean="0">
                <a:latin typeface="微軟正黑體" pitchFamily="34" charset="-120"/>
                <a:ea typeface="微軟正黑體" pitchFamily="34" charset="-120"/>
              </a:rPr>
              <a:t>一心一意 </a:t>
            </a:r>
            <a:r>
              <a:rPr lang="en-US" altLang="zh-TW" sz="4700" b="1" dirty="0" smtClean="0">
                <a:ea typeface="微軟正黑體" pitchFamily="34" charset="-120"/>
              </a:rPr>
              <a:t>with one heart and one mind</a:t>
            </a:r>
          </a:p>
          <a:p>
            <a:pPr marL="514350" indent="-514350">
              <a:buNone/>
            </a:pPr>
            <a:endParaRPr lang="en-US" altLang="zh-TW" sz="3600" dirty="0" smtClean="0"/>
          </a:p>
          <a:p>
            <a:pPr marL="514350" indent="-514350">
              <a:buNone/>
            </a:pPr>
            <a:endParaRPr lang="en-US" altLang="zh-TW" sz="3800" b="1" dirty="0" smtClean="0"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9006"/>
            <a:ext cx="10515600" cy="129322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如何保守我們的心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How to Guard Our Heart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254035"/>
            <a:ext cx="10985863" cy="586522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6. </a:t>
            </a:r>
            <a:r>
              <a:rPr lang="zh-TW" alt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效法基督耶穌的心 </a:t>
            </a:r>
            <a:r>
              <a:rPr lang="en-US" altLang="zh-TW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腓</a:t>
            </a:r>
            <a:r>
              <a:rPr 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2:5)</a:t>
            </a:r>
          </a:p>
          <a:p>
            <a:pPr>
              <a:buNone/>
            </a:pPr>
            <a:r>
              <a:rPr lang="zh-TW" alt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Have the heart of Christ (Phil. 2:5)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盡心盡性盡意盡力愛神、愛人 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可</a:t>
            </a:r>
            <a:r>
              <a:rPr lang="en-US" sz="5100" b="1" dirty="0" smtClean="0">
                <a:latin typeface="微軟正黑體" pitchFamily="34" charset="-120"/>
                <a:ea typeface="微軟正黑體" pitchFamily="34" charset="-120"/>
              </a:rPr>
              <a:t>12:29-31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，彼前</a:t>
            </a:r>
            <a:r>
              <a:rPr lang="en-US" sz="5100" b="1" dirty="0" smtClean="0">
                <a:latin typeface="微軟正黑體" pitchFamily="34" charset="-120"/>
                <a:ea typeface="微軟正黑體" pitchFamily="34" charset="-120"/>
              </a:rPr>
              <a:t>3: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sz="5100" b="1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僕人之心 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腓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2:5-8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從自我中心轉為以上帝為中心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5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你們當以基督耶穌的心為心：他本有神的形像，不以自己與神同等為強奪的； 反倒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虛己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，取了奴僕的形像，成為人的樣式；既有人的樣子，就自己卑微，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存心順服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，以至於死，且死在十字架上。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心開始變完全</a:t>
            </a:r>
            <a:r>
              <a:rPr lang="en-US" altLang="zh-TW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Heart becomes whole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endParaRPr lang="zh-TW" altLang="en-US" sz="5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2050" name="Picture 2" descr="C:\Users\jp\Documents\Annie's Sermon Notes\靈命塑造\靈命塑造3\pic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588" y="0"/>
            <a:ext cx="10792054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9954" y="1554480"/>
            <a:ext cx="1071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眼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6446" y="2717074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口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6891" y="3971109"/>
            <a:ext cx="535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手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7966" y="5016137"/>
            <a:ext cx="731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耳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3990" y="2847702"/>
            <a:ext cx="3370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良知</a:t>
            </a:r>
            <a:r>
              <a:rPr lang="zh-TW" altLang="en-US" sz="3200" b="1" dirty="0" smtClean="0">
                <a:solidFill>
                  <a:schemeClr val="bg1"/>
                </a:solidFill>
              </a:rPr>
              <a:t> </a:t>
            </a:r>
            <a:r>
              <a:rPr lang="en-US" altLang="zh-TW" sz="3200" b="1" dirty="0" smtClean="0">
                <a:solidFill>
                  <a:schemeClr val="bg1"/>
                </a:solidFill>
              </a:rPr>
              <a:t>Conscience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4617" y="3592286"/>
            <a:ext cx="2913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罪性</a:t>
            </a:r>
            <a:r>
              <a:rPr lang="en-US" sz="3200" b="1" dirty="0" smtClean="0">
                <a:solidFill>
                  <a:schemeClr val="bg1"/>
                </a:solidFill>
              </a:rPr>
              <a:t>Sin Nature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8994" y="5447211"/>
            <a:ext cx="3526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污染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Pollution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927463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結語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6" y="1214846"/>
            <a:ext cx="11129554" cy="54341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弗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3:14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因此，我在父面前屈膝， 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弗</a:t>
            </a:r>
            <a:r>
              <a:rPr lang="en-US" sz="3200" b="1" dirty="0" smtClean="0">
                <a:latin typeface="微軟正黑體" pitchFamily="34" charset="-120"/>
                <a:ea typeface="微軟正黑體" pitchFamily="34" charset="-120"/>
              </a:rPr>
              <a:t>3:15  （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天上地上的各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或作：全家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，都是從他得名） 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弗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3:16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求他按著他豐盛的榮耀，藉著他的靈，叫你們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心裡的力量剛強起來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200" b="1" dirty="0" smtClean="0">
                <a:ea typeface="微軟正黑體" pitchFamily="34" charset="-120"/>
              </a:rPr>
              <a:t>Eph 3:14 </a:t>
            </a:r>
            <a:r>
              <a:rPr lang="en-US" sz="3200" b="1" dirty="0" smtClean="0">
                <a:ea typeface="微軟正黑體" pitchFamily="34" charset="-120"/>
              </a:rPr>
              <a:t>For this cause I bow my knees unto the Father of our Lord Jesus Christ, </a:t>
            </a:r>
          </a:p>
          <a:p>
            <a:pPr>
              <a:buNone/>
            </a:pPr>
            <a:r>
              <a:rPr lang="en-US" sz="3200" b="1" dirty="0" smtClean="0">
                <a:ea typeface="微軟正黑體" pitchFamily="34" charset="-120"/>
              </a:rPr>
              <a:t>Eph 3:15  Of whom the whole family in heaven and earth is named, </a:t>
            </a:r>
          </a:p>
          <a:p>
            <a:pPr>
              <a:buNone/>
            </a:pPr>
            <a:r>
              <a:rPr lang="en-US" sz="3200" b="1" dirty="0" smtClean="0">
                <a:ea typeface="微軟正黑體" pitchFamily="34" charset="-120"/>
              </a:rPr>
              <a:t>Eph 3:16  That he would grant you, according to the riches of his glory,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to be strengthened with might by his Spirit in the inner man</a:t>
            </a:r>
            <a:r>
              <a:rPr lang="en-US" sz="3200" b="1" dirty="0" smtClean="0">
                <a:ea typeface="微軟正黑體" pitchFamily="34" charset="-120"/>
              </a:rPr>
              <a:t>; </a:t>
            </a:r>
          </a:p>
          <a:p>
            <a:pPr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479382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261257"/>
            <a:ext cx="11129554" cy="1123407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定義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「心」是什麼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What Is the “Heart”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1" y="1476102"/>
            <a:ext cx="11011988" cy="5381897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聖經幾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乎有</a:t>
            </a:r>
            <a:r>
              <a:rPr lang="en-US" altLang="zh-CN" sz="3600" b="1" dirty="0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00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次提到心。</a:t>
            </a:r>
            <a:r>
              <a:rPr lang="en-US" altLang="zh-CN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人的心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上帝的心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CN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CN" sz="3600" b="1" dirty="0" smtClean="0">
                <a:ea typeface="微軟正黑體" pitchFamily="34" charset="-120"/>
              </a:rPr>
              <a:t>  The Bible mentions about the “heart” almost 800 times.</a:t>
            </a:r>
          </a:p>
          <a:p>
            <a:pPr>
              <a:buNone/>
            </a:pPr>
            <a:endParaRPr lang="en-US" altLang="zh-CN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本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質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上：心是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靈魂深處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代名詞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在那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裡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有我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們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思想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情感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願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望。</a:t>
            </a:r>
            <a:endParaRPr lang="en-US" altLang="zh-CN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CN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CN" sz="3600" b="1" dirty="0" smtClean="0">
                <a:ea typeface="微軟正黑體" pitchFamily="34" charset="-120"/>
              </a:rPr>
              <a:t>In essence, “h</a:t>
            </a:r>
            <a:r>
              <a:rPr lang="en-US" altLang="zh-TW" sz="3600" b="1" dirty="0" smtClean="0">
                <a:ea typeface="微軟正黑體" pitchFamily="34" charset="-120"/>
              </a:rPr>
              <a:t>eart”</a:t>
            </a:r>
            <a:r>
              <a:rPr lang="zh-TW" altLang="en-US" sz="3600" b="1" dirty="0" smtClean="0"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ea typeface="微軟正黑體" pitchFamily="34" charset="-120"/>
              </a:rPr>
              <a:t>represents the center of our soul</a:t>
            </a:r>
            <a:r>
              <a:rPr lang="en-US" altLang="zh-CN" sz="3600" b="1" dirty="0" smtClean="0">
                <a:ea typeface="微軟正黑體" pitchFamily="34" charset="-120"/>
              </a:rPr>
              <a:t> where thoughts, emotions, and wishes and desires dwell.</a:t>
            </a:r>
          </a:p>
          <a:p>
            <a:pPr>
              <a:buNone/>
            </a:pPr>
            <a:r>
              <a:rPr lang="zh-TW" altLang="en-US" sz="3600" b="1" dirty="0" smtClean="0">
                <a:ea typeface="微軟正黑體" pitchFamily="34" charset="-120"/>
              </a:rPr>
              <a:t>詩</a:t>
            </a:r>
            <a:r>
              <a:rPr lang="en-US" altLang="zh-TW" sz="3600" b="1" dirty="0" smtClean="0">
                <a:ea typeface="微軟正黑體" pitchFamily="34" charset="-120"/>
              </a:rPr>
              <a:t>13:2</a:t>
            </a:r>
            <a:r>
              <a:rPr lang="zh-TW" altLang="en-US" sz="3600" b="1" dirty="0" smtClean="0"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靈魂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裡籌算，終日</a:t>
            </a: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心裡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愁苦，要到幾時呢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How long shall I take counsel in my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soul</a:t>
            </a:r>
            <a:r>
              <a:rPr lang="en-US" sz="3600" b="1" dirty="0" smtClean="0"/>
              <a:t>, </a:t>
            </a:r>
            <a:r>
              <a:rPr lang="en-US" sz="3600" b="1" i="1" dirty="0" smtClean="0"/>
              <a:t>having sorrow in my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sz="3600" b="1" i="1" dirty="0" smtClean="0"/>
              <a:t> daily</a:t>
            </a:r>
            <a:r>
              <a:rPr lang="en-US" altLang="zh-TW" sz="3600" b="1" i="1" dirty="0" smtClean="0"/>
              <a:t>…?</a:t>
            </a:r>
            <a:endParaRPr lang="en-US" sz="3600" b="1" i="1" dirty="0" smtClean="0"/>
          </a:p>
          <a:p>
            <a:pPr>
              <a:buNone/>
            </a:pPr>
            <a:endParaRPr lang="en-US" altLang="zh-CN" sz="3600" b="1" dirty="0" smtClean="0">
              <a:ea typeface="微軟正黑體" pitchFamily="34" charset="-120"/>
            </a:endParaRPr>
          </a:p>
          <a:p>
            <a:pPr>
              <a:buNone/>
            </a:pPr>
            <a:endParaRPr lang="en-US" altLang="zh-CN" sz="18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914401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「心」是什麼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What Is the “Heart”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3224"/>
            <a:ext cx="10722429" cy="55647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思想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情感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意志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良知的所在之處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4000" b="1" dirty="0" smtClean="0">
                <a:ea typeface="微軟正黑體" pitchFamily="34" charset="-120"/>
              </a:rPr>
              <a:t>The seat of our thoughts, emotions, will, and conscience,</a:t>
            </a:r>
          </a:p>
          <a:p>
            <a:pPr>
              <a:buNone/>
            </a:pPr>
            <a:endParaRPr lang="en-US" altLang="zh-TW" sz="1000" b="1" dirty="0" smtClean="0"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在靈魂深處運作的那個真我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4000" b="1" dirty="0" smtClean="0">
                <a:ea typeface="微軟正黑體" pitchFamily="34" charset="-120"/>
              </a:rPr>
              <a:t>The real “I” operating in the depth of my soul.</a:t>
            </a:r>
          </a:p>
          <a:p>
            <a:pPr>
              <a:buNone/>
            </a:pPr>
            <a:endParaRPr lang="en-US" altLang="zh-TW" sz="1000" b="1" dirty="0" smtClean="0"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ea typeface="微軟正黑體" pitchFamily="34" charset="-120"/>
              </a:rPr>
              <a:t>-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裡面的人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弗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3:14-16)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600" b="1" dirty="0" smtClean="0">
                <a:ea typeface="微軟正黑體" pitchFamily="34" charset="-120"/>
              </a:rPr>
              <a:t>The Inner Man</a:t>
            </a:r>
          </a:p>
          <a:p>
            <a:pPr>
              <a:buFontTx/>
              <a:buChar char="-"/>
            </a:pP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3" y="365125"/>
            <a:ext cx="11495315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中文「心的成語」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Chinese “Heart” idioms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5553"/>
            <a:ext cx="10515600" cy="4191409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心會思想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heart can think and reason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一心一意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	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三心二意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	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心術不正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	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枉費心機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心無二用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	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心無旁騖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	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別出心裁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中文「心的成語」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Chinese “Heart” idioms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7805"/>
            <a:ext cx="10515600" cy="413915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心會感受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heart can feel emotions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心花怒放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心如死灰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心煩意亂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 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心浮氣躁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心如刀割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心曠神怡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心懸兩地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平心靜氣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心平氣和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心開色喜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心慌意亂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心有餘悸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刻骨銘心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中文「心的成語」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Chinese “Heart” idioms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6765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心有意志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heart has a will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灰心喪氣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壯心不已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心堅石穿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回心轉意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心灰意懶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</a:p>
          <a:p>
            <a:pPr>
              <a:buNone/>
            </a:pPr>
            <a:endParaRPr lang="en-US" altLang="zh-TW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心會交流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heart can communicate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</a:p>
          <a:p>
            <a:pPr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心心相印  心照不宣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心悅誠服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心意相投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人同此心  心同此理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政客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jp\Documents\Annie's Sermon Notes\靈命塑造\靈命塑造3 -保守你心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0096"/>
            <a:ext cx="12192000" cy="68980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中文「心的成語」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Chinese “Heart” idioms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4297"/>
            <a:ext cx="10515600" cy="47810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心的重要性</a:t>
            </a:r>
            <a:r>
              <a:rPr lang="zh-TW" alt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the heart - </a:t>
            </a:r>
            <a:endParaRPr lang="en-US" sz="4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自信心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責任心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愛心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信心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好奇心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敬畏心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同理心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寬容心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公德心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慈悲心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</a:p>
          <a:p>
            <a:pPr>
              <a:buNone/>
            </a:pPr>
            <a:endParaRPr lang="en-US" sz="3600" dirty="0" smtClean="0"/>
          </a:p>
          <a:p>
            <a:pPr>
              <a:buFontTx/>
              <a:buChar char="-"/>
            </a:pPr>
            <a:r>
              <a:rPr lang="zh-TW" alt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心有道德難題 </a:t>
            </a:r>
            <a:r>
              <a:rPr lang="en-US" altLang="zh-TW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heart has moral </a:t>
            </a:r>
            <a:r>
              <a:rPr lang="en-US" altLang="zh-TW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dilemmas</a:t>
            </a:r>
            <a:r>
              <a:rPr lang="zh-TW" altLang="en-US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>
              <a:buNone/>
            </a:pP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有口無心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口是心非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力不從心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居心叵測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心狠手辣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</a:p>
          <a:p>
            <a:pPr>
              <a:buNone/>
            </a:pP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心猿意馬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作賊心虛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利慾薰心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 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死心眼兒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心高氣傲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</a:p>
          <a:p>
            <a:pPr>
              <a:buNone/>
            </a:pP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包藏禍心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全無心肝</a:t>
            </a:r>
            <a:r>
              <a:rPr lang="en-US" sz="4200" b="1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pPr>
              <a:buFontTx/>
              <a:buChar char="-"/>
            </a:pP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2347</Words>
  <Application>Microsoft Office PowerPoint</Application>
  <PresentationFormat>Custom</PresentationFormat>
  <Paragraphs>228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保守/護衛我們的心 Guard Our Hearts</vt:lpstr>
      <vt:lpstr>一句有名的話  A Famous Saying</vt:lpstr>
      <vt:lpstr>「心」是什麼? What Is the “Heart”</vt:lpstr>
      <vt:lpstr>一. 定義:「心」是什麼? What Is the “Heart”</vt:lpstr>
      <vt:lpstr>「心」是什麼? What Is the “Heart”</vt:lpstr>
      <vt:lpstr>中文「心的成語」 Chinese “Heart” idioms</vt:lpstr>
      <vt:lpstr>中文「心的成語」  Chinese “Heart” idioms</vt:lpstr>
      <vt:lpstr>中文「心的成語」  Chinese “Heart” idioms</vt:lpstr>
      <vt:lpstr>中文「心的成語」  Chinese “Heart” idioms</vt:lpstr>
      <vt:lpstr>Slide 10</vt:lpstr>
      <vt:lpstr>箴言 Prov. 6:16-19, 心與行為的關係</vt:lpstr>
      <vt:lpstr>Slide 12</vt:lpstr>
      <vt:lpstr> - 要「小心」 Be Very Careful -</vt:lpstr>
      <vt:lpstr>讓我們注意思想後面的動機 Beware of the motive behind the thoughts</vt:lpstr>
      <vt:lpstr>一個傳道人的懺悔 A Preacher’s Confession</vt:lpstr>
      <vt:lpstr>一個傳道人的懺悔 A Preacher’s Confession</vt:lpstr>
      <vt:lpstr>Slide 17</vt:lpstr>
      <vt:lpstr>二. 認識心的處境 Know Our Heart’s Situation  </vt:lpstr>
      <vt:lpstr>Slide 19</vt:lpstr>
      <vt:lpstr>2. 上帝重視人的心 God Values our Heart </vt:lpstr>
      <vt:lpstr>Slide 21</vt:lpstr>
      <vt:lpstr>2. 上帝重視人的心 God Values our Heart </vt:lpstr>
      <vt:lpstr>3. 上帝熬煉人的心 God Tries our Heart  </vt:lpstr>
      <vt:lpstr>4. 上帝審判人的行為 – 發自內心的結果 God Judges Our Actions – from Our Heart</vt:lpstr>
      <vt:lpstr>Slide 25</vt:lpstr>
      <vt:lpstr>三. 如何保守我們的心 How to Guard Our Heart</vt:lpstr>
      <vt:lpstr>約 1:10  他在世界，世界也是藉著他造的，世界卻不認識他。  1:11  他到自己的地方來，自己的人倒不接待他。  </vt:lpstr>
      <vt:lpstr>三. 如何保守我們的心  How to Guard Our Heart</vt:lpstr>
      <vt:lpstr>三. 如何保守我們的心 How to Guard Our Heart</vt:lpstr>
      <vt:lpstr>三. 如何保守我們的心 How to Guard Our Heart</vt:lpstr>
      <vt:lpstr>三. 如何保守我們的心 How to Guard Our Heart </vt:lpstr>
      <vt:lpstr>三. 如何保守我們的心 How to Guard Our Heart </vt:lpstr>
      <vt:lpstr>Slide 33</vt:lpstr>
      <vt:lpstr>結語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146</cp:revision>
  <dcterms:created xsi:type="dcterms:W3CDTF">2017-09-02T22:15:11Z</dcterms:created>
  <dcterms:modified xsi:type="dcterms:W3CDTF">2018-08-29T17:14:23Z</dcterms:modified>
</cp:coreProperties>
</file>