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75" r:id="rId5"/>
    <p:sldId id="264" r:id="rId6"/>
    <p:sldId id="271" r:id="rId7"/>
    <p:sldId id="268" r:id="rId8"/>
    <p:sldId id="265" r:id="rId9"/>
    <p:sldId id="272" r:id="rId10"/>
    <p:sldId id="269" r:id="rId11"/>
    <p:sldId id="273" r:id="rId12"/>
    <p:sldId id="274" r:id="rId13"/>
    <p:sldId id="261" r:id="rId14"/>
    <p:sldId id="262" r:id="rId15"/>
    <p:sldId id="267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59" autoAdjust="0"/>
    <p:restoredTop sz="94630" autoAdjust="0"/>
  </p:normalViewPr>
  <p:slideViewPr>
    <p:cSldViewPr snapToGrid="0" snapToObjects="1">
      <p:cViewPr varScale="1">
        <p:scale>
          <a:sx n="73" d="100"/>
          <a:sy n="73" d="100"/>
        </p:scale>
        <p:origin x="-12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566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C7CF57-D6BA-B34B-9E61-C991D74A5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F6906CB-482A-F94C-A41B-DB97EF93D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754C46-A5D2-1540-BCD8-40DBCFC3C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8E1F1D-D57E-C145-9172-61F64BB8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49A6CA-5FD1-1D47-A10A-B8DD832A4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06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F92BE6-B1D1-B144-8B1E-4083C7BB7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3DE09C4-2938-504D-8996-0B43EE7A3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CAC9BE-9102-5F46-9A26-7150AB4F4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72F2D8-C1A1-B943-971C-4A76352ED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16A0D7-CE15-1C4C-94AA-4F32C00E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697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5F8FECB-5D52-E642-BB61-A44740A5C4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F1210A6-6820-6948-940E-CE8D86E06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13A34B-116A-7E41-87A7-40DC7B7AA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E69D76-07DD-F94D-91BD-DE2ED4116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4AC2EFA-543B-0C46-84C0-8CE98ACB5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91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68BFC7-A5C9-0740-AE19-3E68A651B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F59991-1E3E-514B-8AFE-1B03D72D3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859813-8414-814E-847B-66CF5B868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31B6A8-8CD4-CE48-9EBB-825A720A8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0CDF3B-66D4-AC4D-8063-3BC8D6A7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475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0C088F-E09F-6549-9FDC-C95FB2BB8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D30C9F-96D5-DF4C-AF22-6173F8D84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F6B617-6851-074D-BB1C-AF5AE7B0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7892CF-0C01-EC46-84A7-C02C0788E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52D206-B002-7F46-9DF3-C82C4BDA0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20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5E180C-BA34-7E4D-B6DF-5331784F0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8BF8DB-AF25-224F-AF82-C85E83FB6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0D1221F-BC31-734C-9196-23898DF21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C3EBE12-256A-F647-885F-F99A9AA65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D8BFF18-9B66-B045-8E53-CD4169B15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C4BD147-788A-3947-80BD-1E3F4578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066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35EB73-3B65-4B45-A080-409F0B34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895F825-0615-9441-9B91-20769A9DC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082E0EB-DF73-7B4C-A750-F49B97FDF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A01D054-B3E1-AE4C-B596-36436CDF97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D1F2FD3-6AE0-EB42-AA26-99E20B8231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53385AE-994C-034B-9938-5D7244425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DDE4365-614D-AA4F-A169-F0FD1340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4B95A38-D79B-F047-8E52-F14EE12CC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358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D78A37-8138-8442-8665-44CD38CFF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6804309-E0E4-A74C-A31E-3573B855A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0750B4B-5B6C-1347-8472-CD8DB68B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32C3064-3314-CF48-94E3-3C1DF1FD0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151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26A5A22-E771-AC4F-B134-496B76D4F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42D59AF-6852-4446-9A89-49C98FC38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5606E38-5910-4942-A6E0-73D10DF31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170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F5436F-472C-174F-B6A3-0637EA9E3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C934E5-D604-BE40-A806-B961D47FB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4303625-038F-3148-BFF4-628C83DE3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D5A5AA3-9422-964F-98C5-899123568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7579E5-F52B-4E4E-920D-17BB2F5D3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49803A5-C100-1C45-980F-BA3B11FD1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049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4431E6-D370-9044-8C5A-7B76F87C4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AF28D25-79B3-4447-A45E-3239C2FD7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F4A1E73-7D12-794C-8050-A9B2827D5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883196-2605-DC46-B051-AE0FF9EBE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F1DC59-FD4E-C143-A055-60FCD0B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1CF961-E8AC-D648-8AAA-6BBC2849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35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3C16DC2-B07F-484C-A70F-D57D80123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1583824-EEC2-8E4B-B259-1C58F44FB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57DB98-B2EC-6641-BB7E-BDD6BDE2F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2298A-63E8-834F-8389-246A73EACBF5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A544D1-65DE-6E4B-AA0B-2FF095A2D4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681C29-5E24-114C-976E-891591A3D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E96B0-F312-AC41-8F4A-2015FFA441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817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611"/>
            <a:ext cx="12192000" cy="6839389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377EEF-414C-F74E-97AF-B4EBC567A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3612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DEATH: A LENS FOR LIVING LIFE-FULLY OR FUTILELY</a:t>
            </a:r>
            <a:r>
              <a:rPr lang="en-US" dirty="0"/>
              <a:t/>
            </a:r>
            <a:br>
              <a:rPr lang="en-US" dirty="0"/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死亡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生活的鏡片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豐富地或無益地</a:t>
            </a:r>
            <a:r>
              <a:rPr lang="en-US" dirty="0"/>
              <a:t/>
            </a:r>
            <a:br>
              <a:rPr lang="en-US" dirty="0"/>
            </a:br>
            <a:r>
              <a:rPr lang="en-US" sz="3100" b="1" dirty="0"/>
              <a:t>Lesson Three:              Ecclesiastes </a:t>
            </a:r>
            <a:r>
              <a:rPr lang="en-US" sz="3100" b="1" dirty="0" smtClean="0"/>
              <a:t>4:1-16</a:t>
            </a: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第三課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         傳道書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4:1-16</a:t>
            </a:r>
            <a:endParaRPr lang="en-US" sz="27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6C9D79B-1CB2-214F-802C-A65DB3709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3623"/>
            <a:ext cx="9144000" cy="1655762"/>
          </a:xfrm>
        </p:spPr>
        <p:txBody>
          <a:bodyPr>
            <a:normAutofit fontScale="70000" lnSpcReduction="20000"/>
          </a:bodyPr>
          <a:lstStyle/>
          <a:p>
            <a:r>
              <a:rPr lang="en-US" sz="4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SUBSTITUTING THE ”I” FOCUS FOR THE ”WE” </a:t>
            </a:r>
            <a:r>
              <a:rPr lang="en-US" sz="4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</a:t>
            </a:r>
          </a:p>
          <a:p>
            <a:r>
              <a:rPr lang="zh-TW" altLang="en-US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焦點從「我」替換成「我們」</a:t>
            </a:r>
            <a:endParaRPr lang="en-US" altLang="zh-TW" sz="4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4000" b="1" dirty="0" smtClean="0">
                <a:latin typeface="微軟正黑體" pitchFamily="34" charset="-120"/>
                <a:ea typeface="微軟正黑體" pitchFamily="34" charset="-120"/>
              </a:rPr>
              <a:t>Pastor Dale Barrett (8-12-18)</a:t>
            </a:r>
            <a:endParaRPr lang="en-US" sz="40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79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75346D-182E-F845-B0F2-0D53F887E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SENSE OF PEACE, CONTENTMENT, AND REST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平安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滿足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安息感評分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76D157-9127-604E-8A22-3289CFB14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___I AM CONTENT WITH WHAT I HAVE</a:t>
            </a:r>
            <a:r>
              <a:rPr lang="en-US" sz="3200" b="1" dirty="0" smtClean="0"/>
              <a:t>.</a:t>
            </a:r>
            <a:r>
              <a:rPr lang="zh-TW" altLang="en-US" sz="3200" b="1" dirty="0" smtClean="0"/>
              <a:t> 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       我滿足於所擁有的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600" b="1" dirty="0"/>
          </a:p>
          <a:p>
            <a:r>
              <a:rPr lang="en-US" sz="3200" b="1" dirty="0"/>
              <a:t>___I AM AT REST WITH MY LABOR AND WORK</a:t>
            </a:r>
            <a:r>
              <a:rPr lang="en-US" sz="3200" b="1" dirty="0" smtClean="0"/>
              <a:t>.</a:t>
            </a:r>
            <a:r>
              <a:rPr lang="zh-TW" altLang="en-US" sz="3200" b="1" dirty="0" smtClean="0"/>
              <a:t> 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       我在勞力和工作中有安息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800" b="1" dirty="0"/>
          </a:p>
          <a:p>
            <a:r>
              <a:rPr lang="en-US" sz="3200" b="1" dirty="0"/>
              <a:t>___I AM AT PEACE WITH MY FAMILY AND FRIENDS</a:t>
            </a:r>
            <a:r>
              <a:rPr lang="en-US" sz="3200" b="1" dirty="0" smtClean="0"/>
              <a:t>.</a:t>
            </a:r>
            <a:r>
              <a:rPr lang="zh-TW" altLang="en-US" sz="3200" b="1" dirty="0" smtClean="0"/>
              <a:t> </a:t>
            </a:r>
            <a:endParaRPr lang="en-US" altLang="zh-TW" sz="3200" b="1" dirty="0" smtClean="0"/>
          </a:p>
          <a:p>
            <a:pPr>
              <a:buNone/>
            </a:pPr>
            <a:r>
              <a:rPr lang="zh-TW" altLang="en-US" sz="3200" b="1" dirty="0" smtClean="0"/>
              <a:t>      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我與家人和朋友之間有平安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62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75346D-182E-F845-B0F2-0D53F887E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SENSE OF PEACE, CONTENTMENT, AND REST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平安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滿足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安息感評分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76D157-9127-604E-8A22-3289CFB14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577" y="2063931"/>
            <a:ext cx="11142617" cy="411303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___</a:t>
            </a:r>
            <a:r>
              <a:rPr lang="en-US" sz="3600" b="1" dirty="0"/>
              <a:t>I AM ENJOYING THE LIFE GOD HAS GIVEN ME.</a:t>
            </a:r>
          </a:p>
          <a:p>
            <a:pPr>
              <a:buNone/>
            </a:pPr>
            <a:r>
              <a:rPr lang="zh-TW" altLang="en-US" sz="3600" b="1" dirty="0" smtClean="0"/>
              <a:t>       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我享受上帝給我的人生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2400" b="1" dirty="0"/>
          </a:p>
          <a:p>
            <a:r>
              <a:rPr lang="en-US" sz="3600" b="1" dirty="0"/>
              <a:t>___I AM GRATEFUL TO GOD, THE GIVER OF ALL GOOD THINGS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600" b="1" dirty="0" smtClean="0"/>
              <a:t>      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我對賞賜給我一切美事的上帝感恩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62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0528"/>
            <a:ext cx="12192000" cy="6878528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D7C376-EB3E-AE4F-B54B-BF5B2E065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PROFIT OF A “SHARING AND SERVING”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PERSPECTIVE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從「分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享與服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務」的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觀點得來的益處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EB3F9F-B700-4747-865F-9F1A45D9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051"/>
            <a:ext cx="10515600" cy="4295912"/>
          </a:xfrm>
        </p:spPr>
        <p:txBody>
          <a:bodyPr>
            <a:normAutofit/>
          </a:bodyPr>
          <a:lstStyle/>
          <a:p>
            <a:r>
              <a:rPr lang="en-US" sz="3200" b="1" dirty="0"/>
              <a:t>AS YOU ENJOY LIFE AS A GIFT FROM GOD, SHARE YOUR LIFE WITH OTHERS…MEANING AND PURPOSE</a:t>
            </a:r>
            <a:r>
              <a:rPr lang="en-US" sz="3200" b="1" dirty="0" smtClean="0"/>
              <a:t>.</a:t>
            </a:r>
          </a:p>
          <a:p>
            <a:pPr>
              <a:buNone/>
            </a:pP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  當你享受人生是上帝所賜的禮物時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把你的人生與他人分享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….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意義與目的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2000" b="1" dirty="0"/>
          </a:p>
          <a:p>
            <a:r>
              <a:rPr lang="en-US" sz="3200" b="1" dirty="0"/>
              <a:t>TO HAVE “NO OTHER” IS “VANITY AND UNHAPPY BUSINESS”,  </a:t>
            </a:r>
            <a:r>
              <a:rPr lang="en-US" sz="3200" b="1" dirty="0" smtClean="0"/>
              <a:t>4:8</a:t>
            </a:r>
          </a:p>
          <a:p>
            <a:pPr>
              <a:buNone/>
            </a:pPr>
            <a:r>
              <a:rPr lang="zh-TW" altLang="en-US" sz="3200" b="1" dirty="0" smtClean="0"/>
              <a:t> 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沒有「他人」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就是「虛空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不快樂的勞碌」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4:8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26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D7C376-EB3E-AE4F-B54B-BF5B2E065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PROFIT OF A “SHARING AND SERVING”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PERSPECTIVE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從分享與服務的觀點得來的益處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EB3F9F-B700-4747-865F-9F1A45D9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3303"/>
            <a:ext cx="10515600" cy="424366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TWO </a:t>
            </a:r>
            <a:r>
              <a:rPr lang="en-US" sz="3600" b="1" dirty="0"/>
              <a:t>ARE BETTER THAN </a:t>
            </a:r>
            <a:r>
              <a:rPr lang="en-US" sz="3600" b="1" dirty="0" smtClean="0"/>
              <a:t>ONE…IF </a:t>
            </a:r>
            <a:r>
              <a:rPr lang="en-US" sz="3600" b="1" dirty="0"/>
              <a:t>THEY FALL, IF THEY ARE COLD, IF THEY ARE IN </a:t>
            </a:r>
            <a:r>
              <a:rPr lang="en-US" sz="3600" b="1" dirty="0" smtClean="0"/>
              <a:t>BATTLE</a:t>
            </a:r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兩人比一人好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倘若他們跌倒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倘若他們感到寒冷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倘若他們上戰場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2400" b="1" dirty="0"/>
          </a:p>
          <a:p>
            <a:r>
              <a:rPr lang="en-US" sz="3600" b="1" dirty="0"/>
              <a:t>“A THREEFOLD CORD IS NOT EASILY BROKEN,”  </a:t>
            </a:r>
            <a:r>
              <a:rPr lang="en-US" sz="3600" b="1" dirty="0" smtClean="0"/>
              <a:t>4;11</a:t>
            </a:r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「三股合成的繩子不容易折斷」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4:11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26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0743"/>
            <a:ext cx="12192000" cy="6868743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6E9139-2EE3-C24C-89F6-575792D4A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943"/>
            <a:ext cx="10515600" cy="1227909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SHARING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PERSPECTIVE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分享的觀點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5BDE6D-F55F-144E-AD35-9D8C80AE0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6" y="1254034"/>
            <a:ext cx="10870474" cy="532964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/>
              <a:t>IF THE LOVE OF MONEY IS THE ROOT OF ALL EVIL , SPEND/SHARE YOUR MONEY/RESOURCES WITH OTHERS</a:t>
            </a:r>
            <a:r>
              <a:rPr lang="en-US" b="1" dirty="0" smtClean="0"/>
              <a:t>.</a:t>
            </a:r>
          </a:p>
          <a:p>
            <a:pPr marL="514350" indent="-514350">
              <a:buNone/>
            </a:pPr>
            <a:r>
              <a:rPr lang="zh-TW" altLang="en-US" b="1" dirty="0" smtClean="0"/>
              <a:t>    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倘若貪愛錢財是萬惡之根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就要與他人花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分享你的金錢和資源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200" dirty="0"/>
          </a:p>
          <a:p>
            <a:pPr marL="514350" indent="-514350">
              <a:buAutoNum type="arabicPeriod" startAt="2"/>
            </a:pPr>
            <a:r>
              <a:rPr lang="en-US" b="1" dirty="0"/>
              <a:t>THE VALUE OF LIFE IS NOT WHAT YOU EARN BUT WHOM YOU INVEST IN.  WHO DO YOU KNOW WHO IS IN NEED</a:t>
            </a:r>
            <a:r>
              <a:rPr lang="en-US" b="1" dirty="0" smtClean="0"/>
              <a:t>?</a:t>
            </a:r>
          </a:p>
          <a:p>
            <a:pPr marL="514350" indent="-514350">
              <a:buNone/>
            </a:pPr>
            <a:r>
              <a:rPr lang="zh-TW" altLang="en-US" b="1" dirty="0" smtClean="0"/>
              <a:t>   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人生的價值不在於你賺得什麼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而在於你投資給誰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 你知道誰有需要嗎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sz="1100" dirty="0"/>
          </a:p>
          <a:p>
            <a:pPr marL="514350" indent="-514350">
              <a:buAutoNum type="arabicPeriod" startAt="3"/>
            </a:pPr>
            <a:r>
              <a:rPr lang="en-US" b="1" dirty="0"/>
              <a:t>ASK YOURSELF,  “WHAT ARE WE DOING”, INSTEAD OF FOCUSING ON “WHAT AM I DOING</a:t>
            </a:r>
            <a:r>
              <a:rPr lang="en-US" b="1" dirty="0" smtClean="0"/>
              <a:t>?”</a:t>
            </a:r>
          </a:p>
          <a:p>
            <a:pPr marL="514350" indent="-514350">
              <a:buNone/>
            </a:pPr>
            <a:r>
              <a:rPr lang="zh-TW" altLang="en-US" b="1" dirty="0" smtClean="0"/>
              <a:t>    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問你自己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「我們在做什麼」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而不是專注在「我在做什麼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138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826"/>
            <a:ext cx="12192000" cy="6849174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70E49D-71EC-0442-BDA8-80BE64FE9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754"/>
            <a:ext cx="10515600" cy="97971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SERVING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PERSPECTIVE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服務的觀點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379AAC-4BAC-504A-9050-E80E88D4A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766" y="1136469"/>
            <a:ext cx="11064240" cy="5721532"/>
          </a:xfrm>
        </p:spPr>
        <p:txBody>
          <a:bodyPr>
            <a:normAutofit fontScale="85000" lnSpcReduction="20000"/>
          </a:bodyPr>
          <a:lstStyle/>
          <a:p>
            <a:r>
              <a:rPr lang="en-US" sz="4200" b="1" dirty="0" smtClean="0"/>
              <a:t>WE </a:t>
            </a:r>
            <a:r>
              <a:rPr lang="en-US" sz="4200" b="1" dirty="0"/>
              <a:t>CAN WORK TOGETHER AND ENJOY THE MULTIPLIED REWARDS. </a:t>
            </a:r>
            <a:r>
              <a:rPr lang="zh-TW" altLang="en-US" sz="4200" b="1" dirty="0" smtClean="0"/>
              <a:t>   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我們可以合作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200" b="1" dirty="0" smtClean="0">
                <a:latin typeface="微軟正黑體" pitchFamily="34" charset="-120"/>
                <a:ea typeface="微軟正黑體" pitchFamily="34" charset="-120"/>
              </a:rPr>
              <a:t> 並享受加倍的報償</a:t>
            </a:r>
            <a:r>
              <a:rPr lang="en-US" altLang="zh-TW" sz="4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4200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sz="1000" b="1" dirty="0"/>
          </a:p>
          <a:p>
            <a:r>
              <a:rPr lang="en-US" sz="3300" b="1" dirty="0"/>
              <a:t>WE CAN LIFT EACH OTHER UP AND WALK TOGETHER THROUGH DIFFICULT TIMES WHEN SUPPORT IS NEEDED</a:t>
            </a:r>
            <a:r>
              <a:rPr lang="en-US" sz="3300" b="1" dirty="0" smtClean="0"/>
              <a:t>.</a:t>
            </a:r>
          </a:p>
          <a:p>
            <a:pPr>
              <a:buNone/>
            </a:pPr>
            <a:r>
              <a:rPr lang="zh-TW" altLang="en-US" sz="3800" b="1" dirty="0" smtClean="0"/>
              <a:t>   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我們可以彼此提升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 且在人生需要支援的困難時刻彼此同行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>
              <a:buNone/>
            </a:pPr>
            <a:endParaRPr lang="en-US" sz="13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800" b="1" dirty="0"/>
              <a:t>WE CAN BRING WARMTH AND COMFORT TO ONE ANOTHER WHEN THE CHILL OF LIFE EXPERIENCES SHADOWS US</a:t>
            </a:r>
            <a:r>
              <a:rPr lang="en-US" sz="3800" b="1" dirty="0" smtClean="0"/>
              <a:t>.</a:t>
            </a:r>
          </a:p>
          <a:p>
            <a:pPr>
              <a:buNone/>
            </a:pPr>
            <a:r>
              <a:rPr lang="zh-TW" altLang="en-US" sz="3800" b="1" dirty="0" smtClean="0"/>
              <a:t>    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當人生遭遇冷風的陰影時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 我們可以彼此取暖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安慰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8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300" dirty="0"/>
          </a:p>
          <a:p>
            <a:r>
              <a:rPr lang="en-US" sz="3800" b="1" dirty="0"/>
              <a:t>WE CAN STAND WITH ONE ANOTHER IN OUR DAILY </a:t>
            </a:r>
            <a:r>
              <a:rPr lang="en-US" altLang="zh-TW" sz="3800" b="1" dirty="0" smtClean="0"/>
              <a:t>S</a:t>
            </a:r>
            <a:r>
              <a:rPr lang="en-US" sz="3800" b="1" dirty="0" smtClean="0"/>
              <a:t>TRUGGLES  </a:t>
            </a:r>
            <a:r>
              <a:rPr lang="en-US" sz="3800" b="1" dirty="0"/>
              <a:t>WHEN OTHERWISE WE WOULD FEEL ALONE</a:t>
            </a:r>
            <a:r>
              <a:rPr lang="en-US" sz="3800" b="1" dirty="0" smtClean="0"/>
              <a:t>.</a:t>
            </a:r>
          </a:p>
          <a:p>
            <a:pPr>
              <a:buNone/>
            </a:pPr>
            <a:r>
              <a:rPr lang="zh-TW" altLang="en-US" sz="3800" b="1" dirty="0" smtClean="0"/>
              <a:t>    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我們可以在日常生活中彼此關照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 而不感覺孤單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19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9881"/>
            <a:ext cx="12192000" cy="6907881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1AC0C3-B10B-EB49-9A24-732F2554E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5664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挑戰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A399E6-0986-DD4E-BC05-55E048535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63" y="1410790"/>
            <a:ext cx="11338560" cy="5290456"/>
          </a:xfrm>
        </p:spPr>
        <p:txBody>
          <a:bodyPr>
            <a:normAutofit fontScale="85000" lnSpcReduction="20000"/>
          </a:bodyPr>
          <a:lstStyle/>
          <a:p>
            <a:r>
              <a:rPr lang="en-US" sz="3500" b="1" dirty="0"/>
              <a:t>HOW MUCH OF MY LIFE IS ALL ABOUT ME? “WHAT AM I DOING</a:t>
            </a:r>
            <a:r>
              <a:rPr lang="en-US" sz="3500" b="1" dirty="0" smtClean="0"/>
              <a:t>?”</a:t>
            </a:r>
          </a:p>
          <a:p>
            <a:pPr>
              <a:buNone/>
            </a:pPr>
            <a:r>
              <a:rPr lang="zh-TW" altLang="en-US" sz="3500" b="1" dirty="0" smtClean="0"/>
              <a:t>   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我的人生有多少是關於我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 「我在做什麼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sz="35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sz="3500" b="1" dirty="0"/>
          </a:p>
          <a:p>
            <a:r>
              <a:rPr lang="en-US" sz="3500" b="1" dirty="0"/>
              <a:t>HOW MUCH OF MY LIFE IS ABOUT OTHERS? “WHAT ARE WE DOING?”</a:t>
            </a:r>
          </a:p>
          <a:p>
            <a:pPr>
              <a:buNone/>
            </a:pPr>
            <a:r>
              <a:rPr lang="zh-TW" altLang="en-US" sz="3500" b="1" dirty="0" smtClean="0"/>
              <a:t>   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我的人生有多少是關於他人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? 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「我們在做什麼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altLang="zh-TW" sz="35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35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500" b="1" dirty="0"/>
              <a:t>THE FUTILITY OF LIFE IS THE CONSEQUENCE OF A SELF-CENTERED FOCUS BUT THE FULLNESS OF LIFE IS CULTIVATED BY SERVING GOD AND SHARING WITH OTHERS</a:t>
            </a:r>
            <a:r>
              <a:rPr lang="en-US" sz="3500" b="1" dirty="0" smtClean="0"/>
              <a:t>.</a:t>
            </a:r>
          </a:p>
          <a:p>
            <a:pPr>
              <a:buNone/>
            </a:pPr>
            <a:r>
              <a:rPr lang="zh-TW" altLang="en-US" sz="3500" b="1" dirty="0" smtClean="0"/>
              <a:t>   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人生的虛空是自我中心的結果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500" b="1" dirty="0" smtClean="0">
                <a:latin typeface="微軟正黑體" pitchFamily="34" charset="-120"/>
                <a:ea typeface="微軟正黑體" pitchFamily="34" charset="-120"/>
              </a:rPr>
              <a:t> 但人生的豐滿要藉著服事上帝並與他人分享來培養</a:t>
            </a:r>
            <a:r>
              <a:rPr lang="en-US" altLang="zh-TW" sz="35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5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880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0528"/>
            <a:ext cx="12192000" cy="6878528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35EED7-55BD-9147-A64D-C7D334FCE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r>
              <a:rPr lang="zh-TW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引言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14C0AF-4795-984C-8EE8-B2F493DE4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THE FUTILITY OF LIFE IS CHARACTERIZED AS A “CHASING AFTER THE WIND”</a:t>
            </a:r>
            <a:r>
              <a:rPr lang="zh-TW" altLang="en-US" sz="3200" b="1" dirty="0" smtClean="0"/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人生的虛空被形容成好比「捕風」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200" dirty="0"/>
          </a:p>
          <a:p>
            <a:r>
              <a:rPr lang="en-US" sz="3200" b="1" dirty="0"/>
              <a:t>THE FULNESS OF LIFE IS DESCRIBED AS SEEING ALL THAT WE HAVE TO ENJOY AS ”FROM THE HAND OF GOD</a:t>
            </a:r>
            <a:r>
              <a:rPr lang="en-US" sz="3200" b="1" dirty="0" smtClean="0"/>
              <a:t>”</a:t>
            </a:r>
            <a:r>
              <a:rPr lang="zh-TW" altLang="en-US" sz="3200" b="1" dirty="0" smtClean="0"/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人生的豐富被形容成一切享受「來自上帝的手」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200" dirty="0"/>
          </a:p>
          <a:p>
            <a:r>
              <a:rPr lang="en-US" sz="3200" b="1" dirty="0"/>
              <a:t>TIME IS A GIFT FROM GOD AND THE CHALLENGE IS TO STEWARD IT </a:t>
            </a:r>
            <a:r>
              <a:rPr lang="en-US" sz="3200" b="1" dirty="0" smtClean="0"/>
              <a:t>WISELY</a:t>
            </a:r>
            <a:r>
              <a:rPr lang="zh-TW" altLang="en-US" sz="3200" b="1" dirty="0" smtClean="0"/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時間是來自上帝的禮物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我們的挑戰是作它智慧的管家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7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0528"/>
            <a:ext cx="12192000" cy="6878528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870DE0-D32C-5745-9936-E7E60F87B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365125"/>
            <a:ext cx="11051177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THE “I” FACTIOR vs. THE ”WE”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FACTOR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「我」的因素對比「我們」的因素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B0D090-C3C3-394B-B5FF-86AF60310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IN HIS BOOK, “LIVING LIFE BACKWARDS”, THE AUTHORS SUGGESTS THE RIGHT QUESTION IS NOT “WHAT AM I GETTING </a:t>
            </a:r>
            <a:r>
              <a:rPr lang="en-US" sz="3600" b="1" dirty="0" smtClean="0"/>
              <a:t>OUT OF LIFE</a:t>
            </a:r>
            <a:r>
              <a:rPr lang="en-US" sz="3600" b="1" dirty="0"/>
              <a:t>?” BUT “WHAT ARE WE GETTING OUT OF LIFE?”</a:t>
            </a:r>
          </a:p>
          <a:p>
            <a:pPr>
              <a:buNone/>
            </a:pPr>
            <a:r>
              <a:rPr lang="zh-TW" altLang="en-US" sz="3600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在此書中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「倒活著來看」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作者建議正確的發問不是「我從生活中獲得什麼？」而是「我們從生活中獲得什麼？」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318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0528"/>
            <a:ext cx="12192000" cy="6878528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870DE0-D32C-5745-9936-E7E60F87B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74766"/>
            <a:ext cx="11051177" cy="1115922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THE “I” FACTIOR vs. THE ”WE” </a:t>
            </a:r>
            <a:r>
              <a:rPr lang="en-US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itchFamily="34" charset="-120"/>
              </a:rPr>
              <a:t>FACTOR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「我」的因素對比「我們」的因素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B0D090-C3C3-394B-B5FF-86AF60310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37" y="1690688"/>
            <a:ext cx="11247119" cy="44862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/>
              <a:t>Approach </a:t>
            </a:r>
            <a:r>
              <a:rPr lang="en-US" sz="3600" b="1" dirty="0"/>
              <a:t>from these three </a:t>
            </a:r>
            <a:r>
              <a:rPr lang="en-US" sz="3600" b="1" dirty="0" smtClean="0"/>
              <a:t>truths</a:t>
            </a:r>
            <a:r>
              <a:rPr lang="zh-TW" altLang="en-US" sz="3600" b="1" dirty="0" smtClean="0"/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從這三個真理出發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/>
            </a:pPr>
            <a:r>
              <a:rPr lang="en-US" sz="3600" b="1" dirty="0"/>
              <a:t>THE PAIN OF SELFISH </a:t>
            </a:r>
            <a:r>
              <a:rPr lang="en-US" sz="3600" b="1" dirty="0" smtClean="0"/>
              <a:t>PURSUIT</a:t>
            </a:r>
            <a:r>
              <a:rPr lang="zh-TW" altLang="en-US" sz="3600" b="1" dirty="0" smtClean="0"/>
              <a:t> </a:t>
            </a:r>
            <a:endParaRPr lang="en-US" altLang="zh-TW" sz="3600" b="1" dirty="0" smtClean="0"/>
          </a:p>
          <a:p>
            <a:pPr marL="514350" indent="-514350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自私地追尋的痛苦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sz="3600" b="1" dirty="0" smtClean="0"/>
              <a:t>2.  THE </a:t>
            </a:r>
            <a:r>
              <a:rPr lang="en-US" sz="3600" b="1" dirty="0"/>
              <a:t>PROBLEM OF </a:t>
            </a:r>
            <a:r>
              <a:rPr lang="en-US" sz="3600" b="1" dirty="0" smtClean="0"/>
              <a:t>‘SECURING </a:t>
            </a:r>
            <a:r>
              <a:rPr lang="en-US" sz="3600" b="1" dirty="0"/>
              <a:t>PEACE</a:t>
            </a:r>
            <a:r>
              <a:rPr lang="en-US" sz="3600" b="1" dirty="0" smtClean="0"/>
              <a:t>’</a:t>
            </a:r>
            <a:r>
              <a:rPr lang="zh-TW" altLang="en-US" sz="3600" b="1" dirty="0" smtClean="0"/>
              <a:t> </a:t>
            </a:r>
            <a:endParaRPr lang="en-US" altLang="zh-TW" sz="3600" b="1" dirty="0" smtClean="0"/>
          </a:p>
          <a:p>
            <a:pPr marL="514350" indent="-514350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「確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保平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安」的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問題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sz="3600" b="1" dirty="0" smtClean="0"/>
              <a:t>3.  THE  </a:t>
            </a:r>
            <a:r>
              <a:rPr lang="en-US" sz="3600" b="1" dirty="0"/>
              <a:t>PROFIT OF A ”SHARING and SERVING” </a:t>
            </a:r>
            <a:r>
              <a:rPr lang="en-US" sz="3600" b="1" dirty="0" smtClean="0"/>
              <a:t>PERSPECTIVE</a:t>
            </a:r>
            <a:r>
              <a:rPr lang="zh-TW" altLang="en-US" sz="3600" b="1" dirty="0" smtClean="0"/>
              <a:t> </a:t>
            </a:r>
            <a:endParaRPr lang="en-US" altLang="zh-TW" sz="3600" b="1" dirty="0" smtClean="0"/>
          </a:p>
          <a:p>
            <a:pPr marL="514350" indent="-514350">
              <a:buNone/>
            </a:pPr>
            <a:r>
              <a:rPr lang="zh-TW" altLang="en-US" sz="3600" b="1" dirty="0" smtClean="0"/>
              <a:t>  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從「分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享與服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務」的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觀點得來的益處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318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0528"/>
            <a:ext cx="12192000" cy="6878528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627A09-2B93-8845-9477-8DF18E87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97" y="365125"/>
            <a:ext cx="11430000" cy="132556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PAIN OF SELFISH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PURSUIT</a:t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自私地追尋的痛苦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3A7230-ACAA-9849-BDC2-7C26791F8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91" y="1825625"/>
            <a:ext cx="11011989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MY LIFE AND LABOR TEND TO BE ALL ABOUT ME—MY ACHIEVMENTS AND MY ELUSIVE SENSE OF WELL-BEING.</a:t>
            </a:r>
          </a:p>
          <a:p>
            <a:pPr>
              <a:buNone/>
            </a:pPr>
            <a:r>
              <a:rPr lang="zh-TW" altLang="en-US" sz="3200" dirty="0" smtClean="0"/>
              <a:t>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我的人生和努力全是關於自我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我的成就和我捉摸不定的順遂感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>
              <a:buNone/>
            </a:pPr>
            <a:endParaRPr lang="en-US" sz="20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sz="3200" b="1" dirty="0"/>
              <a:t>THE ENVY OF OTHERS MOTIVATES ME TO ASPIRE FOR MORE, “CHASING AFTER THE WIND</a:t>
            </a:r>
            <a:r>
              <a:rPr lang="en-US" sz="3200" b="1" dirty="0" smtClean="0"/>
              <a:t>”.</a:t>
            </a:r>
          </a:p>
          <a:p>
            <a:pPr>
              <a:buNone/>
            </a:pPr>
            <a:r>
              <a:rPr lang="zh-TW" altLang="en-US" sz="3200" dirty="0" smtClean="0"/>
              <a:t>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他人的嫉妒激發我冀求更多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去「捕風」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15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9881"/>
            <a:ext cx="12192000" cy="6907881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627A09-2B93-8845-9477-8DF18E87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97" y="365125"/>
            <a:ext cx="114300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PAIN OF SELFISH 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PURSUIT</a:t>
            </a:r>
            <a:b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自私地追尋的痛苦</a:t>
            </a:r>
            <a:endParaRPr 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3A7230-ACAA-9849-BDC2-7C26791F8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8" y="1690688"/>
            <a:ext cx="11025051" cy="4853803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I </a:t>
            </a:r>
            <a:r>
              <a:rPr lang="en-US" sz="3600" b="1" dirty="0"/>
              <a:t>RECOGNIZE THAT THIS PURSUIT IS POINTLESS AND UNSATISFYING…THE DEAD ARE HAPPIER THAN THE LIVING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200" dirty="0" smtClean="0"/>
              <a:t>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我認清這樣的追求是無意義且不令人滿意的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死人比活人更快樂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1200" dirty="0"/>
          </a:p>
          <a:p>
            <a:r>
              <a:rPr lang="en-US" sz="3200" b="1" dirty="0"/>
              <a:t>I CAN RESPOND TO THIS SENSE OF FUTILITY BY “FOLDING MY HANDS” WHILE IGNORING OTHERS AND BEING DEVOURED BY MY OWN APPETITES</a:t>
            </a:r>
            <a:r>
              <a:rPr lang="en-US" sz="3200" b="1" dirty="0" smtClean="0"/>
              <a:t>.</a:t>
            </a:r>
          </a:p>
          <a:p>
            <a:pPr>
              <a:buNone/>
            </a:pPr>
            <a:r>
              <a:rPr lang="zh-TW" altLang="en-US" sz="3200" b="1" dirty="0" smtClean="0"/>
              <a:t>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我可以藉由「抱著手」應對此種虛無感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被自己的胃口吞噬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而不理睬他人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15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0528"/>
            <a:ext cx="12192000" cy="6878528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6BF230-0BE4-9A43-9095-E8C2BD34F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AM I “CHASING AFTER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”?</a:t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我在追逐什麼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?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3C05E4-0947-ED46-B73D-C1E265E59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79"/>
            <a:ext cx="10515600" cy="4467498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200" b="1" dirty="0"/>
              <a:t>Success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成功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200" b="1" dirty="0" smtClean="0"/>
              <a:t>Wealth</a:t>
            </a:r>
            <a:r>
              <a:rPr lang="zh-TW" altLang="en-US" sz="3200" b="1" dirty="0" smtClean="0"/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財富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200" b="1" dirty="0"/>
              <a:t>Approval and </a:t>
            </a:r>
            <a:r>
              <a:rPr lang="en-US" sz="3200" b="1" dirty="0" smtClean="0"/>
              <a:t>Acceptance</a:t>
            </a:r>
            <a:r>
              <a:rPr lang="zh-TW" altLang="en-US" sz="3200" b="1" dirty="0" smtClean="0"/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讚許和接納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200" b="1" dirty="0" smtClean="0"/>
              <a:t>Fame</a:t>
            </a:r>
            <a:r>
              <a:rPr lang="zh-TW" altLang="en-US" sz="3200" b="1" dirty="0" smtClean="0"/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名聲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200" b="1" dirty="0" smtClean="0"/>
              <a:t>Knowledge</a:t>
            </a:r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知識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200" b="1" dirty="0"/>
              <a:t>Things  (“stuff</a:t>
            </a:r>
            <a:r>
              <a:rPr lang="en-US" sz="3200" b="1" dirty="0" smtClean="0"/>
              <a:t>”)</a:t>
            </a:r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東西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200" b="1" dirty="0" smtClean="0"/>
              <a:t>Beauty</a:t>
            </a:r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美麗</a:t>
            </a:r>
            <a:endParaRPr lang="en-US" sz="32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3200" b="1" dirty="0"/>
              <a:t>“More</a:t>
            </a:r>
            <a:r>
              <a:rPr lang="en-US" sz="3200" b="1" dirty="0" smtClean="0"/>
              <a:t>”</a:t>
            </a:r>
            <a:r>
              <a:rPr lang="zh-TW" altLang="en-US" sz="3200" b="1" dirty="0" smtClean="0"/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更多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684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D859CD-7B92-8B4C-9F2C-0C1EC7DFD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PROBLEM OF SECURING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確保平安的問題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430B79-42E5-E344-A215-AD613807B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5804"/>
          </a:xfrm>
        </p:spPr>
        <p:txBody>
          <a:bodyPr>
            <a:normAutofit fontScale="92500" lnSpcReduction="20000"/>
          </a:bodyPr>
          <a:lstStyle/>
          <a:p>
            <a:r>
              <a:rPr lang="en-US" sz="4100" b="1" i="1" dirty="0" smtClean="0"/>
              <a:t>A </a:t>
            </a:r>
            <a:r>
              <a:rPr lang="en-US" sz="4100" b="1" i="1" dirty="0"/>
              <a:t>handful of peace and contentment is better than two handfuls of self-serving hard work</a:t>
            </a:r>
            <a:r>
              <a:rPr lang="en-US" sz="4100" b="1" dirty="0"/>
              <a:t>, verse 6. (Barrett paraphrase)</a:t>
            </a:r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一手的平安和滿足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 比兩手的為自己努力工作更好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800" b="1" dirty="0" smtClean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</a:rPr>
              <a:t>節</a:t>
            </a:r>
            <a:endParaRPr lang="en-US" altLang="zh-TW" sz="3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sz="1400" dirty="0"/>
          </a:p>
          <a:p>
            <a:r>
              <a:rPr lang="en-US" b="1" dirty="0"/>
              <a:t> </a:t>
            </a:r>
            <a:r>
              <a:rPr lang="en-US" sz="3500" b="1" dirty="0"/>
              <a:t>OPPRESSION CAN FEEL LIKE THE LOT OF MY LIFE WITH NO REWARD FOR MY HARD WORK.</a:t>
            </a:r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en-US" sz="4100" b="1" dirty="0" smtClean="0">
                <a:latin typeface="微軟正黑體" pitchFamily="34" charset="-120"/>
                <a:ea typeface="微軟正黑體" pitchFamily="34" charset="-120"/>
              </a:rPr>
              <a:t>壓迫的感覺好</a:t>
            </a:r>
            <a:r>
              <a:rPr lang="zh-TW" altLang="en-US" sz="4100" b="1" dirty="0" smtClean="0">
                <a:latin typeface="微軟正黑體" pitchFamily="34" charset="-120"/>
                <a:ea typeface="微軟正黑體" pitchFamily="34" charset="-120"/>
              </a:rPr>
              <a:t>似</a:t>
            </a:r>
            <a:r>
              <a:rPr lang="en-US" altLang="zh-TW" sz="41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4100" b="1" dirty="0" smtClean="0">
                <a:latin typeface="微軟正黑體" pitchFamily="34" charset="-120"/>
                <a:ea typeface="微軟正黑體" pitchFamily="34" charset="-120"/>
              </a:rPr>
              <a:t>我</a:t>
            </a:r>
            <a:r>
              <a:rPr lang="zh-TW" altLang="en-US" sz="4100" b="1" dirty="0" smtClean="0">
                <a:latin typeface="微軟正黑體" pitchFamily="34" charset="-120"/>
                <a:ea typeface="微軟正黑體" pitchFamily="34" charset="-120"/>
              </a:rPr>
              <a:t>的命運就是人生努力工作卻得不到報償</a:t>
            </a:r>
            <a:r>
              <a:rPr lang="en-US" altLang="zh-TW" dirty="0" smtClean="0"/>
              <a:t>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160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jp\Documents\Annie's Sermon Notes\學習做僕人\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826"/>
            <a:ext cx="12192000" cy="6849174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D859CD-7B92-8B4C-9F2C-0C1EC7DFD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PROBLEM OF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SECURING PEACE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確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保平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安」的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問題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430B79-42E5-E344-A215-AD613807B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499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THERE </a:t>
            </a:r>
            <a:r>
              <a:rPr lang="en-US" sz="3600" b="1" dirty="0"/>
              <a:t>IS NO LASTING CONTENTMENT FROM THE PURSUIT AND ACQUISITION OF WEALTH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600" b="1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對財富的追尋和收獲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沒有長久的滿足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sz="2000" dirty="0"/>
          </a:p>
          <a:p>
            <a:r>
              <a:rPr lang="en-US" sz="3600" b="1" dirty="0"/>
              <a:t>SUCH A FUTILE PURSUIT DEPRIVES ME OF THE ENJOYMENT GOD INTENDS</a:t>
            </a:r>
            <a:r>
              <a:rPr lang="en-US" sz="3600" b="1" dirty="0" smtClean="0"/>
              <a:t>.</a:t>
            </a:r>
          </a:p>
          <a:p>
            <a:pPr>
              <a:buNone/>
            </a:pPr>
            <a:r>
              <a:rPr lang="zh-TW" altLang="en-US" sz="3600" dirty="0" smtClean="0"/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如此虛空的追尋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剝奪了上帝要我獲得的享受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160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1600</Words>
  <Application>Microsoft Office PowerPoint</Application>
  <PresentationFormat>Custom</PresentationFormat>
  <Paragraphs>126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DEATH: A LENS FOR LIVING LIFE-FULLY OR FUTILELY 死亡: 生活的鏡片- 豐富地或無益地 Lesson Three:              Ecclesiastes 4:1-16 第三課:              傳道書4:1-16</vt:lpstr>
      <vt:lpstr>INTRODUCTION 引言</vt:lpstr>
      <vt:lpstr>THE “I” FACTIOR vs. THE ”WE” FACTOR 「我」的因素對比「我們」的因素 </vt:lpstr>
      <vt:lpstr>THE “I” FACTIOR vs. THE ”WE” FACTOR 「我」的因素對比「我們」的因素 </vt:lpstr>
      <vt:lpstr>THE PAIN OF SELFISH PURSUIT 自私地追尋的痛苦</vt:lpstr>
      <vt:lpstr>THE PAIN OF SELFISH PURSUIT 自私地追尋的痛苦</vt:lpstr>
      <vt:lpstr>WHAT AM I “CHASING AFTER”? 我在追逐什麼?</vt:lpstr>
      <vt:lpstr>THE PROBLEM OF SECURING PEACE 確保平安的問題</vt:lpstr>
      <vt:lpstr>THE PROBLEM OF “SECURING PEACE” 「確保平安」的問題</vt:lpstr>
      <vt:lpstr>RATING MY SENSE OF PEACE, CONTENTMENT, AND REST…平安,滿足, 安息感評分</vt:lpstr>
      <vt:lpstr>RATING MY SENSE OF PEACE, CONTENTMENT, AND REST…平安,滿足, 安息感評分</vt:lpstr>
      <vt:lpstr>THE PROFIT OF A “SHARING AND SERVING” PERSPECTIVE 從「分享與服務」的觀點得來的益處</vt:lpstr>
      <vt:lpstr>THE PROFIT OF A “SHARING AND SERVING” PERSPECTIVE 從分享與服務的觀點得來的益處</vt:lpstr>
      <vt:lpstr>THE SHARING PERSPECTIVE 分享的觀點</vt:lpstr>
      <vt:lpstr>THE SERVING PERSPECTIVE 服務的觀點</vt:lpstr>
      <vt:lpstr>CHALLENGE 挑戰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DEATH: A LENS FOR LIVING LIFE-FULLY OR FUTILELY  Lesson Three:              Ecclesiastes 4:1-16</dc:title>
  <dc:creator>Microsoft Office User</dc:creator>
  <cp:lastModifiedBy>jp</cp:lastModifiedBy>
  <cp:revision>36</cp:revision>
  <cp:lastPrinted>2018-07-25T23:38:13Z</cp:lastPrinted>
  <dcterms:created xsi:type="dcterms:W3CDTF">2018-07-23T17:45:28Z</dcterms:created>
  <dcterms:modified xsi:type="dcterms:W3CDTF">2018-08-06T21:24:57Z</dcterms:modified>
</cp:coreProperties>
</file>