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75" r:id="rId4"/>
    <p:sldId id="268" r:id="rId5"/>
    <p:sldId id="269" r:id="rId6"/>
    <p:sldId id="276" r:id="rId7"/>
    <p:sldId id="264" r:id="rId8"/>
    <p:sldId id="271" r:id="rId9"/>
    <p:sldId id="265" r:id="rId10"/>
    <p:sldId id="272" r:id="rId11"/>
    <p:sldId id="267" r:id="rId12"/>
    <p:sldId id="27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-582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60AE-A07E-4FAD-91CE-1338ABFF1FC0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6BAC-357B-4800-932A-9051BE0F36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556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60AE-A07E-4FAD-91CE-1338ABFF1FC0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6BAC-357B-4800-932A-9051BE0F36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2928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60AE-A07E-4FAD-91CE-1338ABFF1FC0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6BAC-357B-4800-932A-9051BE0F36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306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60AE-A07E-4FAD-91CE-1338ABFF1FC0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6BAC-357B-4800-932A-9051BE0F36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0661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60AE-A07E-4FAD-91CE-1338ABFF1FC0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6BAC-357B-4800-932A-9051BE0F36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2511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60AE-A07E-4FAD-91CE-1338ABFF1FC0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6BAC-357B-4800-932A-9051BE0F36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2765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60AE-A07E-4FAD-91CE-1338ABFF1FC0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6BAC-357B-4800-932A-9051BE0F36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042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60AE-A07E-4FAD-91CE-1338ABFF1FC0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6BAC-357B-4800-932A-9051BE0F36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4304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60AE-A07E-4FAD-91CE-1338ABFF1FC0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6BAC-357B-4800-932A-9051BE0F36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835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60AE-A07E-4FAD-91CE-1338ABFF1FC0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6BAC-357B-4800-932A-9051BE0F36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9323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60AE-A07E-4FAD-91CE-1338ABFF1FC0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6BAC-357B-4800-932A-9051BE0F36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2915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860AE-A07E-4FAD-91CE-1338ABFF1FC0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56BAC-357B-4800-932A-9051BE0F36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9650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13254" y="469558"/>
            <a:ext cx="977831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54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神所尊重的人</a:t>
            </a:r>
            <a:r>
              <a:rPr lang="en-US" altLang="zh-TW" sz="54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/>
            </a:r>
            <a:br>
              <a:rPr lang="en-US" altLang="zh-TW" sz="54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</a:br>
            <a:r>
              <a:rPr lang="en-US" altLang="zh-TW" sz="5400" b="1" dirty="0" smtClean="0">
                <a:solidFill>
                  <a:schemeClr val="bg1"/>
                </a:solidFill>
                <a:latin typeface="Calibri Light" panose="020F0302020204030204"/>
                <a:cs typeface="+mj-cs"/>
              </a:rPr>
              <a:t>People</a:t>
            </a:r>
            <a:r>
              <a:rPr lang="en-US" altLang="zh-TW" sz="5400" b="1" dirty="0" smtClean="0">
                <a:solidFill>
                  <a:schemeClr val="bg1"/>
                </a:solidFill>
                <a:latin typeface="Calibri Light" panose="020F0302020204030204"/>
                <a:cs typeface="+mj-cs"/>
              </a:rPr>
              <a:t> </a:t>
            </a:r>
            <a:r>
              <a:rPr lang="zh-TW" altLang="en-US" sz="5400" b="1" dirty="0" smtClean="0">
                <a:solidFill>
                  <a:schemeClr val="bg1"/>
                </a:solidFill>
                <a:latin typeface="Calibri Light" panose="020F0302020204030204"/>
                <a:cs typeface="+mj-cs"/>
              </a:rPr>
              <a:t> </a:t>
            </a:r>
            <a:r>
              <a:rPr lang="en-US" altLang="zh-TW" sz="5400" b="1" dirty="0" smtClean="0">
                <a:solidFill>
                  <a:schemeClr val="bg1"/>
                </a:solidFill>
                <a:latin typeface="Calibri Light" panose="020F0302020204030204"/>
                <a:cs typeface="+mj-cs"/>
              </a:rPr>
              <a:t>Whom God Honors</a:t>
            </a:r>
            <a:endParaRPr lang="en-US" altLang="zh-TW" sz="5400" b="1" dirty="0" smtClean="0">
              <a:solidFill>
                <a:schemeClr val="bg1"/>
              </a:solidFill>
              <a:latin typeface="Calibri Light" panose="020F0302020204030204"/>
              <a:cs typeface="+mj-cs"/>
            </a:endParaRPr>
          </a:p>
          <a:p>
            <a:pPr algn="ctr"/>
            <a:endParaRPr lang="en-US" sz="5400" b="1" dirty="0">
              <a:solidFill>
                <a:schemeClr val="bg1"/>
              </a:solidFill>
              <a:latin typeface="Calibri Light" panose="020F0302020204030204"/>
              <a:cs typeface="+mj-cs"/>
            </a:endParaRPr>
          </a:p>
          <a:p>
            <a:pPr algn="ctr"/>
            <a:endParaRPr lang="en-US" sz="5400" b="1" dirty="0" smtClean="0">
              <a:solidFill>
                <a:schemeClr val="bg1"/>
              </a:solidFill>
              <a:latin typeface="Calibri Light" panose="020F0302020204030204"/>
              <a:cs typeface="+mj-cs"/>
            </a:endParaRPr>
          </a:p>
          <a:p>
            <a:pPr algn="ctr"/>
            <a:r>
              <a:rPr lang="zh-TW" altLang="en-US" sz="5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林三綱弟兄</a:t>
            </a:r>
            <a:endParaRPr lang="en-US" sz="54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Calibri Light" panose="020F0302020204030204"/>
                <a:cs typeface="+mj-cs"/>
              </a:rPr>
              <a:t>Brother Bellman </a:t>
            </a:r>
            <a:r>
              <a:rPr lang="en-US" sz="5400" b="1" dirty="0" smtClean="0">
                <a:solidFill>
                  <a:schemeClr val="bg1"/>
                </a:solidFill>
                <a:latin typeface="Calibri Light" panose="020F0302020204030204"/>
                <a:cs typeface="+mj-cs"/>
              </a:rPr>
              <a:t>Lin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0204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44844" y="115330"/>
            <a:ext cx="11335264" cy="6906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600" b="1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en-US" sz="3600" b="1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3600" b="1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人生最高的價值 － 將神表現</a:t>
            </a:r>
            <a:r>
              <a:rPr lang="zh-TW" altLang="en-US" sz="3600" b="1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出</a:t>
            </a:r>
            <a:endParaRPr lang="en-US" altLang="zh-TW" sz="3600" b="1" dirty="0" smtClean="0">
              <a:solidFill>
                <a:prstClr val="white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zh-TW" sz="3600" dirty="0">
                <a:solidFill>
                  <a:prstClr val="white"/>
                </a:solidFill>
              </a:rPr>
              <a:t> </a:t>
            </a:r>
            <a:r>
              <a:rPr lang="en-US" altLang="zh-TW" sz="3600" dirty="0" smtClean="0">
                <a:solidFill>
                  <a:prstClr val="white"/>
                </a:solidFill>
              </a:rPr>
              <a:t>     </a:t>
            </a:r>
            <a:r>
              <a:rPr lang="en-US" sz="3600" b="1" dirty="0" smtClean="0">
                <a:solidFill>
                  <a:prstClr val="white"/>
                </a:solidFill>
              </a:rPr>
              <a:t>The </a:t>
            </a:r>
            <a:r>
              <a:rPr lang="en-US" sz="3600" b="1" dirty="0" smtClean="0">
                <a:solidFill>
                  <a:prstClr val="white"/>
                </a:solidFill>
              </a:rPr>
              <a:t>highest value in life – </a:t>
            </a:r>
            <a:r>
              <a:rPr lang="en-US" sz="3600" b="1" dirty="0" smtClean="0">
                <a:solidFill>
                  <a:prstClr val="white"/>
                </a:solidFill>
              </a:rPr>
              <a:t>to declare </a:t>
            </a:r>
            <a:r>
              <a:rPr lang="en-US" sz="3600" b="1" dirty="0" smtClean="0">
                <a:solidFill>
                  <a:prstClr val="white"/>
                </a:solidFill>
              </a:rPr>
              <a:t>God</a:t>
            </a:r>
          </a:p>
          <a:p>
            <a:pPr lvl="2">
              <a:lnSpc>
                <a:spcPct val="90000"/>
              </a:lnSpc>
              <a:spcBef>
                <a:spcPts val="1000"/>
              </a:spcBef>
            </a:pPr>
            <a:r>
              <a:rPr lang="zh-TW" altLang="en-US" sz="3200" dirty="0" smtClean="0">
                <a:solidFill>
                  <a:schemeClr val="bg1"/>
                </a:solidFill>
              </a:rPr>
              <a:t>  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約一</a:t>
            </a:r>
            <a:r>
              <a:rPr 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18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：「從來沒有人看見神，只有在父懷裡的獨生</a:t>
            </a: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>
              <a:lnSpc>
                <a:spcPct val="90000"/>
              </a:lnSpc>
              <a:spcBef>
                <a:spcPts val="1000"/>
              </a:spcBef>
            </a:pPr>
            <a:r>
              <a:rPr lang="en-US" altLang="zh-TW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子將衪表明出來。」</a:t>
            </a:r>
            <a:endParaRPr lang="en-US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       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約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十二</a:t>
            </a:r>
            <a:r>
              <a:rPr 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26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：「若有人服事我，就當跟從我。」</a:t>
            </a:r>
            <a:endParaRPr lang="en-US" sz="3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US" sz="200" dirty="0" smtClean="0">
              <a:solidFill>
                <a:prstClr val="white"/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200" b="1" dirty="0" smtClean="0">
                <a:solidFill>
                  <a:schemeClr val="bg1"/>
                </a:solidFill>
              </a:rPr>
              <a:t>            John </a:t>
            </a:r>
            <a:r>
              <a:rPr lang="en-US" sz="3200" b="1" dirty="0">
                <a:solidFill>
                  <a:schemeClr val="bg1"/>
                </a:solidFill>
              </a:rPr>
              <a:t>1:18 </a:t>
            </a:r>
            <a:r>
              <a:rPr lang="en-US" sz="3200" b="1" baseline="30000" dirty="0">
                <a:solidFill>
                  <a:schemeClr val="bg1"/>
                </a:solidFill>
              </a:rPr>
              <a:t> </a:t>
            </a:r>
            <a:r>
              <a:rPr lang="en-US" sz="3200" b="1" dirty="0">
                <a:solidFill>
                  <a:schemeClr val="bg1"/>
                </a:solidFill>
              </a:rPr>
              <a:t>No man hath seen God at any time, the </a:t>
            </a:r>
            <a:r>
              <a:rPr lang="en-US" sz="3200" b="1" dirty="0" smtClean="0">
                <a:solidFill>
                  <a:schemeClr val="bg1"/>
                </a:solidFill>
              </a:rPr>
              <a:t>only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           begotten </a:t>
            </a:r>
            <a:r>
              <a:rPr lang="en-US" sz="3200" b="1" dirty="0">
                <a:solidFill>
                  <a:schemeClr val="bg1"/>
                </a:solidFill>
              </a:rPr>
              <a:t>Son, which is in the bosom of the Father, he hath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           declared </a:t>
            </a:r>
            <a:r>
              <a:rPr lang="en-US" sz="3200" b="1" dirty="0">
                <a:solidFill>
                  <a:schemeClr val="bg1"/>
                </a:solidFill>
              </a:rPr>
              <a:t>him</a:t>
            </a:r>
            <a:r>
              <a:rPr lang="en-US" sz="3200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            John </a:t>
            </a:r>
            <a:r>
              <a:rPr lang="en-US" sz="3200" b="1" dirty="0">
                <a:solidFill>
                  <a:schemeClr val="bg1"/>
                </a:solidFill>
              </a:rPr>
              <a:t>12:26 </a:t>
            </a:r>
            <a:r>
              <a:rPr lang="en-US" sz="3200" b="1" baseline="30000" dirty="0">
                <a:solidFill>
                  <a:schemeClr val="bg1"/>
                </a:solidFill>
              </a:rPr>
              <a:t> </a:t>
            </a:r>
            <a:r>
              <a:rPr lang="en-US" sz="3200" b="1" dirty="0">
                <a:solidFill>
                  <a:schemeClr val="bg1"/>
                </a:solidFill>
              </a:rPr>
              <a:t>If any man serve me, let him follow </a:t>
            </a:r>
            <a:r>
              <a:rPr lang="en-US" sz="3200" b="1" dirty="0" smtClean="0">
                <a:solidFill>
                  <a:schemeClr val="bg1"/>
                </a:solidFill>
              </a:rPr>
              <a:t>me. </a:t>
            </a:r>
            <a:endParaRPr lang="en-US" sz="3200" b="1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US" sz="3600" dirty="0" smtClean="0">
              <a:solidFill>
                <a:prstClr val="white"/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600" dirty="0" smtClean="0">
                <a:solidFill>
                  <a:prstClr val="white"/>
                </a:solidFill>
              </a:rPr>
              <a:t> </a:t>
            </a:r>
            <a:endParaRPr lang="en-US" sz="3600" dirty="0">
              <a:solidFill>
                <a:prstClr val="white"/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US" sz="2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0561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5459" y="411764"/>
            <a:ext cx="11186984" cy="5607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4. </a:t>
            </a:r>
            <a:r>
              <a:rPr lang="zh-TW" alt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對人最寶貴的幫助 － 引人完備的到 神面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前</a:t>
            </a:r>
            <a:endParaRPr lang="en-US" altLang="zh-TW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smtClean="0">
                <a:solidFill>
                  <a:schemeClr val="bg1"/>
                </a:solidFill>
              </a:rPr>
              <a:t>   </a:t>
            </a:r>
            <a:r>
              <a:rPr lang="en-US" sz="3600" b="1" dirty="0" smtClean="0">
                <a:solidFill>
                  <a:schemeClr val="bg1"/>
                </a:solidFill>
              </a:rPr>
              <a:t>The most valuable help to people - present every man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   perfect in Christ Jesus:</a:t>
            </a:r>
            <a:endParaRPr lang="en-US" sz="3600" b="1" dirty="0">
              <a:solidFill>
                <a:schemeClr val="bg1"/>
              </a:solidFill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zh-TW" altLang="en-US" sz="3200" dirty="0" smtClean="0">
                <a:solidFill>
                  <a:schemeClr val="bg1"/>
                </a:solidFill>
              </a:rPr>
              <a:t>    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西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28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：「我們傳揚他，是用諸般的智慧，勸戒各人，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教 </a:t>
            </a: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導各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人，要把各人在基督裡完完全全的</a:t>
            </a:r>
            <a:r>
              <a:rPr 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意全備，成熟</a:t>
            </a:r>
            <a:r>
              <a:rPr 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引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到 </a:t>
            </a: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神面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前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。」</a:t>
            </a: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    </a:t>
            </a:r>
            <a:r>
              <a:rPr lang="en-US" sz="3200" b="1" dirty="0" smtClean="0">
                <a:solidFill>
                  <a:schemeClr val="bg1"/>
                </a:solidFill>
              </a:rPr>
              <a:t>Colossians </a:t>
            </a:r>
            <a:r>
              <a:rPr lang="en-US" sz="3200" b="1" dirty="0">
                <a:solidFill>
                  <a:schemeClr val="bg1"/>
                </a:solidFill>
              </a:rPr>
              <a:t>1:28 </a:t>
            </a:r>
            <a:r>
              <a:rPr lang="en-US" sz="3200" b="1" baseline="30000" dirty="0">
                <a:solidFill>
                  <a:schemeClr val="bg1"/>
                </a:solidFill>
              </a:rPr>
              <a:t> </a:t>
            </a:r>
            <a:r>
              <a:rPr lang="en-US" sz="3200" b="1" dirty="0">
                <a:solidFill>
                  <a:schemeClr val="bg1"/>
                </a:solidFill>
              </a:rPr>
              <a:t>Whom we preach, warning every man, and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   teaching </a:t>
            </a:r>
            <a:r>
              <a:rPr lang="en-US" sz="3200" b="1" dirty="0">
                <a:solidFill>
                  <a:schemeClr val="bg1"/>
                </a:solidFill>
              </a:rPr>
              <a:t>every man in all wisdom; that we may present every </a:t>
            </a:r>
            <a:r>
              <a:rPr lang="en-US" sz="3200" b="1" dirty="0" smtClean="0">
                <a:solidFill>
                  <a:schemeClr val="bg1"/>
                </a:solidFill>
              </a:rPr>
              <a:t>  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   man </a:t>
            </a:r>
            <a:r>
              <a:rPr lang="en-US" sz="3200" b="1" dirty="0">
                <a:solidFill>
                  <a:schemeClr val="bg1"/>
                </a:solidFill>
              </a:rPr>
              <a:t>perfect in Christ Jesus: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0062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5459" y="411764"/>
            <a:ext cx="11186984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600" b="1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5. </a:t>
            </a:r>
            <a:r>
              <a:rPr lang="zh-TW" altLang="en-US" sz="3600" b="1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人生最智慧的選擇 － 其果效得存到永</a:t>
            </a:r>
            <a:r>
              <a:rPr lang="zh-TW" altLang="en-US" sz="3600" b="1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遠</a:t>
            </a:r>
            <a:endParaRPr lang="en-US" altLang="zh-TW" sz="3600" b="1" dirty="0" smtClean="0">
              <a:solidFill>
                <a:prstClr val="white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600" dirty="0">
                <a:solidFill>
                  <a:prstClr val="white"/>
                </a:solidFill>
              </a:rPr>
              <a:t> </a:t>
            </a:r>
            <a:r>
              <a:rPr lang="en-US" sz="3600" dirty="0" smtClean="0">
                <a:solidFill>
                  <a:prstClr val="white"/>
                </a:solidFill>
              </a:rPr>
              <a:t>   </a:t>
            </a:r>
            <a:r>
              <a:rPr lang="en-US" sz="3600" b="1" dirty="0" smtClean="0">
                <a:solidFill>
                  <a:prstClr val="white"/>
                </a:solidFill>
              </a:rPr>
              <a:t>The wisest choice in life </a:t>
            </a:r>
            <a:r>
              <a:rPr lang="en-US" sz="3600" b="1" dirty="0" smtClean="0">
                <a:solidFill>
                  <a:prstClr val="white"/>
                </a:solidFill>
              </a:rPr>
              <a:t>– </a:t>
            </a:r>
            <a:r>
              <a:rPr lang="en-US" sz="3600" b="1" smtClean="0">
                <a:solidFill>
                  <a:prstClr val="white"/>
                </a:solidFill>
              </a:rPr>
              <a:t>to last the </a:t>
            </a:r>
            <a:r>
              <a:rPr lang="en-US" sz="3600" b="1" dirty="0" smtClean="0">
                <a:solidFill>
                  <a:prstClr val="white"/>
                </a:solidFill>
              </a:rPr>
              <a:t>effect forever</a:t>
            </a:r>
            <a:endParaRPr lang="en-US" sz="3600" b="1" dirty="0">
              <a:solidFill>
                <a:prstClr val="white"/>
              </a:solidFill>
            </a:endParaRPr>
          </a:p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zh-TW" altLang="en-US" sz="3200" b="1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提後一</a:t>
            </a:r>
            <a:r>
              <a:rPr lang="en-US" sz="3200" b="1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12</a:t>
            </a:r>
            <a:r>
              <a:rPr lang="zh-TW" altLang="en-US" sz="3200" b="1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：「為這緣故，我也受這些苦難。然而我不以為恥；因為知道我所信的是誰，也深信衪能保全我所交付衪的（或作：衪所交託我的），直到那日。」</a:t>
            </a:r>
            <a:endParaRPr lang="en-US" sz="3200" b="1" dirty="0">
              <a:solidFill>
                <a:prstClr val="white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en-US" sz="3200" b="1" dirty="0" smtClean="0">
                <a:solidFill>
                  <a:schemeClr val="bg1"/>
                </a:solidFill>
              </a:rPr>
              <a:t>2 </a:t>
            </a:r>
            <a:r>
              <a:rPr lang="en-US" sz="3200" b="1" dirty="0">
                <a:solidFill>
                  <a:schemeClr val="bg1"/>
                </a:solidFill>
              </a:rPr>
              <a:t>Timothy 1:12 </a:t>
            </a:r>
            <a:r>
              <a:rPr lang="en-US" sz="3200" b="1" dirty="0" smtClean="0">
                <a:solidFill>
                  <a:schemeClr val="bg1"/>
                </a:solidFill>
              </a:rPr>
              <a:t>For </a:t>
            </a:r>
            <a:r>
              <a:rPr lang="en-US" sz="3200" b="1" dirty="0">
                <a:solidFill>
                  <a:schemeClr val="bg1"/>
                </a:solidFill>
              </a:rPr>
              <a:t>the which cause I also suffer these things: nevertheless I am not ashamed: for I know whom I have believed, and am persuaded that he is able to keep that which I have committed unto him against that day.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US" sz="3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5311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28368" y="271849"/>
            <a:ext cx="11425881" cy="6157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約十二</a:t>
            </a:r>
            <a:r>
              <a:rPr 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:20</a:t>
            </a:r>
            <a:r>
              <a:rPr lang="zh-CN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～</a:t>
            </a:r>
            <a:r>
              <a:rPr 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28</a:t>
            </a:r>
            <a:r>
              <a:rPr lang="zh-CN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：「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那時、上來過節禮拜的人中、有幾個希利尼人。他們來見加利利伯賽大的腓力、求他說、</a:t>
            </a:r>
            <a:r>
              <a:rPr lang="en-US" altLang="zh-TW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『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先生、我們願意見耶穌。</a:t>
            </a:r>
            <a:r>
              <a:rPr lang="en-US" altLang="zh-TW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』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腓力去告訴安得烈、安得烈同腓力去告訴耶穌。耶穌說、</a:t>
            </a:r>
            <a:r>
              <a:rPr lang="en-US" altLang="zh-TW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『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人子得榮耀的時候到了。我實實在在的告訴你們、一粒麥子不落在地裡死了、仍舊是一粒．若是死了、就結出許多子粒來。愛惜自己生命的、就失喪生命．在這世上恨惡自己生命的、就要保守生命到永生。若有人服事我、就當跟從我．我在那裡、服事我的人、也要在那裡．若有人服事我、我父必尊重他。我現在心裡憂愁、我說甚麼纔好呢．父阿、救我脫離這時候．但我原是為這時候來的。父阿、願你榮耀你的名．</a:t>
            </a:r>
            <a:r>
              <a:rPr lang="en-US" altLang="zh-TW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』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當時就有聲音從天上來說、</a:t>
            </a:r>
            <a:r>
              <a:rPr lang="en-US" altLang="zh-TW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『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我已經榮耀了我的名、還要再榮耀。</a:t>
            </a:r>
            <a:r>
              <a:rPr lang="en-US" altLang="zh-CN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』</a:t>
            </a:r>
            <a:r>
              <a:rPr lang="zh-CN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」</a:t>
            </a:r>
            <a:endParaRPr lang="en-US" sz="3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4372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70703" y="58847"/>
            <a:ext cx="11368216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0" dirty="0" smtClean="0">
                <a:solidFill>
                  <a:schemeClr val="bg1"/>
                </a:solidFill>
                <a:effectLst/>
                <a:latin typeface="Helvetica Neue"/>
              </a:rPr>
              <a:t>John 12:20-28 </a:t>
            </a:r>
            <a:r>
              <a:rPr lang="en-US" sz="2800" b="1" i="0" baseline="300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800" b="1" i="0" dirty="0" smtClean="0">
                <a:solidFill>
                  <a:schemeClr val="bg1"/>
                </a:solidFill>
                <a:effectLst/>
                <a:latin typeface="Helvetica Neue"/>
              </a:rPr>
              <a:t>And there were certain Greeks among them that came up to worship at the feast: </a:t>
            </a:r>
            <a:r>
              <a:rPr lang="en-US" sz="2800" b="1" i="0" baseline="300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21 </a:t>
            </a:r>
            <a:r>
              <a:rPr lang="en-US" sz="2800" b="1" i="0" dirty="0" smtClean="0">
                <a:solidFill>
                  <a:schemeClr val="bg1"/>
                </a:solidFill>
                <a:effectLst/>
                <a:latin typeface="Helvetica Neue"/>
              </a:rPr>
              <a:t>The same came therefore to Philip, which was of Bethsaida of Galilee, and desired him, saying, Sir, we would see Jesus. </a:t>
            </a:r>
            <a:r>
              <a:rPr lang="en-US" sz="2800" b="1" i="0" baseline="300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22 </a:t>
            </a:r>
            <a:r>
              <a:rPr lang="en-US" sz="2800" b="1" i="0" dirty="0" smtClean="0">
                <a:solidFill>
                  <a:schemeClr val="bg1"/>
                </a:solidFill>
                <a:effectLst/>
                <a:latin typeface="Helvetica Neue"/>
              </a:rPr>
              <a:t>Philip cometh and </a:t>
            </a:r>
            <a:r>
              <a:rPr lang="en-US" sz="2800" b="1" i="0" dirty="0" err="1" smtClean="0">
                <a:solidFill>
                  <a:schemeClr val="bg1"/>
                </a:solidFill>
                <a:effectLst/>
                <a:latin typeface="Helvetica Neue"/>
              </a:rPr>
              <a:t>telleth</a:t>
            </a:r>
            <a:r>
              <a:rPr lang="en-US" sz="2800" b="1" i="0" dirty="0" smtClean="0">
                <a:solidFill>
                  <a:schemeClr val="bg1"/>
                </a:solidFill>
                <a:effectLst/>
                <a:latin typeface="Helvetica Neue"/>
              </a:rPr>
              <a:t> Andrew: and again Andrew and Philip tell Jesus. </a:t>
            </a:r>
            <a:r>
              <a:rPr lang="en-US" sz="2800" b="1" i="0" baseline="300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23 </a:t>
            </a:r>
            <a:r>
              <a:rPr lang="en-US" sz="2800" b="1" i="0" dirty="0" smtClean="0">
                <a:solidFill>
                  <a:schemeClr val="bg1"/>
                </a:solidFill>
                <a:effectLst/>
                <a:latin typeface="Helvetica Neue"/>
              </a:rPr>
              <a:t>And Jesus answered them, saying, The hour is come, that the Son of man should be glorified. </a:t>
            </a:r>
            <a:r>
              <a:rPr lang="en-US" sz="2800" b="1" i="0" baseline="300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24 </a:t>
            </a:r>
            <a:r>
              <a:rPr lang="en-US" sz="2800" b="1" i="0" dirty="0" smtClean="0">
                <a:solidFill>
                  <a:schemeClr val="bg1"/>
                </a:solidFill>
                <a:effectLst/>
                <a:latin typeface="Helvetica Neue"/>
              </a:rPr>
              <a:t>Verily, verily, I say unto you, Except a corn of wheat fall into the ground and die, it </a:t>
            </a:r>
            <a:r>
              <a:rPr lang="en-US" sz="2800" b="1" i="0" dirty="0" err="1" smtClean="0">
                <a:solidFill>
                  <a:schemeClr val="bg1"/>
                </a:solidFill>
                <a:effectLst/>
                <a:latin typeface="Helvetica Neue"/>
              </a:rPr>
              <a:t>abideth</a:t>
            </a:r>
            <a:r>
              <a:rPr lang="en-US" sz="2800" b="1" i="0" dirty="0" smtClean="0">
                <a:solidFill>
                  <a:schemeClr val="bg1"/>
                </a:solidFill>
                <a:effectLst/>
                <a:latin typeface="Helvetica Neue"/>
              </a:rPr>
              <a:t> alone: but if it die, it </a:t>
            </a:r>
            <a:r>
              <a:rPr lang="en-US" sz="2800" b="1" i="0" dirty="0" err="1" smtClean="0">
                <a:solidFill>
                  <a:schemeClr val="bg1"/>
                </a:solidFill>
                <a:effectLst/>
                <a:latin typeface="Helvetica Neue"/>
              </a:rPr>
              <a:t>bringeth</a:t>
            </a:r>
            <a:r>
              <a:rPr lang="en-US" sz="2800" b="1" i="0" dirty="0" smtClean="0">
                <a:solidFill>
                  <a:schemeClr val="bg1"/>
                </a:solidFill>
                <a:effectLst/>
                <a:latin typeface="Helvetica Neue"/>
              </a:rPr>
              <a:t> forth much fruit. </a:t>
            </a:r>
            <a:r>
              <a:rPr lang="en-US" sz="2800" b="1" i="0" baseline="300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25 </a:t>
            </a:r>
            <a:r>
              <a:rPr lang="en-US" sz="2800" b="1" i="0" dirty="0" smtClean="0">
                <a:solidFill>
                  <a:schemeClr val="bg1"/>
                </a:solidFill>
                <a:effectLst/>
                <a:latin typeface="Helvetica Neue"/>
              </a:rPr>
              <a:t>He that </a:t>
            </a:r>
            <a:r>
              <a:rPr lang="en-US" sz="2800" b="1" i="0" dirty="0" err="1" smtClean="0">
                <a:solidFill>
                  <a:schemeClr val="bg1"/>
                </a:solidFill>
                <a:effectLst/>
                <a:latin typeface="Helvetica Neue"/>
              </a:rPr>
              <a:t>loveth</a:t>
            </a:r>
            <a:r>
              <a:rPr lang="en-US" sz="2800" b="1" i="0" dirty="0" smtClean="0">
                <a:solidFill>
                  <a:schemeClr val="bg1"/>
                </a:solidFill>
                <a:effectLst/>
                <a:latin typeface="Helvetica Neue"/>
              </a:rPr>
              <a:t> his life shall lose it; and he that </a:t>
            </a:r>
            <a:r>
              <a:rPr lang="en-US" sz="2800" b="1" i="0" dirty="0" err="1" smtClean="0">
                <a:solidFill>
                  <a:schemeClr val="bg1"/>
                </a:solidFill>
                <a:effectLst/>
                <a:latin typeface="Helvetica Neue"/>
              </a:rPr>
              <a:t>hateth</a:t>
            </a:r>
            <a:r>
              <a:rPr lang="en-US" sz="2800" b="1" i="0" dirty="0" smtClean="0">
                <a:solidFill>
                  <a:schemeClr val="bg1"/>
                </a:solidFill>
                <a:effectLst/>
                <a:latin typeface="Helvetica Neue"/>
              </a:rPr>
              <a:t> his life in this world shall keep it unto life eternal. </a:t>
            </a:r>
            <a:r>
              <a:rPr lang="en-US" sz="2800" b="1" i="0" baseline="300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26 </a:t>
            </a:r>
            <a:r>
              <a:rPr lang="en-US" sz="2800" b="1" i="0" dirty="0" smtClean="0">
                <a:solidFill>
                  <a:schemeClr val="bg1"/>
                </a:solidFill>
                <a:effectLst/>
                <a:latin typeface="Helvetica Neue"/>
              </a:rPr>
              <a:t>If any man serve me, let him follow me; and where I am, there shall also my servant be: if any man serve me, him will my Father </a:t>
            </a:r>
            <a:r>
              <a:rPr lang="en-US" sz="2800" b="1" i="0" dirty="0" err="1" smtClean="0">
                <a:solidFill>
                  <a:schemeClr val="bg1"/>
                </a:solidFill>
                <a:effectLst/>
                <a:latin typeface="Helvetica Neue"/>
              </a:rPr>
              <a:t>honour</a:t>
            </a:r>
            <a:r>
              <a:rPr lang="en-US" sz="2800" b="1" i="0" dirty="0" smtClean="0">
                <a:solidFill>
                  <a:schemeClr val="bg1"/>
                </a:solidFill>
                <a:effectLst/>
                <a:latin typeface="Helvetica Neue"/>
              </a:rPr>
              <a:t>. </a:t>
            </a:r>
            <a:r>
              <a:rPr lang="en-US" sz="2800" b="1" i="0" baseline="300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27 </a:t>
            </a:r>
            <a:r>
              <a:rPr lang="en-US" sz="2800" b="1" i="0" dirty="0" smtClean="0">
                <a:solidFill>
                  <a:schemeClr val="bg1"/>
                </a:solidFill>
                <a:effectLst/>
                <a:latin typeface="Helvetica Neue"/>
              </a:rPr>
              <a:t>Now is my soul troubled; and what shall I say? Father, save me from this hour: but for this cause came I unto this hour. </a:t>
            </a:r>
            <a:r>
              <a:rPr lang="en-US" sz="2800" b="1" i="0" baseline="300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28 </a:t>
            </a:r>
            <a:r>
              <a:rPr lang="en-US" sz="2800" b="1" i="0" dirty="0" smtClean="0">
                <a:solidFill>
                  <a:schemeClr val="bg1"/>
                </a:solidFill>
                <a:effectLst/>
                <a:latin typeface="Helvetica Neue"/>
              </a:rPr>
              <a:t>Father, glorify thy name. Then came there a voice from heaven, saying, I have both glorified it, and will glorify it again.</a:t>
            </a:r>
            <a:endParaRPr lang="en-US" sz="2800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4480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60173" y="362466"/>
            <a:ext cx="11088129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dirty="0" smtClean="0">
                <a:solidFill>
                  <a:schemeClr val="bg1"/>
                </a:solidFill>
              </a:rPr>
              <a:t>A</a:t>
            </a:r>
            <a:r>
              <a:rPr lang="zh-CN" altLang="en-US" sz="4000" dirty="0" smtClean="0">
                <a:solidFill>
                  <a:schemeClr val="bg1"/>
                </a:solidFill>
              </a:rPr>
              <a:t> </a:t>
            </a:r>
            <a:r>
              <a:rPr lang="zh-CN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背景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  </a:t>
            </a:r>
            <a:r>
              <a:rPr lang="en-US" sz="4000" b="1" dirty="0" smtClean="0">
                <a:solidFill>
                  <a:schemeClr val="bg1"/>
                </a:solidFill>
              </a:rPr>
              <a:t>Background</a:t>
            </a:r>
          </a:p>
          <a:p>
            <a:pPr lvl="0"/>
            <a:r>
              <a:rPr lang="en-US" altLang="zh-CN" sz="2000" dirty="0" smtClean="0">
                <a:solidFill>
                  <a:schemeClr val="bg1"/>
                </a:solidFill>
              </a:rPr>
              <a:t>        </a:t>
            </a:r>
            <a:r>
              <a:rPr lang="en-US" altLang="zh-CN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1. </a:t>
            </a:r>
            <a:r>
              <a:rPr lang="zh-TW" altLang="en-US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有</a:t>
            </a:r>
            <a:r>
              <a:rPr lang="zh-TW" alt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幾</a:t>
            </a:r>
            <a:r>
              <a:rPr lang="zh-CN" altLang="en-US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個</a:t>
            </a:r>
            <a:r>
              <a:rPr lang="zh-CN" alt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希利尼人想見主耶穌</a:t>
            </a:r>
            <a:r>
              <a:rPr 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CN" alt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但遭婉拒</a:t>
            </a:r>
            <a:r>
              <a:rPr lang="zh-TW" alt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。 </a:t>
            </a:r>
            <a:r>
              <a:rPr lang="zh-CN" alt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主的意思是要等</a:t>
            </a:r>
            <a:r>
              <a:rPr lang="zh-CN" altLang="en-US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到</a:t>
            </a:r>
            <a:endParaRPr lang="en-US" altLang="zh-CN" sz="30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0"/>
            <a:r>
              <a:rPr lang="en-US" altLang="zh-CN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CN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     </a:t>
            </a:r>
            <a:r>
              <a:rPr lang="zh-CN" altLang="en-US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祂</a:t>
            </a:r>
            <a:r>
              <a:rPr lang="zh-CN" alt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釘十字架完成救恩後</a:t>
            </a:r>
            <a:r>
              <a:rPr 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CN" alt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一粒麥子落在地裡死了</a:t>
            </a:r>
            <a:r>
              <a:rPr 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), </a:t>
            </a:r>
            <a:r>
              <a:rPr lang="zh-CN" alt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再由門</a:t>
            </a:r>
            <a:r>
              <a:rPr lang="zh-CN" altLang="en-US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徒</a:t>
            </a:r>
            <a:endParaRPr lang="en-US" altLang="zh-CN" sz="30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0"/>
            <a:r>
              <a:rPr 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     (</a:t>
            </a:r>
            <a:r>
              <a:rPr lang="zh-CN" altLang="en-US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許</a:t>
            </a:r>
            <a:r>
              <a:rPr lang="zh-CN" alt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多子粒</a:t>
            </a:r>
            <a:r>
              <a:rPr 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) </a:t>
            </a:r>
            <a:r>
              <a:rPr lang="zh-CN" alt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去向外邦人傳揚福音</a:t>
            </a:r>
            <a:r>
              <a:rPr lang="zh-TW" altLang="en-US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30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0"/>
            <a:endParaRPr lang="en-US" sz="3000" dirty="0">
              <a:solidFill>
                <a:schemeClr val="bg1"/>
              </a:solidFill>
            </a:endParaRPr>
          </a:p>
          <a:p>
            <a:pPr lvl="0"/>
            <a:endParaRPr lang="en-US" sz="3000" dirty="0">
              <a:solidFill>
                <a:schemeClr val="bg1"/>
              </a:solidFill>
            </a:endParaRPr>
          </a:p>
          <a:p>
            <a:r>
              <a:rPr lang="en-US" altLang="zh-TW" sz="3000" dirty="0" smtClean="0">
                <a:solidFill>
                  <a:schemeClr val="bg1"/>
                </a:solidFill>
              </a:rPr>
              <a:t>      </a:t>
            </a:r>
            <a:r>
              <a:rPr lang="en-US" altLang="zh-TW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2. </a:t>
            </a:r>
            <a:r>
              <a:rPr lang="zh-TW" altLang="en-US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門</a:t>
            </a:r>
            <a:r>
              <a:rPr lang="zh-TW" alt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徒前去傳揚</a:t>
            </a:r>
            <a:r>
              <a:rPr 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TW" alt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必遭受厲害逼迫</a:t>
            </a:r>
            <a:r>
              <a:rPr 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; </a:t>
            </a:r>
            <a:r>
              <a:rPr lang="zh-TW" alt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他們必須捨己</a:t>
            </a:r>
            <a:r>
              <a:rPr 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TW" alt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背十字架</a:t>
            </a:r>
            <a:r>
              <a:rPr lang="zh-TW" altLang="en-US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跟</a:t>
            </a:r>
            <a:endParaRPr lang="en-US" altLang="zh-TW" sz="30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     </a:t>
            </a:r>
            <a:r>
              <a:rPr lang="zh-TW" altLang="en-US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從</a:t>
            </a:r>
            <a:r>
              <a:rPr lang="zh-TW" alt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主</a:t>
            </a:r>
            <a:r>
              <a:rPr 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TW" alt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才能成就。 對於這樣服事主的人</a:t>
            </a:r>
            <a:r>
              <a:rPr 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TW" altLang="en-US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神乃特別尊</a:t>
            </a:r>
            <a:r>
              <a:rPr lang="zh-TW" altLang="en-US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重</a:t>
            </a:r>
            <a:endParaRPr lang="en-US" sz="30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7215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05946" y="584886"/>
            <a:ext cx="11854249" cy="790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b="1" kern="1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B. </a:t>
            </a:r>
            <a:r>
              <a:rPr lang="zh-TW" altLang="en-US" sz="3600" b="1" kern="1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神</a:t>
            </a:r>
            <a:r>
              <a:rPr lang="zh-TW" altLang="en-US" sz="3600" b="1" kern="1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對待人最高的態度 － 尊重，不僅是「器重</a:t>
            </a:r>
            <a:r>
              <a:rPr lang="zh-TW" altLang="en-US" sz="3600" b="1" kern="1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」</a:t>
            </a:r>
            <a:endParaRPr lang="en-US" altLang="zh-TW" sz="3600" b="1" kern="100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4000" b="1" kern="100" dirty="0">
                <a:solidFill>
                  <a:schemeClr val="bg1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 </a:t>
            </a:r>
            <a:r>
              <a:rPr lang="en-US" sz="4000" b="1" kern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   </a:t>
            </a:r>
            <a:r>
              <a:rPr lang="en-US" sz="4000" b="1" kern="100" dirty="0" smtClean="0">
                <a:solidFill>
                  <a:schemeClr val="bg1"/>
                </a:solidFill>
                <a:ea typeface="PMingLiU" panose="02020500000000000000" pitchFamily="18" charset="-120"/>
              </a:rPr>
              <a:t>God’s </a:t>
            </a:r>
            <a:r>
              <a:rPr lang="en-US" sz="4000" b="1" kern="100" dirty="0" smtClean="0">
                <a:solidFill>
                  <a:schemeClr val="bg1"/>
                </a:solidFill>
                <a:ea typeface="PMingLiU" panose="02020500000000000000" pitchFamily="18" charset="-120"/>
              </a:rPr>
              <a:t>optimal</a:t>
            </a:r>
            <a:r>
              <a:rPr lang="en-US" sz="4000" b="1" kern="100" dirty="0" smtClean="0">
                <a:solidFill>
                  <a:schemeClr val="bg1"/>
                </a:solidFill>
                <a:ea typeface="PMingLiU" panose="02020500000000000000" pitchFamily="18" charset="-120"/>
              </a:rPr>
              <a:t> </a:t>
            </a:r>
            <a:r>
              <a:rPr lang="en-US" sz="4000" b="1" kern="100" dirty="0" smtClean="0">
                <a:solidFill>
                  <a:schemeClr val="bg1"/>
                </a:solidFill>
                <a:ea typeface="PMingLiU" panose="02020500000000000000" pitchFamily="18" charset="-120"/>
              </a:rPr>
              <a:t>attitude toward </a:t>
            </a:r>
            <a:r>
              <a:rPr lang="en-US" sz="4000" b="1" kern="100" dirty="0" smtClean="0">
                <a:solidFill>
                  <a:schemeClr val="bg1"/>
                </a:solidFill>
                <a:ea typeface="PMingLiU" panose="02020500000000000000" pitchFamily="18" charset="-120"/>
              </a:rPr>
              <a:t>people</a:t>
            </a:r>
            <a:r>
              <a:rPr lang="en-US" sz="4000" b="1" kern="100" dirty="0" smtClean="0">
                <a:solidFill>
                  <a:schemeClr val="bg1"/>
                </a:solidFill>
                <a:ea typeface="PMingLiU" panose="02020500000000000000" pitchFamily="18" charset="-120"/>
              </a:rPr>
              <a:t> </a:t>
            </a:r>
            <a:r>
              <a:rPr lang="en-US" sz="4000" b="1" kern="100" dirty="0" smtClean="0">
                <a:solidFill>
                  <a:schemeClr val="bg1"/>
                </a:solidFill>
                <a:ea typeface="PMingLiU" panose="02020500000000000000" pitchFamily="18" charset="-120"/>
              </a:rPr>
              <a:t>– Honor, </a:t>
            </a:r>
            <a:r>
              <a:rPr lang="en-US" sz="4000" b="1" kern="100" dirty="0" smtClean="0">
                <a:solidFill>
                  <a:schemeClr val="bg1"/>
                </a:solidFill>
                <a:ea typeface="PMingLiU" panose="02020500000000000000" pitchFamily="18" charset="-120"/>
              </a:rPr>
              <a:t> </a:t>
            </a:r>
          </a:p>
          <a:p>
            <a:r>
              <a:rPr lang="en-US" sz="4000" b="1" kern="100" dirty="0" smtClean="0">
                <a:solidFill>
                  <a:schemeClr val="bg1"/>
                </a:solidFill>
                <a:ea typeface="PMingLiU" panose="02020500000000000000" pitchFamily="18" charset="-120"/>
              </a:rPr>
              <a:t> </a:t>
            </a:r>
            <a:r>
              <a:rPr lang="en-US" sz="4000" b="1" kern="100" dirty="0" smtClean="0">
                <a:solidFill>
                  <a:schemeClr val="bg1"/>
                </a:solidFill>
                <a:ea typeface="PMingLiU" panose="02020500000000000000" pitchFamily="18" charset="-120"/>
              </a:rPr>
              <a:t>    </a:t>
            </a:r>
            <a:r>
              <a:rPr lang="en-US" sz="4000" b="1" kern="100" dirty="0" smtClean="0">
                <a:solidFill>
                  <a:schemeClr val="bg1"/>
                </a:solidFill>
                <a:ea typeface="PMingLiU" panose="02020500000000000000" pitchFamily="18" charset="-120"/>
              </a:rPr>
              <a:t>more than just “value”</a:t>
            </a:r>
            <a:endParaRPr lang="en-US" sz="4000" b="1" kern="100" dirty="0" smtClean="0">
              <a:solidFill>
                <a:schemeClr val="bg1"/>
              </a:solidFill>
              <a:ea typeface="PMingLiU" panose="02020500000000000000" pitchFamily="18" charset="-120"/>
            </a:endParaRPr>
          </a:p>
          <a:p>
            <a:r>
              <a:rPr lang="en-US" sz="4400" dirty="0" smtClean="0">
                <a:solidFill>
                  <a:prstClr val="white"/>
                </a:solidFill>
              </a:rPr>
              <a:t>      </a:t>
            </a:r>
            <a:r>
              <a:rPr lang="en-US" sz="3600" b="1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1.  </a:t>
            </a:r>
            <a:r>
              <a:rPr lang="zh-TW" altLang="en-US" sz="3600" b="1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尊重    </a:t>
            </a:r>
            <a:r>
              <a:rPr lang="en-US" altLang="zh-TW" sz="3600" b="1" dirty="0" smtClean="0">
                <a:solidFill>
                  <a:prstClr val="white"/>
                </a:solidFill>
                <a:ea typeface="微軟正黑體" pitchFamily="34" charset="-120"/>
              </a:rPr>
              <a:t>Honor</a:t>
            </a:r>
          </a:p>
          <a:p>
            <a:r>
              <a:rPr lang="zh-TW" altLang="en-US" sz="3600" b="1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            </a:t>
            </a:r>
            <a:r>
              <a:rPr lang="zh-TW" altLang="en-US" sz="3600" b="1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尊</a:t>
            </a:r>
            <a:r>
              <a:rPr lang="zh-TW" altLang="en-US" sz="3600" b="1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重</a:t>
            </a:r>
            <a:r>
              <a:rPr lang="en-US" sz="3600" b="1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timao</a:t>
            </a:r>
            <a:r>
              <a:rPr lang="en-US" sz="3600" b="1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600" b="1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同孝敬，含「尊敬」和「供養」的意思</a:t>
            </a:r>
            <a:endParaRPr lang="en-US" altLang="zh-TW" sz="3600" b="1" dirty="0" smtClean="0">
              <a:solidFill>
                <a:prstClr val="white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 太十五</a:t>
            </a:r>
            <a:r>
              <a:rPr 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：「神說：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當孝敬父母</a:t>
            </a:r>
            <a:r>
              <a:rPr 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……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』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」</a:t>
            </a:r>
            <a:endParaRPr lang="en-US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 弗六</a:t>
            </a:r>
            <a:r>
              <a:rPr 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2,3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：「神說：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要孝敬父母，使你得福，在世長</a:t>
            </a: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en-US" altLang="zh-TW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壽。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』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這是第一條帶應許的誡命。」</a:t>
            </a:r>
            <a:endParaRPr lang="en-US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 太十五</a:t>
            </a:r>
            <a:r>
              <a:rPr 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5,6 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「你們倒說：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無論何人對父母說：我所當奉</a:t>
            </a: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en-US" altLang="zh-TW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給你的已經作了供獻，他就可以不孝敬父母。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』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這就是你</a:t>
            </a: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en-US" altLang="zh-TW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們藉著遺傳，廢了神的誡命。」</a:t>
            </a:r>
            <a:endParaRPr lang="en-US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3600" dirty="0" smtClean="0">
              <a:solidFill>
                <a:prstClr val="white"/>
              </a:solidFill>
            </a:endParaRPr>
          </a:p>
          <a:p>
            <a:endParaRPr lang="en-US" sz="4400" dirty="0" smtClean="0">
              <a:solidFill>
                <a:prstClr val="white"/>
              </a:solidFill>
            </a:endParaRPr>
          </a:p>
          <a:p>
            <a:endParaRPr lang="en-US" sz="4000" kern="100" dirty="0">
              <a:solidFill>
                <a:schemeClr val="bg1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2709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60173" y="362466"/>
            <a:ext cx="11088129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en-US" sz="4000" b="1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4000" b="1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對象 － 服事神且背十架跟從主的人</a:t>
            </a:r>
            <a:endParaRPr lang="en-US" altLang="zh-TW" sz="4000" b="1" dirty="0">
              <a:solidFill>
                <a:prstClr val="white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sz="800" dirty="0">
              <a:solidFill>
                <a:prstClr val="white"/>
              </a:solidFill>
            </a:endParaRPr>
          </a:p>
          <a:p>
            <a:r>
              <a:rPr lang="en-US" sz="4000" b="1" dirty="0">
                <a:solidFill>
                  <a:prstClr val="white"/>
                </a:solidFill>
              </a:rPr>
              <a:t>    </a:t>
            </a:r>
            <a:r>
              <a:rPr lang="en-US" sz="4000" b="1" dirty="0" smtClean="0">
                <a:solidFill>
                  <a:prstClr val="white"/>
                </a:solidFill>
              </a:rPr>
              <a:t> </a:t>
            </a:r>
            <a:r>
              <a:rPr lang="en-US" sz="4000" b="1" dirty="0">
                <a:solidFill>
                  <a:prstClr val="white"/>
                </a:solidFill>
              </a:rPr>
              <a:t>The </a:t>
            </a:r>
            <a:r>
              <a:rPr lang="en-US" sz="4000" b="1" dirty="0" smtClean="0">
                <a:solidFill>
                  <a:prstClr val="white"/>
                </a:solidFill>
              </a:rPr>
              <a:t>Object </a:t>
            </a:r>
            <a:r>
              <a:rPr lang="en-US" sz="4000" b="1" dirty="0">
                <a:solidFill>
                  <a:prstClr val="white"/>
                </a:solidFill>
              </a:rPr>
              <a:t>-  </a:t>
            </a:r>
            <a:r>
              <a:rPr lang="en-US" sz="4000" b="1" dirty="0" smtClean="0">
                <a:solidFill>
                  <a:prstClr val="white"/>
                </a:solidFill>
              </a:rPr>
              <a:t>People who serve </a:t>
            </a:r>
            <a:r>
              <a:rPr lang="en-US" sz="4000" b="1" dirty="0">
                <a:solidFill>
                  <a:prstClr val="white"/>
                </a:solidFill>
              </a:rPr>
              <a:t>&amp; </a:t>
            </a:r>
            <a:r>
              <a:rPr lang="en-US" sz="4000" b="1" dirty="0" smtClean="0">
                <a:solidFill>
                  <a:prstClr val="white"/>
                </a:solidFill>
              </a:rPr>
              <a:t>carry the </a:t>
            </a:r>
            <a:r>
              <a:rPr lang="en-US" sz="4000" b="1" dirty="0" smtClean="0">
                <a:solidFill>
                  <a:prstClr val="white"/>
                </a:solidFill>
              </a:rPr>
              <a:t>cross </a:t>
            </a:r>
            <a:endParaRPr lang="en-US" sz="4000" b="1" dirty="0" smtClean="0">
              <a:solidFill>
                <a:prstClr val="white"/>
              </a:solidFill>
            </a:endParaRPr>
          </a:p>
          <a:p>
            <a:r>
              <a:rPr lang="en-US" sz="4000" b="1" dirty="0" smtClean="0">
                <a:solidFill>
                  <a:prstClr val="white"/>
                </a:solidFill>
              </a:rPr>
              <a:t> </a:t>
            </a:r>
            <a:r>
              <a:rPr lang="en-US" sz="4000" b="1" dirty="0" smtClean="0">
                <a:solidFill>
                  <a:prstClr val="white"/>
                </a:solidFill>
              </a:rPr>
              <a:t>    </a:t>
            </a:r>
            <a:r>
              <a:rPr lang="en-US" sz="4000" b="1" dirty="0" smtClean="0">
                <a:solidFill>
                  <a:prstClr val="white"/>
                </a:solidFill>
              </a:rPr>
              <a:t>to </a:t>
            </a:r>
            <a:r>
              <a:rPr lang="en-US" sz="4000" b="1" dirty="0" smtClean="0">
                <a:solidFill>
                  <a:prstClr val="white"/>
                </a:solidFill>
              </a:rPr>
              <a:t>follow God </a:t>
            </a:r>
          </a:p>
          <a:p>
            <a:r>
              <a:rPr lang="zh-TW" altLang="en-US" sz="3200" dirty="0" smtClean="0">
                <a:solidFill>
                  <a:schemeClr val="bg1"/>
                </a:solidFill>
              </a:rPr>
              <a:t>      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約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十二</a:t>
            </a:r>
            <a:r>
              <a:rPr 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26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：「若有人服事我，就當跟從我；我在那裡，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服</a:t>
            </a: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事我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的人也要在那裡；若有人服事我，我父必尊重他。」</a:t>
            </a:r>
            <a:endParaRPr lang="en-US" sz="3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en-US" sz="3200" b="1" dirty="0" smtClean="0">
                <a:solidFill>
                  <a:schemeClr val="bg1"/>
                </a:solidFill>
                <a:ea typeface="微軟正黑體" pitchFamily="34" charset="-120"/>
              </a:rPr>
              <a:t>John </a:t>
            </a:r>
            <a:r>
              <a:rPr lang="en-US" sz="3200" b="1" dirty="0">
                <a:solidFill>
                  <a:schemeClr val="bg1"/>
                </a:solidFill>
                <a:ea typeface="微軟正黑體" pitchFamily="34" charset="-120"/>
              </a:rPr>
              <a:t>12:26 </a:t>
            </a:r>
            <a:r>
              <a:rPr lang="en-US" sz="3200" b="1" dirty="0" smtClean="0">
                <a:solidFill>
                  <a:schemeClr val="bg1"/>
                </a:solidFill>
                <a:ea typeface="微軟正黑體" pitchFamily="34" charset="-120"/>
              </a:rPr>
              <a:t>If </a:t>
            </a:r>
            <a:r>
              <a:rPr lang="en-US" sz="3200" b="1" dirty="0">
                <a:solidFill>
                  <a:schemeClr val="bg1"/>
                </a:solidFill>
                <a:ea typeface="微軟正黑體" pitchFamily="34" charset="-120"/>
              </a:rPr>
              <a:t>any man serve me, let him follow me; and </a:t>
            </a:r>
            <a:endParaRPr lang="en-US" sz="3200" b="1" dirty="0" smtClean="0">
              <a:solidFill>
                <a:schemeClr val="bg1"/>
              </a:solidFill>
              <a:ea typeface="微軟正黑體" pitchFamily="34" charset="-120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ea typeface="微軟正黑體" pitchFamily="34" charset="-12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a typeface="微軟正黑體" pitchFamily="34" charset="-120"/>
              </a:rPr>
              <a:t>     </a:t>
            </a:r>
            <a:r>
              <a:rPr lang="en-US" sz="3200" b="1" dirty="0" smtClean="0">
                <a:solidFill>
                  <a:schemeClr val="bg1"/>
                </a:solidFill>
                <a:ea typeface="微軟正黑體" pitchFamily="34" charset="-120"/>
              </a:rPr>
              <a:t>where  </a:t>
            </a:r>
            <a:r>
              <a:rPr lang="en-US" sz="3200" b="1" dirty="0">
                <a:solidFill>
                  <a:schemeClr val="bg1"/>
                </a:solidFill>
                <a:ea typeface="微軟正黑體" pitchFamily="34" charset="-120"/>
              </a:rPr>
              <a:t>I am, there shall also my servant be: if any man serve </a:t>
            </a:r>
            <a:endParaRPr lang="en-US" sz="3200" b="1" dirty="0" smtClean="0">
              <a:solidFill>
                <a:schemeClr val="bg1"/>
              </a:solidFill>
              <a:ea typeface="微軟正黑體" pitchFamily="34" charset="-120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ea typeface="微軟正黑體" pitchFamily="34" charset="-12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a typeface="微軟正黑體" pitchFamily="34" charset="-120"/>
              </a:rPr>
              <a:t>     </a:t>
            </a:r>
            <a:r>
              <a:rPr lang="en-US" sz="3200" b="1" dirty="0" smtClean="0">
                <a:solidFill>
                  <a:schemeClr val="bg1"/>
                </a:solidFill>
                <a:ea typeface="微軟正黑體" pitchFamily="34" charset="-120"/>
              </a:rPr>
              <a:t>me</a:t>
            </a:r>
            <a:r>
              <a:rPr lang="en-US" sz="3200" b="1" dirty="0">
                <a:solidFill>
                  <a:schemeClr val="bg1"/>
                </a:solidFill>
                <a:ea typeface="微軟正黑體" pitchFamily="34" charset="-120"/>
              </a:rPr>
              <a:t>, him </a:t>
            </a:r>
            <a:r>
              <a:rPr lang="en-US" sz="3200" b="1" dirty="0" smtClean="0">
                <a:solidFill>
                  <a:schemeClr val="bg1"/>
                </a:solidFill>
                <a:ea typeface="微軟正黑體" pitchFamily="34" charset="-120"/>
              </a:rPr>
              <a:t>will </a:t>
            </a:r>
            <a:r>
              <a:rPr lang="en-US" sz="3200" b="1" dirty="0">
                <a:solidFill>
                  <a:schemeClr val="bg1"/>
                </a:solidFill>
                <a:ea typeface="微軟正黑體" pitchFamily="34" charset="-120"/>
              </a:rPr>
              <a:t>my Father </a:t>
            </a:r>
            <a:r>
              <a:rPr lang="en-US" sz="3200" b="1" dirty="0" err="1">
                <a:solidFill>
                  <a:schemeClr val="bg1"/>
                </a:solidFill>
                <a:ea typeface="微軟正黑體" pitchFamily="34" charset="-120"/>
              </a:rPr>
              <a:t>honour</a:t>
            </a:r>
            <a:r>
              <a:rPr lang="en-US" sz="3200" b="1" dirty="0">
                <a:solidFill>
                  <a:schemeClr val="bg1"/>
                </a:solidFill>
                <a:ea typeface="微軟正黑體" pitchFamily="34" charset="-120"/>
              </a:rPr>
              <a:t>.</a:t>
            </a:r>
          </a:p>
          <a:p>
            <a:endParaRPr lang="en-US" sz="4000" dirty="0">
              <a:solidFill>
                <a:prstClr val="white"/>
              </a:solidFill>
            </a:endParaRPr>
          </a:p>
          <a:p>
            <a:pPr marL="914400" indent="-914400">
              <a:buFontTx/>
              <a:buAutoNum type="alphaUcPeriod"/>
            </a:pPr>
            <a:endParaRPr lang="en-US" sz="5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7113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5577" y="395416"/>
            <a:ext cx="11338560" cy="6882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C.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4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神親自向主耶穌表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明</a:t>
            </a:r>
            <a:endParaRPr lang="en-US" altLang="zh-TW" sz="40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4000" dirty="0" smtClean="0">
                <a:solidFill>
                  <a:schemeClr val="bg1"/>
                </a:solidFill>
              </a:rPr>
              <a:t>    </a:t>
            </a:r>
            <a:r>
              <a:rPr lang="en-US" sz="4400" b="1" dirty="0" smtClean="0">
                <a:solidFill>
                  <a:schemeClr val="bg1"/>
                </a:solidFill>
              </a:rPr>
              <a:t>God </a:t>
            </a:r>
            <a:r>
              <a:rPr lang="en-US" sz="4400" b="1" dirty="0" smtClean="0">
                <a:solidFill>
                  <a:schemeClr val="bg1"/>
                </a:solidFill>
              </a:rPr>
              <a:t>personally revealed </a:t>
            </a:r>
            <a:r>
              <a:rPr lang="en-US" sz="4400" b="1" dirty="0" smtClean="0">
                <a:solidFill>
                  <a:schemeClr val="bg1"/>
                </a:solidFill>
              </a:rPr>
              <a:t>Himself to </a:t>
            </a:r>
            <a:r>
              <a:rPr lang="en-US" sz="4400" b="1" dirty="0" smtClean="0">
                <a:solidFill>
                  <a:schemeClr val="bg1"/>
                </a:solidFill>
              </a:rPr>
              <a:t>Lord Jesus</a:t>
            </a:r>
            <a:endParaRPr lang="en-US" sz="4400" b="1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約十二</a:t>
            </a:r>
            <a:r>
              <a:rPr 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27,28: 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「我現在心裏憂愁、我說甚麼才好呢？</a:t>
            </a:r>
            <a:r>
              <a:rPr lang="en-US" altLang="zh-TW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父阿、救我脫離這時候．但我原是為這時候來的。父阿、願你榮耀你的名。</a:t>
            </a:r>
            <a:r>
              <a:rPr lang="en-US" altLang="zh-TW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』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當時就有聲音從天上來說：</a:t>
            </a:r>
            <a:r>
              <a:rPr lang="en-US" altLang="zh-TW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我已經榮耀了我的名、還要再榮耀。</a:t>
            </a:r>
            <a:r>
              <a:rPr lang="en-US" altLang="zh-TW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』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」</a:t>
            </a: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en-US" sz="3200" b="1" i="0" baseline="300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John12: 27 </a:t>
            </a:r>
            <a:r>
              <a:rPr lang="en-US" sz="3200" b="1" i="0" dirty="0" smtClean="0">
                <a:solidFill>
                  <a:schemeClr val="bg1"/>
                </a:solidFill>
                <a:effectLst/>
                <a:latin typeface="Helvetica Neue"/>
              </a:rPr>
              <a:t>Now is my soul troubled; and what shall I say? Father, save me from this hour: but for this cause came I unto this hour. </a:t>
            </a:r>
            <a:r>
              <a:rPr lang="en-US" sz="3200" b="1" i="0" baseline="300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28 </a:t>
            </a:r>
            <a:r>
              <a:rPr lang="en-US" sz="3200" b="1" i="0" dirty="0" smtClean="0">
                <a:solidFill>
                  <a:schemeClr val="bg1"/>
                </a:solidFill>
                <a:effectLst/>
                <a:latin typeface="Helvetica Neue"/>
              </a:rPr>
              <a:t>Father, glorify thy name. Then came there a voice from heaven, saying, I have both glorified it, and will glorify it again.</a:t>
            </a:r>
          </a:p>
          <a:p>
            <a:pPr lvl="1">
              <a:lnSpc>
                <a:spcPct val="90000"/>
              </a:lnSpc>
              <a:spcBef>
                <a:spcPts val="1000"/>
              </a:spcBef>
            </a:pPr>
            <a:endParaRPr lang="en-US" sz="3200" dirty="0">
              <a:solidFill>
                <a:schemeClr val="bg1"/>
              </a:solidFill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4000" dirty="0" smtClean="0">
                <a:solidFill>
                  <a:schemeClr val="bg1"/>
                </a:solidFill>
              </a:rPr>
              <a:t>   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4702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10746" y="321276"/>
            <a:ext cx="11298077" cy="6735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zh-TW" sz="4000" b="1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D. </a:t>
            </a:r>
            <a:r>
              <a:rPr lang="en-US" sz="4000" b="1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4000" b="1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原因  </a:t>
            </a:r>
            <a:r>
              <a:rPr lang="en-US" altLang="zh-TW" sz="4000" b="1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Reason</a:t>
            </a:r>
            <a:endParaRPr lang="en-US" sz="4000" b="1" dirty="0">
              <a:solidFill>
                <a:prstClr val="white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800" b="1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en-US" sz="3600" b="1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1.  </a:t>
            </a:r>
            <a:r>
              <a:rPr lang="zh-TW" altLang="en-US" sz="3600" b="1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對</a:t>
            </a:r>
            <a:r>
              <a:rPr lang="zh-TW" altLang="en-US" sz="3600" b="1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待神</a:t>
            </a:r>
            <a:r>
              <a:rPr lang="zh-TW" altLang="en-US" sz="3600" b="1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最高的態度 － 事奉，敬</a:t>
            </a:r>
            <a:r>
              <a:rPr lang="zh-TW" altLang="en-US" sz="3600" b="1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拜</a:t>
            </a:r>
            <a:endParaRPr lang="en-US" altLang="zh-TW" sz="3600" b="1" dirty="0" smtClean="0">
              <a:solidFill>
                <a:prstClr val="white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zh-TW" sz="3600" dirty="0" smtClean="0">
                <a:solidFill>
                  <a:prstClr val="white"/>
                </a:solidFill>
              </a:rPr>
              <a:t> </a:t>
            </a:r>
            <a:r>
              <a:rPr lang="en-US" altLang="zh-TW" sz="3600" dirty="0" smtClean="0">
                <a:solidFill>
                  <a:prstClr val="white"/>
                </a:solidFill>
              </a:rPr>
              <a:t>        </a:t>
            </a:r>
            <a:r>
              <a:rPr lang="en-US" altLang="zh-TW" sz="3600" b="1" dirty="0" smtClean="0">
                <a:solidFill>
                  <a:prstClr val="white"/>
                </a:solidFill>
              </a:rPr>
              <a:t>The optimal attitude toward God – serve, worship</a:t>
            </a:r>
            <a:endParaRPr lang="en-US" altLang="zh-TW" sz="3600" b="1" dirty="0">
              <a:solidFill>
                <a:prstClr val="white"/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600" dirty="0">
                <a:solidFill>
                  <a:prstClr val="white"/>
                </a:solidFill>
              </a:rPr>
              <a:t>          </a:t>
            </a:r>
            <a:r>
              <a:rPr lang="zh-TW" altLang="en-US" sz="3200" b="1" kern="10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太四</a:t>
            </a:r>
            <a:r>
              <a:rPr lang="en-US" sz="3200" b="1" kern="10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10</a:t>
            </a:r>
            <a:r>
              <a:rPr lang="zh-TW" altLang="en-US" sz="3200" b="1" kern="10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：「耶穌說：</a:t>
            </a:r>
            <a:r>
              <a:rPr lang="en-US" altLang="zh-TW" sz="3200" b="1" kern="10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lang="zh-TW" altLang="en-US" sz="3200" b="1" kern="10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撒但（撒但就是抵擋的意思，</a:t>
            </a:r>
            <a:endParaRPr lang="en-US" altLang="zh-TW" sz="3200" b="1" kern="100" dirty="0">
              <a:solidFill>
                <a:prstClr val="white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209550"/>
            <a:r>
              <a:rPr lang="en-US" altLang="zh-TW" sz="3200" b="1" kern="10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       </a:t>
            </a:r>
            <a:r>
              <a:rPr lang="zh-TW" altLang="en-US" sz="3200" b="1" kern="10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乃魔鬼的別名），退去吧！因為經上記著說：</a:t>
            </a:r>
            <a:r>
              <a:rPr lang="en-US" altLang="zh-TW" sz="3200" b="1" kern="10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〝</a:t>
            </a:r>
            <a:r>
              <a:rPr lang="zh-TW" altLang="en-US" sz="3200" b="1" kern="10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當拜</a:t>
            </a:r>
            <a:endParaRPr lang="en-US" altLang="zh-TW" sz="3200" b="1" kern="100" dirty="0">
              <a:solidFill>
                <a:prstClr val="white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209550"/>
            <a:r>
              <a:rPr lang="en-US" altLang="zh-TW" sz="3200" b="1" kern="10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       </a:t>
            </a:r>
            <a:r>
              <a:rPr lang="zh-TW" altLang="en-US" sz="3200" b="1" kern="10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主你的神，單要事奉他。</a:t>
            </a:r>
            <a:r>
              <a:rPr lang="en-US" altLang="zh-TW" sz="3200" b="1" kern="10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〞』</a:t>
            </a:r>
            <a:r>
              <a:rPr lang="zh-TW" altLang="en-US" sz="3200" b="1" kern="10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」</a:t>
            </a:r>
            <a:endParaRPr lang="en-US" altLang="zh-TW" sz="3200" b="1" kern="100" dirty="0">
              <a:solidFill>
                <a:prstClr val="white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209550"/>
            <a:endParaRPr lang="en-US" altLang="zh-TW" sz="3200" kern="100" dirty="0">
              <a:solidFill>
                <a:prstClr val="white"/>
              </a:solidFill>
              <a:latin typeface="Times New Roman" panose="02020603050405020304" pitchFamily="18" charset="0"/>
            </a:endParaRPr>
          </a:p>
          <a:p>
            <a:pPr marL="514350" indent="-209550"/>
            <a:r>
              <a:rPr lang="en-US" sz="3200" b="1" kern="100" dirty="0">
                <a:solidFill>
                  <a:prstClr val="white"/>
                </a:solidFill>
                <a:ea typeface="PMingLiU" panose="02020500000000000000" pitchFamily="18" charset="-120"/>
              </a:rPr>
              <a:t>       </a:t>
            </a:r>
            <a:r>
              <a:rPr lang="en-US" sz="3200" b="1" baseline="30000" dirty="0" smtClean="0">
                <a:solidFill>
                  <a:prstClr val="white"/>
                </a:solidFill>
              </a:rPr>
              <a:t> </a:t>
            </a:r>
            <a:r>
              <a:rPr lang="en-US" sz="3200" b="1" baseline="30000" dirty="0">
                <a:solidFill>
                  <a:prstClr val="white"/>
                </a:solidFill>
              </a:rPr>
              <a:t>Mathew 4:10  </a:t>
            </a:r>
            <a:r>
              <a:rPr lang="en-US" sz="3200" b="1" dirty="0">
                <a:solidFill>
                  <a:prstClr val="white"/>
                </a:solidFill>
              </a:rPr>
              <a:t>Then </a:t>
            </a:r>
            <a:r>
              <a:rPr lang="en-US" sz="3200" b="1" dirty="0" err="1">
                <a:solidFill>
                  <a:prstClr val="white"/>
                </a:solidFill>
              </a:rPr>
              <a:t>saith</a:t>
            </a:r>
            <a:r>
              <a:rPr lang="en-US" sz="3200" b="1" dirty="0">
                <a:solidFill>
                  <a:prstClr val="white"/>
                </a:solidFill>
              </a:rPr>
              <a:t> Jesus unto him, Get thee hence,</a:t>
            </a:r>
          </a:p>
          <a:p>
            <a:pPr marL="971550" lvl="1" indent="-209550"/>
            <a:r>
              <a:rPr lang="en-US" sz="3200" b="1" dirty="0">
                <a:solidFill>
                  <a:prstClr val="white"/>
                </a:solidFill>
              </a:rPr>
              <a:t>   Satan: for it is written, Thou shalt worship the Lord thy </a:t>
            </a:r>
          </a:p>
          <a:p>
            <a:pPr marL="971550" lvl="1" indent="-209550"/>
            <a:r>
              <a:rPr lang="en-US" sz="3200" b="1" dirty="0">
                <a:solidFill>
                  <a:prstClr val="white"/>
                </a:solidFill>
              </a:rPr>
              <a:t>   God, and him only shalt thou serve.</a:t>
            </a:r>
            <a:endParaRPr lang="en-US" sz="3200" b="1" kern="100" dirty="0">
              <a:solidFill>
                <a:prstClr val="white"/>
              </a:solidFill>
              <a:ea typeface="PMingLiU" panose="02020500000000000000" pitchFamily="18" charset="-120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US" sz="3600" dirty="0">
              <a:solidFill>
                <a:prstClr val="white"/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600" dirty="0">
                <a:solidFill>
                  <a:prstClr val="white"/>
                </a:solidFill>
              </a:rPr>
              <a:t> </a:t>
            </a:r>
            <a:endParaRPr lang="en-US" sz="2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3328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4800" y="321276"/>
            <a:ext cx="11730681" cy="5003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3600" dirty="0" smtClean="0">
                <a:solidFill>
                  <a:schemeClr val="bg1"/>
                </a:solidFill>
              </a:rPr>
              <a:t>2</a:t>
            </a:r>
            <a:r>
              <a:rPr lang="en-US" sz="3600" dirty="0" smtClean="0">
                <a:solidFill>
                  <a:schemeClr val="bg1"/>
                </a:solidFill>
              </a:rPr>
              <a:t>.</a:t>
            </a:r>
            <a:r>
              <a:rPr lang="en-US" sz="3600" dirty="0" smtClean="0"/>
              <a:t> 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人間最艱難的生活 － 跟隨主走十字架的道路 － 甘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願喪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失自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己</a:t>
            </a: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生命，卻讓神的生命得以傳揚</a:t>
            </a: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0">
              <a:lnSpc>
                <a:spcPct val="90000"/>
              </a:lnSpc>
            </a:pP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     </a:t>
            </a:r>
            <a:r>
              <a:rPr lang="en-US" sz="3200" b="1" dirty="0" smtClean="0">
                <a:solidFill>
                  <a:schemeClr val="bg1"/>
                </a:solidFill>
              </a:rPr>
              <a:t>The </a:t>
            </a:r>
            <a:r>
              <a:rPr lang="en-US" sz="3200" b="1" dirty="0" smtClean="0">
                <a:solidFill>
                  <a:schemeClr val="bg1"/>
                </a:solidFill>
              </a:rPr>
              <a:t>most difficult life on earth – Follow the Lord and </a:t>
            </a:r>
            <a:r>
              <a:rPr lang="en-US" sz="3200" b="1" dirty="0" smtClean="0">
                <a:solidFill>
                  <a:schemeClr val="bg1"/>
                </a:solidFill>
              </a:rPr>
              <a:t>carry the  </a:t>
            </a:r>
          </a:p>
          <a:p>
            <a:pPr lvl="0">
              <a:lnSpc>
                <a:spcPct val="90000"/>
              </a:lnSpc>
            </a:pP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     </a:t>
            </a:r>
            <a:r>
              <a:rPr lang="en-US" sz="3200" b="1" dirty="0" smtClean="0">
                <a:solidFill>
                  <a:schemeClr val="bg1"/>
                </a:solidFill>
              </a:rPr>
              <a:t>cross</a:t>
            </a:r>
            <a:r>
              <a:rPr lang="en-US" sz="3200" b="1" dirty="0" smtClean="0">
                <a:solidFill>
                  <a:schemeClr val="bg1"/>
                </a:solidFill>
              </a:rPr>
              <a:t>, </a:t>
            </a:r>
            <a:r>
              <a:rPr lang="en-US" sz="3200" b="1" dirty="0" smtClean="0">
                <a:solidFill>
                  <a:schemeClr val="bg1"/>
                </a:solidFill>
              </a:rPr>
              <a:t>lose your own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life </a:t>
            </a:r>
            <a:r>
              <a:rPr lang="en-US" sz="3200" b="1" dirty="0" smtClean="0">
                <a:solidFill>
                  <a:schemeClr val="bg1"/>
                </a:solidFill>
              </a:rPr>
              <a:t>in order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to preach the life of God</a:t>
            </a:r>
          </a:p>
          <a:p>
            <a:pPr lvl="2"/>
            <a:r>
              <a:rPr lang="zh-TW" altLang="en-US" sz="3200" dirty="0" smtClean="0">
                <a:solidFill>
                  <a:schemeClr val="bg1"/>
                </a:solidFill>
              </a:rPr>
              <a:t>   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約十二</a:t>
            </a:r>
            <a:r>
              <a:rPr 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:24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～</a:t>
            </a:r>
            <a:r>
              <a:rPr 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26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：「我實實在在的告訴你們，一粒麥子 不</a:t>
            </a: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en-US" altLang="zh-TW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落在地裡死了，仍舊是一粒，若是死了，就結出許多子</a:t>
            </a: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en-US" altLang="zh-TW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粒來。愛惜自己生命的，就失喪生命；在這世上恨惡自</a:t>
            </a: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en-US" altLang="zh-TW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己生命的，就要保守生命到永生。若有人服事我，就當</a:t>
            </a: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en-US" altLang="zh-TW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跟從我；我在那裡，服事我的人也要在那裡；若有人服</a:t>
            </a: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en-US" altLang="zh-TW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事我，我父必尊重他。」</a:t>
            </a:r>
            <a:endParaRPr lang="en-US" sz="3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3106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1404</Words>
  <Application>Microsoft Office PowerPoint</Application>
  <PresentationFormat>Custom</PresentationFormat>
  <Paragraphs>89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Bianca Lin</dc:creator>
  <cp:lastModifiedBy>jp</cp:lastModifiedBy>
  <cp:revision>18</cp:revision>
  <dcterms:created xsi:type="dcterms:W3CDTF">2018-07-05T01:28:15Z</dcterms:created>
  <dcterms:modified xsi:type="dcterms:W3CDTF">2018-07-05T17:38:44Z</dcterms:modified>
</cp:coreProperties>
</file>