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37" r:id="rId12"/>
    <p:sldId id="313" r:id="rId13"/>
    <p:sldId id="314" r:id="rId14"/>
    <p:sldId id="315" r:id="rId15"/>
    <p:sldId id="316" r:id="rId16"/>
    <p:sldId id="338" r:id="rId17"/>
    <p:sldId id="317" r:id="rId18"/>
    <p:sldId id="318" r:id="rId19"/>
    <p:sldId id="319" r:id="rId20"/>
    <p:sldId id="320" r:id="rId21"/>
    <p:sldId id="321" r:id="rId22"/>
    <p:sldId id="322" r:id="rId23"/>
    <p:sldId id="339" r:id="rId24"/>
    <p:sldId id="323" r:id="rId25"/>
    <p:sldId id="324" r:id="rId26"/>
    <p:sldId id="340" r:id="rId27"/>
    <p:sldId id="325" r:id="rId28"/>
    <p:sldId id="326" r:id="rId29"/>
    <p:sldId id="327" r:id="rId30"/>
    <p:sldId id="334" r:id="rId31"/>
    <p:sldId id="328" r:id="rId32"/>
    <p:sldId id="329" r:id="rId33"/>
    <p:sldId id="335" r:id="rId34"/>
    <p:sldId id="336" r:id="rId35"/>
    <p:sldId id="341" r:id="rId36"/>
    <p:sldId id="330" r:id="rId37"/>
    <p:sldId id="331" r:id="rId38"/>
    <p:sldId id="332" r:id="rId39"/>
    <p:sldId id="333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D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634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2D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Annie's Sermon Notes\兩次的發現\candlel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214207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613953"/>
            <a:ext cx="10765246" cy="5055327"/>
          </a:xfrm>
        </p:spPr>
        <p:txBody>
          <a:bodyPr>
            <a:normAutofit fontScale="90000"/>
          </a:bodyPr>
          <a:lstStyle/>
          <a:p>
            <a:r>
              <a:rPr lang="zh-TW" altLang="en-US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「兩次」的驚喜</a:t>
            </a:r>
            <a: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生活智慧與見證</a:t>
            </a:r>
            <a: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Surprised by “Two”</a:t>
            </a:r>
            <a:b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72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- God’s </a:t>
            </a:r>
            <a:r>
              <a:rPr lang="en-US" altLang="zh-TW" sz="7200" b="1" dirty="0" err="1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Wisdsom</a:t>
            </a:r>
            <a:r>
              <a:rPr lang="en-US" altLang="zh-TW" sz="72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 &amp; </a:t>
            </a:r>
            <a:r>
              <a:rPr lang="en-US" altLang="zh-TW" sz="72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Testimony</a:t>
            </a:r>
            <a:br>
              <a:rPr lang="en-US" altLang="zh-TW" sz="72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</a:br>
            <a: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sz="7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6560" y="4913811"/>
            <a:ext cx="5425440" cy="1676400"/>
          </a:xfrm>
        </p:spPr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裴賀安慈師母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Mrs. Annie </a:t>
            </a:r>
            <a:r>
              <a:rPr lang="en-US" sz="40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Petzholt</a:t>
            </a:r>
            <a:endParaRPr lang="en-US" sz="4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313509"/>
            <a:ext cx="11730446" cy="67730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en-US" altLang="zh-TW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耶穌自己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Jesus Himself</a:t>
            </a:r>
          </a:p>
          <a:p>
            <a:pPr>
              <a:buNone/>
            </a:pP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8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8:17  </a:t>
            </a:r>
            <a:r>
              <a:rPr lang="zh-TW" alt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你們的律法上也記著說：</a:t>
            </a:r>
            <a:r>
              <a:rPr lang="en-US" altLang="zh-TW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兩個人的見證是真的。</a:t>
            </a:r>
            <a:r>
              <a:rPr lang="en-US" altLang="zh-TW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en-US" altLang="zh-TW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sz="3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8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8:18</a:t>
            </a:r>
            <a:r>
              <a:rPr lang="en-US" sz="3800" b="1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我是為自己作見證，還有差我來的父也是為我作見證。」 </a:t>
            </a:r>
            <a:endParaRPr lang="en-US" altLang="zh-TW" sz="3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800" b="1" dirty="0" err="1" smtClean="0">
                <a:solidFill>
                  <a:schemeClr val="bg1"/>
                </a:solidFill>
              </a:rPr>
              <a:t>Joh</a:t>
            </a:r>
            <a:r>
              <a:rPr lang="en-US" sz="3800" b="1" dirty="0" smtClean="0">
                <a:solidFill>
                  <a:schemeClr val="bg1"/>
                </a:solidFill>
              </a:rPr>
              <a:t> 8:17  It is also written in your law, that the testimony of two men is true. </a:t>
            </a:r>
          </a:p>
          <a:p>
            <a:r>
              <a:rPr lang="en-US" sz="3800" b="1" dirty="0" err="1" smtClean="0">
                <a:solidFill>
                  <a:schemeClr val="bg1"/>
                </a:solidFill>
              </a:rPr>
              <a:t>Joh</a:t>
            </a:r>
            <a:r>
              <a:rPr lang="en-US" sz="3800" b="1" dirty="0" smtClean="0">
                <a:solidFill>
                  <a:schemeClr val="bg1"/>
                </a:solidFill>
              </a:rPr>
              <a:t> 8:18  I am one that bear witness of myself, and the Father that sent me </a:t>
            </a:r>
            <a:r>
              <a:rPr lang="en-US" sz="3800" b="1" dirty="0" err="1" smtClean="0">
                <a:solidFill>
                  <a:schemeClr val="bg1"/>
                </a:solidFill>
              </a:rPr>
              <a:t>beareth</a:t>
            </a:r>
            <a:r>
              <a:rPr lang="en-US" sz="3800" b="1" dirty="0" smtClean="0">
                <a:solidFill>
                  <a:schemeClr val="bg1"/>
                </a:solidFill>
              </a:rPr>
              <a:t> witness of me. </a:t>
            </a:r>
          </a:p>
          <a:p>
            <a:pPr>
              <a:buNone/>
            </a:pPr>
            <a:endParaRPr lang="en-US" sz="3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dirty="0" smtClean="0"/>
              <a:t> </a:t>
            </a:r>
            <a:endParaRPr lang="en-US" sz="32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313509"/>
            <a:ext cx="11730446" cy="67730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en-US" altLang="zh-TW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耶穌自己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Jesus Himself</a:t>
            </a:r>
          </a:p>
          <a:p>
            <a:pPr>
              <a:buNone/>
            </a:pPr>
            <a:endParaRPr lang="en-US" sz="3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1Jn </a:t>
            </a:r>
            <a:r>
              <a:rPr 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5:6  </a:t>
            </a:r>
            <a:r>
              <a:rPr lang="zh-TW" alt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這藉著水和血而來的，就是耶穌基督；不是單用水，乃是用水又用血，</a:t>
            </a:r>
            <a:r>
              <a:rPr lang="en-US" altLang="zh-TW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zh-TW" alt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1Jn </a:t>
            </a:r>
            <a:r>
              <a:rPr 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5:7  </a:t>
            </a:r>
            <a:r>
              <a:rPr lang="zh-TW" alt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並且有聖靈作見證，因為聖靈就是真理。</a:t>
            </a:r>
            <a:r>
              <a:rPr lang="en-US" altLang="zh-TW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zh-TW" alt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1Jn </a:t>
            </a:r>
            <a:r>
              <a:rPr lang="en-US" sz="3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5:8  </a:t>
            </a:r>
            <a:r>
              <a:rPr lang="zh-TW" alt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作見證的原來有三：就是聖靈、水，與血，這三樣也都歸於一。</a:t>
            </a:r>
            <a:r>
              <a:rPr lang="en-US" altLang="zh-TW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800" b="1" dirty="0" smtClean="0">
                <a:solidFill>
                  <a:schemeClr val="bg1"/>
                </a:solidFill>
              </a:rPr>
              <a:t>And there are three that bear witness in earth, the Spirit, and the water, and the blood: and these three agree in one. </a:t>
            </a:r>
          </a:p>
          <a:p>
            <a:pPr>
              <a:buNone/>
            </a:pPr>
            <a:endParaRPr lang="en-US" altLang="zh-TW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dirty="0" smtClean="0"/>
              <a:t> </a:t>
            </a:r>
            <a:endParaRPr lang="en-US" sz="32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二是「合一」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Oneness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15737"/>
            <a:ext cx="11582400" cy="475488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夫妻的合一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猶太人與外邦人在基督裡合而為一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天父與聖子的合一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教會與基督的合一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門徒們的合一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endParaRPr lang="en-US" sz="3600" b="1" dirty="0" smtClean="0">
              <a:solidFill>
                <a:srgbClr val="FFFF00"/>
              </a:solidFill>
            </a:endParaRPr>
          </a:p>
          <a:p>
            <a:pPr marL="514350" indent="-514350" algn="ctr">
              <a:buNone/>
            </a:pPr>
            <a:r>
              <a:rPr lang="zh-TW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見證上帝的榮耀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耶和華的見證使愚人有智慧</a:t>
            </a:r>
            <a:endParaRPr lang="en-US" sz="4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4992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Psa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19:7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耶和華的律法全備，能甦醒人心；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耶和華的法度確</a:t>
            </a:r>
            <a:r>
              <a:rPr lang="zh-TW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定，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能使愚人有智</a:t>
            </a:r>
            <a:r>
              <a:rPr lang="zh-TW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慧。 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The law of the LORD </a:t>
            </a:r>
            <a:r>
              <a:rPr lang="en-US" sz="3600" b="1" i="1" dirty="0" smtClean="0">
                <a:solidFill>
                  <a:schemeClr val="bg1"/>
                </a:solidFill>
              </a:rPr>
              <a:t>is perfect, converting the soul: </a:t>
            </a:r>
            <a:r>
              <a:rPr lang="en-US" sz="3600" b="1" i="1" u="sng" dirty="0" smtClean="0">
                <a:solidFill>
                  <a:srgbClr val="FFFF00"/>
                </a:solidFill>
              </a:rPr>
              <a:t>the testimony of the LORD is sure, making wise the simple. </a:t>
            </a:r>
          </a:p>
          <a:p>
            <a:pPr>
              <a:buNone/>
            </a:pPr>
            <a:endParaRPr lang="en-US" altLang="zh-TW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</a:t>
            </a:r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帝的見證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生活中與祂旨意、教訓相符合的表現，讓我們落實明白祂創造的心意。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經文「兩次」的見證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67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God’s</a:t>
            </a:r>
            <a:r>
              <a:rPr lang="en-US" altLang="zh-TW" sz="54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 Testimonies </a:t>
            </a:r>
            <a:r>
              <a:rPr lang="en-US" altLang="zh-TW" sz="54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of “Two”</a:t>
            </a:r>
            <a:endParaRPr lang="en-US" sz="5400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946365"/>
            <a:ext cx="11377749" cy="4230597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兩個「不好」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(2 “Not Good”)</a:t>
            </a:r>
          </a:p>
          <a:p>
            <a:pPr marL="514350" indent="-514350" algn="ctr">
              <a:buAutoNum type="arabicPeriod"/>
            </a:pPr>
            <a:r>
              <a:rPr lang="zh-TW" altLang="en-US" sz="5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兩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個「方舟」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(2  “Arks”)</a:t>
            </a:r>
          </a:p>
          <a:p>
            <a:pPr marL="514350" indent="-514350" algn="ctr">
              <a:buAutoNum type="arabicPeriod"/>
            </a:pPr>
            <a:r>
              <a:rPr lang="zh-TW" altLang="en-US" sz="5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兩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個「遇見」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(2 “Met”)</a:t>
            </a:r>
          </a:p>
          <a:p>
            <a:pPr marL="514350" indent="-514350" algn="ctr">
              <a:buAutoNum type="arabicPeriod"/>
            </a:pPr>
            <a:r>
              <a:rPr lang="zh-TW" altLang="en-US" sz="5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兩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個「紀念」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(2 “Memorials”)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1123406"/>
          </a:xfrm>
        </p:spPr>
        <p:txBody>
          <a:bodyPr/>
          <a:lstStyle/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兩個「不好」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Not Good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05400"/>
          </a:xfrm>
        </p:spPr>
        <p:txBody>
          <a:bodyPr>
            <a:normAutofit/>
          </a:bodyPr>
          <a:lstStyle/>
          <a:p>
            <a:r>
              <a:rPr lang="zh-TW" altLang="en-US" sz="4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亞</a:t>
            </a:r>
            <a:r>
              <a:rPr lang="zh-TW" altLang="en-US" sz="4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當 </a:t>
            </a:r>
            <a:r>
              <a:rPr lang="en-US" altLang="zh-TW" sz="4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Adam</a:t>
            </a:r>
            <a:endParaRPr lang="en-US" sz="4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2:18  </a:t>
            </a:r>
            <a:r>
              <a:rPr lang="zh-CN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耶和华  神说：「那人</a:t>
            </a:r>
            <a:r>
              <a:rPr lang="zh-CN" altLang="en-US" sz="3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独居不好</a:t>
            </a:r>
            <a:r>
              <a:rPr lang="en-US" sz="3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H3808- lo, H2896- </a:t>
            </a:r>
            <a:r>
              <a:rPr lang="en-US" sz="33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tobe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CN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，我要为他造一个配偶帮助他。</a:t>
            </a:r>
            <a:r>
              <a:rPr lang="zh-TW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 </a:t>
            </a:r>
            <a:endParaRPr lang="en-US" sz="33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And the LORD God said, </a:t>
            </a:r>
            <a:r>
              <a:rPr lang="en-US" sz="3600" b="1" i="1" dirty="0" smtClean="0">
                <a:solidFill>
                  <a:schemeClr val="bg1"/>
                </a:solidFill>
              </a:rPr>
              <a:t>It is </a:t>
            </a:r>
            <a:r>
              <a:rPr lang="en-US" sz="3600" b="1" i="1" dirty="0" smtClean="0">
                <a:solidFill>
                  <a:srgbClr val="FFFF00"/>
                </a:solidFill>
              </a:rPr>
              <a:t>not good </a:t>
            </a:r>
            <a:r>
              <a:rPr lang="en-US" sz="3600" b="1" i="1" dirty="0" smtClean="0">
                <a:solidFill>
                  <a:schemeClr val="bg1"/>
                </a:solidFill>
              </a:rPr>
              <a:t>that the man should </a:t>
            </a:r>
            <a:r>
              <a:rPr lang="en-US" sz="3600" b="1" i="1" dirty="0" smtClean="0">
                <a:solidFill>
                  <a:srgbClr val="FFFF00"/>
                </a:solidFill>
              </a:rPr>
              <a:t>be alone</a:t>
            </a:r>
            <a:r>
              <a:rPr lang="en-US" sz="3600" b="1" i="1" dirty="0" smtClean="0">
                <a:solidFill>
                  <a:schemeClr val="bg1"/>
                </a:solidFill>
              </a:rPr>
              <a:t>; I will make him an help meet for him.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1123406"/>
          </a:xfrm>
        </p:spPr>
        <p:txBody>
          <a:bodyPr/>
          <a:lstStyle/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兩個「不好」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Not Good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7909"/>
            <a:ext cx="10972800" cy="5477691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4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摩</a:t>
            </a:r>
            <a:r>
              <a:rPr lang="zh-TW" altLang="en-US" sz="4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西 </a:t>
            </a:r>
            <a:r>
              <a:rPr lang="en-US" altLang="zh-TW" sz="4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Moses</a:t>
            </a:r>
            <a:endParaRPr lang="en-US" sz="4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3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18:15  </a:t>
            </a:r>
            <a:r>
              <a:rPr lang="zh-TW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摩西對岳父說：「這是因百姓到我這裡來求問神。 </a:t>
            </a:r>
            <a:endParaRPr lang="en-US" sz="33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3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18:16  </a:t>
            </a:r>
            <a:r>
              <a:rPr lang="zh-TW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他們有事的時候就到我這裡來，我便在兩造之間施行審判；我又叫他們知道神的律例和法度。」 </a:t>
            </a:r>
            <a:endParaRPr lang="en-US" sz="33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3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3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18:17  </a:t>
            </a:r>
            <a:r>
              <a:rPr lang="zh-TW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摩西的岳父說：「</a:t>
            </a:r>
            <a:r>
              <a:rPr lang="zh-TW" altLang="en-US" sz="3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你這做的不好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(H3808-lo, H2896- </a:t>
            </a:r>
            <a:r>
              <a:rPr lang="en-US" sz="33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tobe</a:t>
            </a:r>
            <a:r>
              <a:rPr 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3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 </a:t>
            </a:r>
            <a:endParaRPr lang="en-US" altLang="zh-TW" sz="33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err="1" smtClean="0">
                <a:solidFill>
                  <a:schemeClr val="bg1"/>
                </a:solidFill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</a:rPr>
              <a:t> 18:15  And Moses said unto his father in law, Because the people come unto me to enquire of God: </a:t>
            </a:r>
          </a:p>
          <a:p>
            <a:pPr>
              <a:buNone/>
            </a:pPr>
            <a:r>
              <a:rPr lang="en-US" sz="3600" b="1" dirty="0" err="1" smtClean="0">
                <a:solidFill>
                  <a:schemeClr val="bg1"/>
                </a:solidFill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</a:rPr>
              <a:t> 18:16  When they have a matter, they come unto me; and I judge between one and another, and I do make </a:t>
            </a:r>
            <a:r>
              <a:rPr lang="en-US" sz="3600" b="1" i="1" dirty="0" smtClean="0">
                <a:solidFill>
                  <a:schemeClr val="bg1"/>
                </a:solidFill>
              </a:rPr>
              <a:t>them know the statutes of God, and his laws. </a:t>
            </a:r>
          </a:p>
          <a:p>
            <a:pPr>
              <a:buNone/>
            </a:pPr>
            <a:r>
              <a:rPr lang="en-US" sz="3600" b="1" dirty="0" err="1" smtClean="0">
                <a:solidFill>
                  <a:schemeClr val="bg1"/>
                </a:solidFill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</a:rPr>
              <a:t> 18:17  And Moses' father in law said unto him, The thing that thou doest </a:t>
            </a:r>
            <a:r>
              <a:rPr lang="en-US" sz="3600" b="1" i="1" dirty="0" smtClean="0">
                <a:solidFill>
                  <a:schemeClr val="bg1"/>
                </a:solidFill>
              </a:rPr>
              <a:t>is </a:t>
            </a:r>
            <a:r>
              <a:rPr lang="en-US" sz="3600" b="1" i="1" dirty="0" smtClean="0">
                <a:solidFill>
                  <a:srgbClr val="FFFF00"/>
                </a:solidFill>
              </a:rPr>
              <a:t>not good</a:t>
            </a:r>
            <a:r>
              <a:rPr lang="en-US" sz="3600" b="1" i="1" dirty="0" smtClean="0">
                <a:solidFill>
                  <a:schemeClr val="bg1"/>
                </a:solidFill>
              </a:rPr>
              <a:t>. </a:t>
            </a:r>
          </a:p>
          <a:p>
            <a:pPr>
              <a:buNone/>
            </a:pPr>
            <a:endParaRPr lang="en-US" altLang="zh-TW" sz="33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3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</a:t>
            </a:r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何單獨「</a:t>
            </a:r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不好」</a:t>
            </a:r>
            <a: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8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Why it’s not good to be alone?</a:t>
            </a:r>
            <a:endParaRPr lang="en-US" sz="4800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7542"/>
            <a:ext cx="10972800" cy="506185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單獨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孤單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不好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Dangers of Loneliness</a:t>
            </a:r>
            <a:r>
              <a:rPr lang="zh-TW" altLang="en-US" sz="3200" b="1" dirty="0" smtClean="0">
                <a:solidFill>
                  <a:schemeClr val="bg1"/>
                </a:solidFill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</a:rPr>
              <a:t>–</a:t>
            </a:r>
            <a:r>
              <a:rPr lang="zh-TW" altLang="en-US" sz="3200" b="1" dirty="0" smtClean="0">
                <a:solidFill>
                  <a:schemeClr val="bg1"/>
                </a:solidFill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</a:rPr>
              <a:t>Psychology Today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Why Loneliness Can Be Deadly- </a:t>
            </a:r>
            <a:r>
              <a:rPr lang="en-US" sz="3200" b="1" dirty="0" err="1" smtClean="0">
                <a:solidFill>
                  <a:schemeClr val="bg1"/>
                </a:solidFill>
              </a:rPr>
              <a:t>LiveScience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Loneliness is killing us – we must start treating this disease – The Guardian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Why Loneliness May Be the Next Big Public-Health Issue – TIME, Mental Health/Psychology</a:t>
            </a:r>
          </a:p>
          <a:p>
            <a:pPr marL="514350" indent="-514350" algn="ctr">
              <a:buNone/>
            </a:pPr>
            <a:endParaRPr lang="en-US" altLang="zh-TW" sz="2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孤單會導致沮喪、抑鬱、失憶、自殺</a:t>
            </a:r>
            <a:endParaRPr lang="en-US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19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的「好處」</a:t>
            </a:r>
            <a:r>
              <a:rPr lang="en-US" altLang="zh-TW" sz="48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The Goodness of “Two”</a:t>
            </a:r>
            <a:endParaRPr lang="en-US" sz="4800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528354"/>
            <a:ext cx="11260182" cy="45978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Ecc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4:9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兩個人總比一個人好，因為二人勞碌同得美好的果效。 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500" b="1" dirty="0" smtClean="0">
                <a:solidFill>
                  <a:schemeClr val="bg1"/>
                </a:solidFill>
              </a:rPr>
              <a:t>Two </a:t>
            </a:r>
            <a:r>
              <a:rPr lang="en-US" sz="3500" b="1" i="1" dirty="0" smtClean="0">
                <a:solidFill>
                  <a:schemeClr val="bg1"/>
                </a:solidFill>
              </a:rPr>
              <a:t>are better than one; because they have a good reward for their </a:t>
            </a:r>
            <a:r>
              <a:rPr lang="en-US" sz="3500" b="1" i="1" dirty="0" err="1" smtClean="0">
                <a:solidFill>
                  <a:schemeClr val="bg1"/>
                </a:solidFill>
              </a:rPr>
              <a:t>labour</a:t>
            </a:r>
            <a:r>
              <a:rPr lang="en-US" sz="3500" b="1" i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Ecc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4:10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若是跌倒，這人可以扶起他的同伴；若是孤身跌倒，沒有別人扶起他來，這人就有禍了。 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Ecc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4:11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再者，二人同睡就都暖和，一人獨睡怎能暖和呢？ 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Ecc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4:12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有人攻勝孤身一人，若有二人便能敵擋他；三股合成的繩子不容易折斷。 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</a:t>
            </a:r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何單獨「</a:t>
            </a:r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不好」</a:t>
            </a:r>
            <a: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8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Why it’s not good to be alone?</a:t>
            </a:r>
            <a:endParaRPr lang="en-US" sz="4800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5108"/>
            <a:ext cx="10972800" cy="4944291"/>
          </a:xfrm>
        </p:spPr>
        <p:txBody>
          <a:bodyPr>
            <a:normAutofit lnSpcReduction="10000"/>
          </a:bodyPr>
          <a:lstStyle/>
          <a:p>
            <a:pPr marL="514350" indent="-514350" algn="ctr">
              <a:buNone/>
            </a:pP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見證的考量</a:t>
            </a:r>
            <a:endParaRPr lang="en-US" altLang="zh-TW" sz="6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zh-TW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夫妻彼此是對方的鏡子</a:t>
            </a:r>
            <a:endParaRPr lang="en-US" altLang="zh-TW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照出本像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zh-TW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朋友是磨練的機會</a:t>
            </a:r>
            <a:endParaRPr lang="en-US" altLang="zh-TW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FontTx/>
              <a:buChar char="-"/>
            </a:pPr>
            <a:r>
              <a:rPr 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Pro </a:t>
            </a:r>
            <a:r>
              <a:rPr 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27:17  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鐵磨鐵，磨出刃來；朋友相感（原文作磨朋友的臉）也是如此。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Iron </a:t>
            </a:r>
            <a:r>
              <a:rPr lang="en-US" sz="4000" b="1" dirty="0" err="1" smtClean="0">
                <a:solidFill>
                  <a:schemeClr val="bg1"/>
                </a:solidFill>
              </a:rPr>
              <a:t>sharpeneth</a:t>
            </a:r>
            <a:r>
              <a:rPr lang="en-US" sz="4000" b="1" dirty="0" smtClean="0">
                <a:solidFill>
                  <a:schemeClr val="bg1"/>
                </a:solidFill>
              </a:rPr>
              <a:t> iron; so a man </a:t>
            </a:r>
            <a:r>
              <a:rPr lang="en-US" sz="4000" b="1" dirty="0" err="1" smtClean="0">
                <a:solidFill>
                  <a:schemeClr val="bg1"/>
                </a:solidFill>
              </a:rPr>
              <a:t>sharpeneth</a:t>
            </a:r>
            <a:r>
              <a:rPr lang="en-US" sz="4000" b="1" dirty="0" smtClean="0">
                <a:solidFill>
                  <a:schemeClr val="bg1"/>
                </a:solidFill>
              </a:rPr>
              <a:t> the countenance of his friend.</a:t>
            </a:r>
          </a:p>
          <a:p>
            <a:pPr marL="514350" indent="-514350" algn="ctr">
              <a:buFontTx/>
              <a:buChar char="-"/>
            </a:pPr>
            <a:endParaRPr lang="en-US" sz="4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46304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聖經中「二」這個數字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Number “Two” in the Bible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685108"/>
            <a:ext cx="11678194" cy="486809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分開 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Divide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黑暗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光明，白晝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黑夜，日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月，水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陸地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sz="2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選擇 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Choose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該隱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亞伯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的道路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，屬上帝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屬鬼魔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世界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，祝福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咒詛，寬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窄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道路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，靈魂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情慾，在基督裡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在基督外，天堂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地獄，永生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永死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sz="2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見證 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Testify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Deu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17:6 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要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憑兩三個人的口作見證將那當死的人治死；不可憑一個人的口作見證將他治死</a:t>
            </a:r>
            <a:r>
              <a:rPr lang="zh-TW" altLang="en-US" sz="3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3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At the mouth of two witnesses, or three witnesses, shall he that is worthy of death be put to death; </a:t>
            </a:r>
            <a:r>
              <a:rPr lang="en-US" sz="3600" i="1" dirty="0" smtClean="0">
                <a:solidFill>
                  <a:schemeClr val="bg1"/>
                </a:solidFill>
              </a:rPr>
              <a:t>but at the mouth of one witness he shall not be put to death. </a:t>
            </a:r>
          </a:p>
          <a:p>
            <a:pPr marL="514350" indent="-514350"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應用 </a:t>
            </a:r>
            <a:r>
              <a:rPr lang="en-US" altLang="zh-TW" sz="48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Application</a:t>
            </a:r>
            <a:endParaRPr lang="en-US" sz="4800" b="1" u="sng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789611"/>
            <a:ext cx="11176000" cy="4336553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不要落單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不要隔離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參與小組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團契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聯誼會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讓他人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反照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成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為自己改進的機會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這本是上帝的用心</a:t>
            </a:r>
            <a:endParaRPr lang="en-US" sz="4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為何獨權「不好」</a:t>
            </a:r>
            <a: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8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Why it’s not good to judge things alone?</a:t>
            </a:r>
            <a:endParaRPr lang="en-US" sz="4800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0605"/>
            <a:ext cx="11684000" cy="4833257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44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導致自大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竊取上帝的位置與榮耀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導致個人主義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導致英雄主義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偶像崇拜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algn="ctr">
              <a:buNone/>
            </a:pPr>
            <a:r>
              <a:rPr lang="zh-TW" altLang="en-US" sz="44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導致孤獨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 marL="514350" indent="-514350" algn="ctr">
              <a:buNone/>
            </a:pP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以色列立王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掃羅的變化和下場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應用 </a:t>
            </a:r>
            <a:r>
              <a:rPr lang="en-US" altLang="zh-TW" sz="6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Application</a:t>
            </a:r>
            <a:endParaRPr lang="en-US" sz="6600" b="1" u="sng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6183"/>
            <a:ext cx="10515600" cy="40607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層層負責</a:t>
            </a:r>
            <a:endParaRPr lang="en-US" altLang="zh-TW" sz="7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分工合作</a:t>
            </a:r>
            <a:endParaRPr lang="en-US" altLang="zh-TW" sz="7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謙卑</a:t>
            </a:r>
            <a:r>
              <a:rPr lang="en-US" altLang="zh-TW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7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榮耀歸上帝</a:t>
            </a:r>
            <a:endParaRPr lang="en-US" sz="7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兩個「方舟」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Two Arks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815736"/>
            <a:ext cx="10998926" cy="4661263"/>
          </a:xfrm>
        </p:spPr>
        <p:txBody>
          <a:bodyPr>
            <a:normAutofit/>
          </a:bodyPr>
          <a:lstStyle/>
          <a:p>
            <a:r>
              <a:rPr lang="zh-TW" alt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挪</a:t>
            </a:r>
            <a:r>
              <a:rPr lang="zh-TW" altLang="en-US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亞 </a:t>
            </a:r>
            <a:r>
              <a:rPr lang="en-US" altLang="zh-TW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Noah</a:t>
            </a:r>
            <a:endParaRPr lang="en-US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6:14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你要用歌斐木造一只</a:t>
            </a:r>
            <a:r>
              <a:rPr lang="zh-TW" altLang="en-US" sz="3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方舟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(H8392-tebah)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分一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间一间的造，里外抹上松香。 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Make thee an ark of gopher wood; rooms </a:t>
            </a:r>
            <a:r>
              <a:rPr lang="en-US" sz="3600" b="1" dirty="0" err="1" smtClean="0">
                <a:solidFill>
                  <a:schemeClr val="bg1"/>
                </a:solidFill>
              </a:rPr>
              <a:t>shalt</a:t>
            </a:r>
            <a:r>
              <a:rPr lang="en-US" sz="3600" b="1" dirty="0" smtClean="0">
                <a:solidFill>
                  <a:schemeClr val="bg1"/>
                </a:solidFill>
              </a:rPr>
              <a:t> thou make in the </a:t>
            </a:r>
            <a:r>
              <a:rPr lang="en-US" sz="3600" b="1" dirty="0" smtClean="0">
                <a:solidFill>
                  <a:srgbClr val="FFFF00"/>
                </a:solidFill>
              </a:rPr>
              <a:t>ark</a:t>
            </a:r>
            <a:r>
              <a:rPr lang="en-US" sz="3600" b="1" dirty="0" smtClean="0">
                <a:solidFill>
                  <a:schemeClr val="bg1"/>
                </a:solidFill>
              </a:rPr>
              <a:t>, and </a:t>
            </a:r>
            <a:r>
              <a:rPr lang="en-US" sz="3600" b="1" dirty="0" err="1" smtClean="0">
                <a:solidFill>
                  <a:schemeClr val="bg1"/>
                </a:solidFill>
              </a:rPr>
              <a:t>shalt</a:t>
            </a:r>
            <a:r>
              <a:rPr lang="en-US" sz="3600" b="1" dirty="0" smtClean="0">
                <a:solidFill>
                  <a:schemeClr val="bg1"/>
                </a:solidFill>
              </a:rPr>
              <a:t> pitch it within and without with pitch. </a:t>
            </a:r>
          </a:p>
          <a:p>
            <a:pPr>
              <a:buNone/>
            </a:pP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兩個「方舟」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Two Arks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371600"/>
            <a:ext cx="11612880" cy="5105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zh-TW" altLang="en-US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基</a:t>
            </a:r>
            <a:r>
              <a:rPr lang="zh-TW" alt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別 </a:t>
            </a:r>
            <a:r>
              <a:rPr lang="en-US" altLang="zh-TW" sz="32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Jacobel</a:t>
            </a:r>
            <a:endParaRPr lang="en-US" sz="3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2:1  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有一个利未家的人娶了一个利未女子为妻。 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2:2  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那女人怀孕，生一个儿子，见他俊美，就藏了他三个月， 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2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2:3  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後来不能再藏，就取了一个</a:t>
            </a:r>
            <a:r>
              <a:rPr lang="zh-CN" altLang="en-US" sz="32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蒲草箱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(H8392- </a:t>
            </a:r>
            <a:r>
              <a:rPr lang="en-US" sz="32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tebah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，抹上石漆和石油，将孩子放在里头，把箱子搁在河边的芦荻中</a:t>
            </a:r>
            <a:r>
              <a:rPr lang="zh-CN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CN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when she could not longer hide him, she took for him </a:t>
            </a:r>
            <a:r>
              <a:rPr lang="en-US" sz="3600" b="1" dirty="0" smtClean="0">
                <a:solidFill>
                  <a:srgbClr val="FFFF00"/>
                </a:solidFill>
              </a:rPr>
              <a:t>an ark </a:t>
            </a:r>
            <a:r>
              <a:rPr lang="en-US" sz="3600" b="1" dirty="0" smtClean="0">
                <a:solidFill>
                  <a:schemeClr val="bg1"/>
                </a:solidFill>
              </a:rPr>
              <a:t>of bulrushes, and daubed it with slime and with pitch, and put the child therein; and she laid </a:t>
            </a:r>
            <a:r>
              <a:rPr lang="en-US" sz="3600" b="1" i="1" dirty="0" smtClean="0">
                <a:solidFill>
                  <a:schemeClr val="bg1"/>
                </a:solidFill>
              </a:rPr>
              <a:t>it in the flags by the river's brink. </a:t>
            </a:r>
          </a:p>
          <a:p>
            <a:pPr>
              <a:buNone/>
            </a:pPr>
            <a:r>
              <a:rPr lang="zh-CN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19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方舟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父親挪亞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Father Noah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27909"/>
            <a:ext cx="11480800" cy="563009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TW" alt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6:7  </a:t>
            </a:r>
            <a:r>
              <a:rPr lang="zh-TW" alt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耶和華說：「我要將所造的人和走獸，並昆蟲，以及空中的飛鳥，都從地上除滅，因為我造他們後悔了。」</a:t>
            </a:r>
            <a:r>
              <a:rPr lang="en-US" altLang="zh-TW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zh-TW" alt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6:8  </a:t>
            </a:r>
            <a:r>
              <a:rPr lang="zh-TW" alt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惟有挪亞</a:t>
            </a:r>
            <a:r>
              <a:rPr lang="zh-TW" altLang="en-US" sz="5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在耶和華眼前蒙恩</a:t>
            </a:r>
            <a:r>
              <a:rPr lang="zh-TW" altLang="en-US" sz="5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58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5800" b="1" dirty="0" smtClean="0">
                <a:solidFill>
                  <a:schemeClr val="bg1"/>
                </a:solidFill>
              </a:rPr>
              <a:t>      </a:t>
            </a:r>
            <a:r>
              <a:rPr lang="en-US" sz="5800" b="1" dirty="0" smtClean="0">
                <a:solidFill>
                  <a:schemeClr val="bg1"/>
                </a:solidFill>
              </a:rPr>
              <a:t>But </a:t>
            </a:r>
            <a:r>
              <a:rPr lang="en-US" sz="5800" b="1" dirty="0" smtClean="0">
                <a:solidFill>
                  <a:schemeClr val="bg1"/>
                </a:solidFill>
              </a:rPr>
              <a:t>Noah </a:t>
            </a:r>
            <a:r>
              <a:rPr lang="en-US" sz="5800" b="1" dirty="0" smtClean="0">
                <a:solidFill>
                  <a:srgbClr val="FFFF00"/>
                </a:solidFill>
              </a:rPr>
              <a:t>found grace in the eyes of the LORD</a:t>
            </a:r>
            <a:r>
              <a:rPr lang="en-US" sz="5800" b="1" dirty="0" smtClean="0">
                <a:solidFill>
                  <a:schemeClr val="bg1"/>
                </a:solidFill>
              </a:rPr>
              <a:t>. </a:t>
            </a:r>
          </a:p>
          <a:p>
            <a:pPr>
              <a:buNone/>
            </a:pPr>
            <a:endParaRPr lang="en-US" altLang="zh-TW" sz="4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51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sz="6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7:1  </a:t>
            </a:r>
            <a:r>
              <a:rPr lang="zh-TW" altLang="en-US" sz="6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耶和華對挪亞說：「你和你的全家都要進入方舟；因為在這世代中，</a:t>
            </a:r>
            <a:r>
              <a:rPr lang="zh-TW" altLang="en-US" sz="65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我見你在我面前是義人</a:t>
            </a:r>
            <a:r>
              <a:rPr lang="zh-TW" altLang="en-US" sz="6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65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6500" b="1" dirty="0" smtClean="0">
                <a:solidFill>
                  <a:schemeClr val="bg1"/>
                </a:solidFill>
              </a:rPr>
              <a:t>   </a:t>
            </a:r>
            <a:r>
              <a:rPr lang="en-US" sz="6500" b="1" dirty="0" smtClean="0">
                <a:solidFill>
                  <a:schemeClr val="bg1"/>
                </a:solidFill>
              </a:rPr>
              <a:t>And </a:t>
            </a:r>
            <a:r>
              <a:rPr lang="en-US" sz="6500" b="1" dirty="0" smtClean="0">
                <a:solidFill>
                  <a:schemeClr val="bg1"/>
                </a:solidFill>
              </a:rPr>
              <a:t>the LORD said unto Noah, Come thou and all thy house into the ark; for thee </a:t>
            </a:r>
            <a:r>
              <a:rPr lang="en-US" sz="6500" b="1" dirty="0" smtClean="0">
                <a:solidFill>
                  <a:srgbClr val="FFFF00"/>
                </a:solidFill>
              </a:rPr>
              <a:t>have I seen righteous before me </a:t>
            </a:r>
            <a:r>
              <a:rPr lang="en-US" sz="6500" b="1" dirty="0" smtClean="0">
                <a:solidFill>
                  <a:schemeClr val="bg1"/>
                </a:solidFill>
              </a:rPr>
              <a:t>in this generation.</a:t>
            </a:r>
            <a:r>
              <a:rPr lang="en-US" sz="5100" b="1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r>
              <a:rPr lang="en-US" altLang="zh-TW" sz="5100" b="1" dirty="0" smtClean="0">
                <a:solidFill>
                  <a:schemeClr val="bg1"/>
                </a:solidFill>
              </a:rPr>
              <a:t> </a:t>
            </a:r>
            <a:endParaRPr lang="en-US" altLang="zh-TW" sz="51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19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方舟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父親挪亞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Father Noah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371600"/>
            <a:ext cx="11176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Heb 11:7 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挪亞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因著信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，既蒙神指示他未見的事，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動了敬畏的心，預備了一隻方舟，使他全家得救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。因此就定了那世代的罪，自己也承受了那從信而來的義。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FFFF00"/>
                </a:solidFill>
              </a:rPr>
              <a:t>  </a:t>
            </a:r>
            <a:r>
              <a:rPr lang="en-US" sz="3600" b="1" dirty="0" smtClean="0">
                <a:solidFill>
                  <a:srgbClr val="FFFF00"/>
                </a:solidFill>
              </a:rPr>
              <a:t>By </a:t>
            </a:r>
            <a:r>
              <a:rPr lang="en-US" sz="3600" b="1" dirty="0" smtClean="0">
                <a:solidFill>
                  <a:srgbClr val="FFFF00"/>
                </a:solidFill>
              </a:rPr>
              <a:t>faith </a:t>
            </a:r>
            <a:r>
              <a:rPr lang="en-US" sz="3600" b="1" dirty="0" smtClean="0">
                <a:solidFill>
                  <a:schemeClr val="bg1"/>
                </a:solidFill>
              </a:rPr>
              <a:t>Noah, being warned of God of things not seen as yet, </a:t>
            </a:r>
            <a:r>
              <a:rPr lang="en-US" sz="3600" b="1" dirty="0" smtClean="0">
                <a:solidFill>
                  <a:srgbClr val="FFFF00"/>
                </a:solidFill>
              </a:rPr>
              <a:t>moved with fear</a:t>
            </a:r>
            <a:r>
              <a:rPr lang="en-US" sz="3600" b="1" dirty="0" smtClean="0">
                <a:solidFill>
                  <a:schemeClr val="bg1"/>
                </a:solidFill>
              </a:rPr>
              <a:t>, </a:t>
            </a:r>
            <a:r>
              <a:rPr lang="en-US" sz="3600" b="1" dirty="0" smtClean="0">
                <a:solidFill>
                  <a:srgbClr val="FFFF00"/>
                </a:solidFill>
              </a:rPr>
              <a:t>prepared an ark to the saving of his house</a:t>
            </a:r>
            <a:r>
              <a:rPr lang="en-US" sz="3600" b="1" dirty="0" smtClean="0">
                <a:solidFill>
                  <a:schemeClr val="bg1"/>
                </a:solidFill>
              </a:rPr>
              <a:t>; by the which he condemned the world, and became heir of the righteousness which is by faith. </a:t>
            </a:r>
          </a:p>
          <a:p>
            <a:pPr>
              <a:buNone/>
            </a:pP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方舟</a:t>
            </a:r>
            <a: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母親約基別 </a:t>
            </a:r>
            <a: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Mother </a:t>
            </a:r>
            <a:r>
              <a:rPr lang="en-US" altLang="zh-TW" sz="48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Jacobel</a:t>
            </a:r>
            <a:endParaRPr lang="en-US" sz="4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53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挪亞之後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1000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多年</a:t>
            </a:r>
            <a:endParaRPr lang="en-US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2:1 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有一個利未家的人娶了一個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利未女子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為妻。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And there went a man of the house of Levi, and took </a:t>
            </a:r>
            <a:r>
              <a:rPr lang="en-US" sz="3600" b="1" i="1" dirty="0" smtClean="0">
                <a:solidFill>
                  <a:srgbClr val="FFFF00"/>
                </a:solidFill>
              </a:rPr>
              <a:t>to wife a daughter of Levi. </a:t>
            </a:r>
          </a:p>
          <a:p>
            <a:pPr>
              <a:buNone/>
            </a:pPr>
            <a:endParaRPr lang="en-US" altLang="zh-TW" sz="1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Heb 11:23 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摩西生下來，他的父母見他是個俊美的孩子，就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因著信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，把他藏了三個月，並不怕王命。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chemeClr val="bg1"/>
                </a:solidFill>
              </a:rPr>
              <a:t>   </a:t>
            </a:r>
            <a:r>
              <a:rPr lang="en-US" sz="4000" b="1" dirty="0" smtClean="0">
                <a:solidFill>
                  <a:srgbClr val="FFFF00"/>
                </a:solidFill>
              </a:rPr>
              <a:t>By </a:t>
            </a:r>
            <a:r>
              <a:rPr lang="en-US" sz="4000" b="1" dirty="0" smtClean="0">
                <a:solidFill>
                  <a:srgbClr val="FFFF00"/>
                </a:solidFill>
              </a:rPr>
              <a:t>faith </a:t>
            </a:r>
            <a:r>
              <a:rPr lang="en-US" sz="4000" b="1" dirty="0" smtClean="0">
                <a:solidFill>
                  <a:schemeClr val="bg1"/>
                </a:solidFill>
              </a:rPr>
              <a:t>Moses, when he was born, was hid three months of his parents, because they saw </a:t>
            </a:r>
            <a:r>
              <a:rPr lang="en-US" sz="4000" b="1" i="1" dirty="0" smtClean="0">
                <a:solidFill>
                  <a:schemeClr val="bg1"/>
                </a:solidFill>
              </a:rPr>
              <a:t>he was a proper child; and they were not afraid of the king's commandment. </a:t>
            </a:r>
          </a:p>
          <a:p>
            <a:pPr>
              <a:buNone/>
            </a:pP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應用 </a:t>
            </a:r>
            <a:r>
              <a:rPr lang="en-US" altLang="zh-TW" sz="6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Application</a:t>
            </a:r>
            <a:endParaRPr lang="en-US" sz="6600" b="1" u="sng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6993"/>
            <a:ext cx="10515600" cy="44283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父母親的人</a:t>
            </a: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品 </a:t>
            </a:r>
            <a:r>
              <a:rPr lang="en-US" altLang="zh-TW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6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蒙恩</a:t>
            </a:r>
            <a:r>
              <a:rPr lang="en-US" altLang="zh-TW" sz="6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6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義人</a:t>
            </a:r>
            <a:endParaRPr lang="en-US" altLang="zh-TW" sz="60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父母親與上帝的關</a:t>
            </a: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係 </a:t>
            </a:r>
            <a:r>
              <a:rPr lang="en-US" altLang="zh-TW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6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相信</a:t>
            </a:r>
            <a:endParaRPr lang="en-US" altLang="zh-TW" sz="60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父母親的勇氣與堅</a:t>
            </a: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持 </a:t>
            </a:r>
            <a:r>
              <a:rPr lang="en-US" altLang="zh-TW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6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敬畏</a:t>
            </a:r>
            <a:endParaRPr lang="en-US" altLang="zh-TW" sz="60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6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保護兒女的必要條件</a:t>
            </a:r>
            <a:endParaRPr lang="en-US" sz="6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兩個「遇見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en-US" altLang="zh-TW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Two “Mets”</a:t>
            </a:r>
            <a:endParaRPr lang="en-US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3200" b="1" u="sng" dirty="0" smtClean="0">
                <a:solidFill>
                  <a:srgbClr val="FFFF00"/>
                </a:solidFill>
              </a:rPr>
              <a:t>‧</a:t>
            </a:r>
            <a:r>
              <a:rPr lang="zh-TW" altLang="en-US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上帝的使者遇見雅各 </a:t>
            </a:r>
            <a:r>
              <a:rPr lang="en-US" altLang="zh-TW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Jacob</a:t>
            </a:r>
            <a:endParaRPr lang="en-US" sz="3600" b="1" u="sng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32:1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雅各仍舊行路，</a:t>
            </a:r>
            <a:r>
              <a:rPr lang="zh-TW" altLang="en-US" sz="32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神的使者遇見他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 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And Jacob went on his way, and the angels of God met him. </a:t>
            </a:r>
          </a:p>
          <a:p>
            <a:pPr>
              <a:buNone/>
            </a:pPr>
            <a:endParaRPr lang="en-US" sz="1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32:24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只剩下雅各一人。有一個人來</a:t>
            </a:r>
            <a:r>
              <a:rPr lang="zh-TW" altLang="en-US" sz="32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和他摔跤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，直到黎明。 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And Jacob was left alone; and there wrestled a man with him until the breaking of the day. </a:t>
            </a:r>
          </a:p>
          <a:p>
            <a:pPr>
              <a:buNone/>
            </a:pP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32:25 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那人見自己勝不過他，就將他的大腿窩摸了一把，雅各的大腿窩正在摔跤的時候就扭了。 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兩次的發現\liangshanb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1" y="838200"/>
            <a:ext cx="10058399" cy="54087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90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「二」是見證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舉例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Examples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7200" y="6248401"/>
            <a:ext cx="924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梁山伯與祝英台拜天地私訂終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身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The Butterfly Story</a:t>
            </a:r>
            <a:endParaRPr lang="en-US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兩個「遇見」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600" b="1" u="sng" dirty="0" smtClean="0">
                <a:solidFill>
                  <a:srgbClr val="FFFF00"/>
                </a:solidFill>
              </a:rPr>
              <a:t>‧</a:t>
            </a:r>
            <a:r>
              <a:rPr lang="zh-TW" altLang="en-US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上帝的使者遇見雅各 </a:t>
            </a:r>
            <a:r>
              <a:rPr lang="en-US" altLang="zh-TW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Jacob</a:t>
            </a:r>
            <a:endParaRPr lang="en-US" sz="3600" b="1" u="sng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32:26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那人說：「天黎明了，容我去吧！」雅各說：「你不給我祝福，我就不容你去。」 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</a:t>
            </a:r>
            <a:r>
              <a:rPr lang="en-US" sz="3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32:27  </a:t>
            </a:r>
            <a:r>
              <a:rPr lang="zh-TW" altLang="en-US" sz="3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那人說：「你名叫什麼？」他說：「我名叫雅各。」 </a:t>
            </a:r>
            <a:endParaRPr lang="en-US" altLang="zh-TW" sz="36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And he said unto him, What </a:t>
            </a:r>
            <a:r>
              <a:rPr lang="en-US" sz="3200" b="1" i="1" dirty="0" smtClean="0">
                <a:solidFill>
                  <a:schemeClr val="bg1"/>
                </a:solidFill>
              </a:rPr>
              <a:t>is thy name? And he said, Jacob. </a:t>
            </a:r>
          </a:p>
          <a:p>
            <a:pPr>
              <a:buNone/>
            </a:pPr>
            <a:endParaRPr lang="en-US" sz="36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Gen 32:28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那人說：「</a:t>
            </a:r>
            <a:r>
              <a:rPr lang="zh-TW" altLang="en-US" sz="3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你的名不要再叫雅各，要叫以色列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；因為你與神與人較力，都得了勝。」 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he said, Thy name shall be called no more Jacob, but Israel: for as a prince hast thou power with God and with men, and hast prevailed. </a:t>
            </a:r>
          </a:p>
          <a:p>
            <a:pPr>
              <a:buNone/>
            </a:pP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兩個「遇見」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3340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600" b="1" u="sng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耶和華遇見摩</a:t>
            </a:r>
            <a:r>
              <a:rPr lang="zh-TW" altLang="en-US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西 </a:t>
            </a:r>
            <a:r>
              <a:rPr lang="en-US" altLang="zh-TW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Moses</a:t>
            </a:r>
            <a:endParaRPr lang="en-US" sz="36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6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4:24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摩西在路上住宿的地方，</a:t>
            </a:r>
            <a:r>
              <a:rPr lang="zh-TW" altLang="en-US" sz="3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耶和華遇見他，想要殺他。 </a:t>
            </a:r>
            <a:endParaRPr lang="en-US" altLang="zh-TW" sz="36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it came to pass by the way in the inn, that </a:t>
            </a:r>
            <a:r>
              <a:rPr lang="en-US" sz="3600" b="1" dirty="0" smtClean="0">
                <a:solidFill>
                  <a:srgbClr val="FFFF00"/>
                </a:solidFill>
              </a:rPr>
              <a:t>the LORD met him, and sought to kill him. </a:t>
            </a:r>
          </a:p>
          <a:p>
            <a:pPr>
              <a:buNone/>
            </a:pPr>
            <a:endParaRPr lang="en-US" sz="36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6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4:25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西坡拉就拿一塊火石，割下他兒子的陽皮，丟在摩西腳前，說：「你真是我的血郎了。」 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600" b="1" dirty="0" err="1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Exo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4:26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這樣，耶和華才放了他。西坡拉說：「你因割禮就是血郎了。」 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So he let him go: then she said, A bloody husband </a:t>
            </a:r>
            <a:r>
              <a:rPr lang="en-US" sz="3600" b="1" i="1" dirty="0" smtClean="0">
                <a:solidFill>
                  <a:schemeClr val="bg1"/>
                </a:solidFill>
              </a:rPr>
              <a:t>thou art, because of the circumcision. </a:t>
            </a:r>
          </a:p>
          <a:p>
            <a:pPr>
              <a:buNone/>
            </a:pP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89038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遇見上帝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Meeting God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雅各 </a:t>
            </a:r>
            <a:r>
              <a:rPr lang="en-US" altLang="zh-TW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Jacob –</a:t>
            </a:r>
          </a:p>
          <a:p>
            <a:pPr marL="514350" indent="-514350"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承認自己的本性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抓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竊取者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，被賜與新名，才得蒙祝福 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成為以色列民族的創始者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514350" indent="-514350">
              <a:buNone/>
            </a:pP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摩西 </a:t>
            </a:r>
            <a:r>
              <a:rPr lang="en-US" altLang="zh-TW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Moses –</a:t>
            </a:r>
          </a:p>
          <a:p>
            <a:pPr marL="514350" indent="-514350"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進入盟約 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割禮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，除去污穢，才可事奉聖潔的上帝 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帶領以色列百姓出埃及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並頒布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教導律法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113" y="326571"/>
            <a:ext cx="5408023" cy="60611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</a:rPr>
              <a:t>St. Augustine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St. Augustine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Rom 13:14  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總要披戴主耶穌基督，不要為肉體安排，去放縱私慾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b="1" dirty="0" smtClean="0">
                <a:solidFill>
                  <a:schemeClr val="bg1"/>
                </a:solidFill>
              </a:rPr>
              <a:t>But put ye on the Lord Jesus Christ, and make not provision for the flesh, to </a:t>
            </a:r>
            <a:r>
              <a:rPr lang="en-US" b="1" i="1" dirty="0" err="1" smtClean="0">
                <a:solidFill>
                  <a:schemeClr val="bg1"/>
                </a:solidFill>
              </a:rPr>
              <a:t>fulfil</a:t>
            </a:r>
            <a:r>
              <a:rPr lang="en-US" b="1" i="1" dirty="0" smtClean="0">
                <a:solidFill>
                  <a:schemeClr val="bg1"/>
                </a:solidFill>
              </a:rPr>
              <a:t> the lusts thereof.</a:t>
            </a:r>
            <a:r>
              <a:rPr lang="en-US" b="1" i="1" dirty="0" smtClean="0"/>
              <a:t> 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zh-TW" altLang="en-US" dirty="0" smtClean="0"/>
              <a:t>。</a:t>
            </a:r>
            <a:br>
              <a:rPr lang="zh-TW" altLang="en-US" dirty="0" smtClean="0"/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jp\Documents\Annie's Sermon Notes\母親講章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562" y="731521"/>
            <a:ext cx="5869690" cy="58696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932" y="1489167"/>
            <a:ext cx="5185954" cy="499001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孫越</a:t>
            </a:r>
            <a:r>
              <a:rPr lang="en-US" altLang="zh-TW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1Co 10:23  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凡事都可行，但不都有益處。凡事都可行，但不都造就人。</a:t>
            </a:r>
            <a:b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All things are lawful for me, but all things are not expedient: all things are lawful for me, but all things edify not.</a:t>
            </a:r>
            <a:r>
              <a:rPr lang="en-US" dirty="0" smtClean="0"/>
              <a:t> </a:t>
            </a:r>
            <a:br>
              <a:rPr lang="en-US" dirty="0" smtClean="0"/>
            </a:br>
            <a:endParaRPr lang="en-US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 descr="C:\Users\jp\Documents\Annie's Sermon Notes\母親講章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243" y="496390"/>
            <a:ext cx="6117884" cy="6117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240" y="365125"/>
            <a:ext cx="2575560" cy="6022612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上帝在我病痛中遇見祂 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信靠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Picture 4" descr="P10110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3051" y="378823"/>
            <a:ext cx="8180471" cy="6137774"/>
          </a:xfr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兩個「紀念」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Two Memorials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1176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1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馬利亞用香膏澆奠主 </a:t>
            </a:r>
            <a:r>
              <a:rPr lang="en-US" altLang="zh-TW" sz="41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Mary</a:t>
            </a:r>
            <a:endParaRPr lang="en-US" sz="4100" b="1" u="sng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Mat </a:t>
            </a:r>
            <a:r>
              <a:rPr 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26:6  </a:t>
            </a:r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耶穌在伯大尼長大痲瘋的西門家裡， 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Mat 26:7  </a:t>
            </a:r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有一個女人拿著一玉瓶極貴的香膏來，趁耶穌坐席的時候，澆在他的頭上。 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Mat </a:t>
            </a:r>
            <a:r>
              <a:rPr 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26:13  </a:t>
            </a:r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我實在告訴你們，</a:t>
            </a:r>
            <a:r>
              <a:rPr lang="zh-TW" altLang="en-US" sz="41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普天之下，無論在什麼地方傳這福音，也要述說這女人所行的，作個紀念。</a:t>
            </a:r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 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Verily I say unto you, </a:t>
            </a:r>
            <a:r>
              <a:rPr lang="en-US" sz="3200" b="1" dirty="0" err="1" smtClean="0">
                <a:solidFill>
                  <a:schemeClr val="bg1"/>
                </a:solidFill>
              </a:rPr>
              <a:t>Wheresoever</a:t>
            </a:r>
            <a:r>
              <a:rPr lang="en-US" sz="3200" b="1" dirty="0" smtClean="0">
                <a:solidFill>
                  <a:schemeClr val="bg1"/>
                </a:solidFill>
              </a:rPr>
              <a:t> this gospel shall be preached in the whole world, </a:t>
            </a:r>
            <a:r>
              <a:rPr lang="en-US" sz="3200" b="1" i="1" dirty="0" smtClean="0">
                <a:solidFill>
                  <a:schemeClr val="bg1"/>
                </a:solidFill>
              </a:rPr>
              <a:t>there shall also this, that this woman hath done, be told for a </a:t>
            </a:r>
            <a:r>
              <a:rPr lang="en-US" sz="3200" b="1" i="1" dirty="0" smtClean="0">
                <a:solidFill>
                  <a:srgbClr val="FFFF00"/>
                </a:solidFill>
              </a:rPr>
              <a:t>memorial of her</a:t>
            </a:r>
            <a:r>
              <a:rPr lang="en-US" sz="3200" b="1" i="1" dirty="0" smtClean="0">
                <a:solidFill>
                  <a:schemeClr val="bg1"/>
                </a:solidFill>
              </a:rPr>
              <a:t>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兩個「紀念」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31966"/>
            <a:ext cx="10972800" cy="58260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哥尼流的善行 </a:t>
            </a:r>
            <a:r>
              <a:rPr lang="en-US" altLang="zh-TW" sz="3600" b="1" u="sng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Cornelius</a:t>
            </a:r>
          </a:p>
          <a:p>
            <a:pPr>
              <a:buNone/>
            </a:pPr>
            <a:r>
              <a:rPr lang="en-US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Act 10:1  </a:t>
            </a:r>
            <a:r>
              <a:rPr lang="zh-TW" altLang="en-US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在該撒利亞有一個人，名叫哥尼流，是「義大利營」的百夫長。</a:t>
            </a:r>
            <a:r>
              <a:rPr lang="en-US" altLang="zh-TW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Act 10:2  </a:t>
            </a:r>
            <a:r>
              <a:rPr lang="zh-TW" altLang="en-US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他是個虔誠人，</a:t>
            </a:r>
            <a:r>
              <a:rPr lang="zh-TW" altLang="en-US" sz="39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他和全家都敬畏神，多多賙濟百姓，常常禱告神。</a:t>
            </a:r>
            <a:r>
              <a:rPr lang="en-US" altLang="zh-TW" sz="39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Act 10:3  </a:t>
            </a:r>
            <a:r>
              <a:rPr lang="zh-TW" altLang="en-US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有一天，約在申初，他在異象中明明看見神的一個使者進去，到他那裡，說：「哥尼流。」</a:t>
            </a:r>
            <a:r>
              <a:rPr lang="en-US" altLang="zh-TW" sz="39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Act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10:4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哥尼流定睛看他，驚怕說：「主啊，什麼事呢？」天使說：「</a:t>
            </a:r>
            <a:r>
              <a:rPr lang="zh-TW" altLang="en-US" sz="3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你的禱告和你的賙濟達到神面前，已蒙記念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了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when he looked on him, he was afraid, and said, What is it, Lord? And he said unto him, Thy prayers and </a:t>
            </a:r>
            <a:r>
              <a:rPr lang="en-US" sz="3600" b="1" dirty="0" err="1" smtClean="0">
                <a:solidFill>
                  <a:schemeClr val="bg1"/>
                </a:solidFill>
              </a:rPr>
              <a:t>thine</a:t>
            </a:r>
            <a:r>
              <a:rPr lang="en-US" sz="3600" b="1" dirty="0" smtClean="0">
                <a:solidFill>
                  <a:schemeClr val="bg1"/>
                </a:solidFill>
              </a:rPr>
              <a:t> alms are come up for </a:t>
            </a:r>
            <a:r>
              <a:rPr lang="en-US" sz="3600" b="1" dirty="0" smtClean="0">
                <a:solidFill>
                  <a:srgbClr val="FFFF00"/>
                </a:solidFill>
              </a:rPr>
              <a:t>a memorial before God</a:t>
            </a:r>
            <a:r>
              <a:rPr lang="en-US" sz="3600" b="1" dirty="0" smtClean="0">
                <a:solidFill>
                  <a:schemeClr val="bg1"/>
                </a:solidFill>
              </a:rPr>
              <a:t>. </a:t>
            </a:r>
          </a:p>
          <a:p>
            <a:pPr>
              <a:buNone/>
            </a:pP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1449977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蒙上帝紀念的事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Things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that God remembers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0606"/>
            <a:ext cx="10972800" cy="509451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馬利亞 </a:t>
            </a:r>
            <a:r>
              <a:rPr lang="en-US" altLang="zh-TW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與耶穌的親密關係</a:t>
            </a:r>
            <a:r>
              <a:rPr lang="en-US" altLang="zh-TW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做在耶穌身上的事</a:t>
            </a:r>
            <a:endParaRPr lang="en-US" altLang="zh-TW" sz="40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專心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專注聽耶穌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深知耶穌的價值，將祂身份所配得的尊榮奉獻於祂，且做的及時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哥尼流 </a:t>
            </a:r>
            <a:r>
              <a:rPr lang="en-US" altLang="zh-TW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與人的慈惠關係</a:t>
            </a:r>
            <a:r>
              <a:rPr lang="en-US" altLang="zh-TW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做在人身上的事</a:t>
            </a:r>
            <a:endParaRPr lang="en-US" altLang="zh-TW" sz="40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敬畏上帝，禱告，賙濟百姓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44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愛神愛人</a:t>
            </a:r>
            <a:endParaRPr lang="en-US" altLang="zh-TW" sz="44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結語 </a:t>
            </a:r>
            <a:r>
              <a:rPr lang="en-US" altLang="zh-TW" sz="5400" b="1" dirty="0" smtClean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Conclusion</a:t>
            </a:r>
            <a:endParaRPr lang="en-US" sz="5400" b="1" dirty="0">
              <a:solidFill>
                <a:schemeClr val="bg1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1782"/>
            <a:ext cx="11582400" cy="5427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從「二」的生活見證 </a:t>
            </a:r>
            <a:r>
              <a:rPr lang="en-US" altLang="zh-TW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我們看見上帝對人的教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導與期盼</a:t>
            </a:r>
            <a:r>
              <a:rPr lang="en-US" altLang="zh-TW" sz="36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endParaRPr lang="en-US" altLang="zh-TW" sz="36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教導我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們人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際關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係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健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全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-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伴侶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朋友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小組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教會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相互守望問責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不要落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單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與人同工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合一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見證上帝的榮耀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對父母親保護兒女的期望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賜給我們雙親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我們也要效法敬虔的榜樣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保護自己的兒女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走上真理之路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脫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離將來的審判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品性改造與事奉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-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人的本性有許多與上帝違合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祂挑戰我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們不斷脫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下舊的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成為更合祂心意的人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擔當更高的事奉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人生品質與目標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成為向神富足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向人有愛的人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桃園三結義 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Making Covenant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 descr="C:\Users\jp\Documents\Annie's Sermon Notes\兩次的發現\taoyuanjieyi 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800" y="914401"/>
            <a:ext cx="10261600" cy="5765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兩次的發現\taoyuansa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459" y="381000"/>
            <a:ext cx="10851299" cy="6096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83771" y="600891"/>
            <a:ext cx="46503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lang="zh-TW" altLang="en-US" sz="2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地作證</a:t>
            </a:r>
            <a:endParaRPr lang="en-US" sz="2400" b="1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Heaven &amp; Earth Bear Witness</a:t>
            </a:r>
            <a:endParaRPr lang="en-US" sz="2400" b="1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中國傳統婚禮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Chinese Traditional Wedding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 descr="C:\Users\jp\Documents\Annie's Sermon Notes\兩次的發現\weddin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411" y="1748247"/>
            <a:ext cx="11150600" cy="41814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8114" y="6065521"/>
            <a:ext cx="1087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一拜天地，二拜高堂，夫妻對拜，送入洞房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聖經中的舉例 </a:t>
            </a:r>
            <a:r>
              <a:rPr lang="en-US" altLang="zh-TW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Bible Examples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1234"/>
            <a:ext cx="10972800" cy="491816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兩個探子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民數記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14:6-10)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約書亞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迦勒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Mat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18:15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「倘若你的弟兄得罪你，你就去，趁著只有他和你在一處的時候，指出他的錯來。他若聽你，你便得了你的弟兄； 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Mat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18:16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他若不聽，你就另外帶一兩個人同去，</a:t>
            </a:r>
            <a:r>
              <a:rPr lang="zh-TW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要憑兩三個人的口作見證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，句句都可定準。 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Mat 18:15  Moreover if thy brother shall trespass against thee, go and tell him his fault between thee and him alone: if he shall hear thee, thou hast gained thy brother. 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Mat 18:16  But if he will not hear </a:t>
            </a:r>
            <a:r>
              <a:rPr lang="en-US" sz="3600" b="1" i="1" dirty="0" smtClean="0">
                <a:solidFill>
                  <a:schemeClr val="bg1"/>
                </a:solidFill>
              </a:rPr>
              <a:t>thee, then </a:t>
            </a:r>
            <a:r>
              <a:rPr lang="en-US" sz="3600" b="1" i="1" dirty="0" smtClean="0">
                <a:solidFill>
                  <a:srgbClr val="FFFF00"/>
                </a:solidFill>
              </a:rPr>
              <a:t>take with thee one or two more</a:t>
            </a:r>
            <a:r>
              <a:rPr lang="en-US" sz="3600" b="1" i="1" dirty="0" smtClean="0">
                <a:solidFill>
                  <a:schemeClr val="bg1"/>
                </a:solidFill>
              </a:rPr>
              <a:t>, that in the mouth of two or three witnesses every word may be established. </a:t>
            </a:r>
          </a:p>
          <a:p>
            <a:pPr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0446"/>
            <a:ext cx="10972800" cy="65575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Mar 6:7 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耶穌叫了十二個門徒來，差遣他們</a:t>
            </a: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兩個兩個的出去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，也賜給他們權柄，制伏污鬼；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he called </a:t>
            </a:r>
            <a:r>
              <a:rPr lang="en-US" sz="3600" b="1" i="1" dirty="0" smtClean="0">
                <a:solidFill>
                  <a:schemeClr val="bg1"/>
                </a:solidFill>
              </a:rPr>
              <a:t>unto him the twelve, and began to send them forth by </a:t>
            </a:r>
            <a:r>
              <a:rPr lang="en-US" sz="3600" b="1" i="1" dirty="0" smtClean="0">
                <a:solidFill>
                  <a:srgbClr val="FFFF00"/>
                </a:solidFill>
              </a:rPr>
              <a:t>two and two</a:t>
            </a:r>
            <a:r>
              <a:rPr lang="en-US" sz="3600" b="1" i="1" dirty="0" smtClean="0">
                <a:solidFill>
                  <a:schemeClr val="bg1"/>
                </a:solidFill>
              </a:rPr>
              <a:t>; and gave them power over unclean spirits; </a:t>
            </a:r>
          </a:p>
          <a:p>
            <a:pPr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2Co 13:1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這是我第三次要到你們那裡去。「憑</a:t>
            </a:r>
            <a:r>
              <a:rPr lang="zh-TW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兩三個人的口作見證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，句句都要定準。」 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This </a:t>
            </a:r>
            <a:r>
              <a:rPr lang="en-US" sz="3600" b="1" i="1" dirty="0" smtClean="0">
                <a:solidFill>
                  <a:schemeClr val="bg1"/>
                </a:solidFill>
              </a:rPr>
              <a:t>is the third time I am coming to you. In the mouth of two or three witnesses shall every word be established.</a:t>
            </a:r>
            <a:r>
              <a:rPr lang="en-US" sz="3600" i="1" dirty="0" smtClean="0"/>
              <a:t> </a:t>
            </a:r>
          </a:p>
          <a:p>
            <a:pPr>
              <a:buNone/>
            </a:pP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1Ti 5:19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控告長老的呈子，非有</a:t>
            </a:r>
            <a:r>
              <a:rPr lang="zh-TW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兩三個見證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就不要收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800" b="1" dirty="0" smtClean="0">
                <a:solidFill>
                  <a:schemeClr val="bg1"/>
                </a:solidFill>
              </a:rPr>
              <a:t>Against an elder receive not an accusation, but before two or three witnesses. </a:t>
            </a:r>
          </a:p>
          <a:p>
            <a:pPr>
              <a:buNone/>
            </a:pPr>
            <a:r>
              <a:rPr lang="zh-TW" altLang="en-US" sz="3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8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6.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Rev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11:3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我要使我那</a:t>
            </a:r>
            <a:r>
              <a:rPr lang="zh-TW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兩個見證人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，穿著毛衣，傳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道一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千二百六十天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I will give </a:t>
            </a:r>
            <a:r>
              <a:rPr lang="en-US" sz="3600" b="1" i="1" dirty="0" smtClean="0">
                <a:solidFill>
                  <a:schemeClr val="bg1"/>
                </a:solidFill>
              </a:rPr>
              <a:t>power unto my </a:t>
            </a:r>
            <a:r>
              <a:rPr lang="en-US" sz="3600" b="1" i="1" dirty="0" smtClean="0">
                <a:solidFill>
                  <a:srgbClr val="FFFF00"/>
                </a:solidFill>
              </a:rPr>
              <a:t>two witnesses</a:t>
            </a:r>
            <a:r>
              <a:rPr lang="en-US" sz="3600" b="1" i="1" dirty="0" smtClean="0">
                <a:solidFill>
                  <a:schemeClr val="bg1"/>
                </a:solidFill>
              </a:rPr>
              <a:t>, and they shall prophesy a thousand two hundred and threescore days, clothed in sackcloth. 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7.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Rom 8:15 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你們所受的，不是奴僕的心，仍舊害怕；所受的，乃是兒子的心，因此我們呼叫：「阿爸！父！」 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Rom </a:t>
            </a:r>
            <a:r>
              <a:rPr 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8:16  </a:t>
            </a:r>
            <a:r>
              <a:rPr lang="zh-TW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聖靈與我們的心同證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我們是神的兒女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The Spirit itself </a:t>
            </a:r>
            <a:r>
              <a:rPr lang="en-US" sz="3600" b="1" dirty="0" err="1" smtClean="0">
                <a:solidFill>
                  <a:schemeClr val="bg1"/>
                </a:solidFill>
              </a:rPr>
              <a:t>beareth</a:t>
            </a:r>
            <a:r>
              <a:rPr lang="en-US" sz="3600" b="1" dirty="0" smtClean="0">
                <a:solidFill>
                  <a:schemeClr val="bg1"/>
                </a:solidFill>
              </a:rPr>
              <a:t> witness with our spirit, that we are the children of God: </a:t>
            </a:r>
          </a:p>
          <a:p>
            <a:pPr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3043</Words>
  <Application>Microsoft Office PowerPoint</Application>
  <PresentationFormat>Custom</PresentationFormat>
  <Paragraphs>230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「兩次」的驚喜 - 生活智慧與見證 Surprised by “Two” - God’s Wisdsom &amp; Testimony  </vt:lpstr>
      <vt:lpstr>聖經中「二」這個數字 Number “Two” in the Bible</vt:lpstr>
      <vt:lpstr>「二」是見證-舉例 Examples</vt:lpstr>
      <vt:lpstr>桃園三結義 Making Covenant</vt:lpstr>
      <vt:lpstr>Slide 5</vt:lpstr>
      <vt:lpstr>中國傳統婚禮  Chinese Traditional Wedding</vt:lpstr>
      <vt:lpstr>聖經中的舉例 Bible Examples</vt:lpstr>
      <vt:lpstr>Slide 8</vt:lpstr>
      <vt:lpstr>Slide 9</vt:lpstr>
      <vt:lpstr>Slide 10</vt:lpstr>
      <vt:lpstr>Slide 11</vt:lpstr>
      <vt:lpstr>4. 二是「合一」 Oneness</vt:lpstr>
      <vt:lpstr>耶和華的見證使愚人有智慧</vt:lpstr>
      <vt:lpstr>經文「兩次」的見證 God’s Testimonies of “Two”</vt:lpstr>
      <vt:lpstr>1. 兩個「不好」Not Good</vt:lpstr>
      <vt:lpstr>1. 兩個「不好」Not Good</vt:lpstr>
      <vt:lpstr>為何單獨「不好」? Why it’s not good to be alone?</vt:lpstr>
      <vt:lpstr>二的「好處」The Goodness of “Two”</vt:lpstr>
      <vt:lpstr>為何單獨「不好」? Why it’s not good to be alone?</vt:lpstr>
      <vt:lpstr>應用 Application</vt:lpstr>
      <vt:lpstr>為何獨權「不好」? Why it’s not good to judge things alone?</vt:lpstr>
      <vt:lpstr>應用 Application</vt:lpstr>
      <vt:lpstr>2. 兩個「方舟」Two Arks</vt:lpstr>
      <vt:lpstr>2. 兩個「方舟」Two Arks</vt:lpstr>
      <vt:lpstr>方舟- 父親挪亞 Father Noah</vt:lpstr>
      <vt:lpstr>方舟- 父親挪亞 Father Noah</vt:lpstr>
      <vt:lpstr>方舟- 母親約基別 Mother Jacobel</vt:lpstr>
      <vt:lpstr>應用 Application</vt:lpstr>
      <vt:lpstr>3. 兩個「遇見」Two “Mets”</vt:lpstr>
      <vt:lpstr>3. 兩個「遇見」</vt:lpstr>
      <vt:lpstr>3. 兩個「遇見」</vt:lpstr>
      <vt:lpstr>遇見上帝 Meeting God</vt:lpstr>
      <vt:lpstr> St. Augustine   St. Augustine  Rom 13:14  總要披戴主耶穌基督，不要為肉體安排，去放縱私慾. But put ye on the Lord Jesus Christ, and make not provision for the flesh, to fulfil the lusts thereof.  。  </vt:lpstr>
      <vt:lpstr>孫越  1Co 10:23  凡事都可行，但不都有益處。凡事都可行，但不都造就人。 All things are lawful for me, but all things are not expedient: all things are lawful for me, but all things edify not.  </vt:lpstr>
      <vt:lpstr>上帝在我病痛中遇見祂  - 信靠 </vt:lpstr>
      <vt:lpstr>4. 兩個「紀念」Two Memorials</vt:lpstr>
      <vt:lpstr>4. 兩個「紀念」</vt:lpstr>
      <vt:lpstr>蒙上帝紀念的事  Things that God remembers</vt:lpstr>
      <vt:lpstr>結語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72</cp:revision>
  <dcterms:created xsi:type="dcterms:W3CDTF">2017-09-02T22:15:11Z</dcterms:created>
  <dcterms:modified xsi:type="dcterms:W3CDTF">2018-06-06T22:18:50Z</dcterms:modified>
</cp:coreProperties>
</file>