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03" r:id="rId2"/>
    <p:sldId id="304" r:id="rId3"/>
    <p:sldId id="305" r:id="rId4"/>
    <p:sldId id="306" r:id="rId5"/>
    <p:sldId id="307" r:id="rId6"/>
    <p:sldId id="308" r:id="rId7"/>
    <p:sldId id="342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45" r:id="rId20"/>
    <p:sldId id="346" r:id="rId21"/>
    <p:sldId id="323" r:id="rId22"/>
    <p:sldId id="353" r:id="rId23"/>
    <p:sldId id="357" r:id="rId24"/>
    <p:sldId id="354" r:id="rId25"/>
    <p:sldId id="356" r:id="rId26"/>
    <p:sldId id="355" r:id="rId27"/>
    <p:sldId id="325" r:id="rId28"/>
    <p:sldId id="326" r:id="rId29"/>
    <p:sldId id="327" r:id="rId30"/>
    <p:sldId id="329" r:id="rId31"/>
    <p:sldId id="339" r:id="rId32"/>
    <p:sldId id="328" r:id="rId33"/>
    <p:sldId id="340" r:id="rId34"/>
    <p:sldId id="341" r:id="rId35"/>
    <p:sldId id="330" r:id="rId36"/>
    <p:sldId id="358" r:id="rId37"/>
    <p:sldId id="359" r:id="rId38"/>
    <p:sldId id="360" r:id="rId39"/>
    <p:sldId id="361" r:id="rId40"/>
    <p:sldId id="362" r:id="rId41"/>
    <p:sldId id="331" r:id="rId42"/>
    <p:sldId id="332" r:id="rId43"/>
    <p:sldId id="333" r:id="rId44"/>
    <p:sldId id="334" r:id="rId45"/>
    <p:sldId id="363" r:id="rId46"/>
    <p:sldId id="335" r:id="rId47"/>
    <p:sldId id="351" r:id="rId48"/>
    <p:sldId id="336" r:id="rId49"/>
    <p:sldId id="364" r:id="rId50"/>
    <p:sldId id="348" r:id="rId51"/>
    <p:sldId id="349" r:id="rId52"/>
    <p:sldId id="350" r:id="rId53"/>
    <p:sldId id="343" r:id="rId54"/>
    <p:sldId id="34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99"/>
    <a:srgbClr val="CC0066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65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43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3CE4D-45FB-4CCB-BD3A-B1292E1C5696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44CD-23D5-47F3-BD7E-9946A8BEA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C73D0-7684-4AB0-B5A1-1A762220E19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C73D0-7684-4AB0-B5A1-1A762220E19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6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99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5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12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14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97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62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4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7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38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908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6290-9A75-46F3-B04C-F9D3145673FB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5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BC%A0%E5%B2%B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ike.baidu.com/item/%E9%99%88%E7%BB%A7%E5%84%92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88" y="1661160"/>
            <a:ext cx="10972800" cy="2438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 smtClean="0">
                <a:latin typeface="KaiTi" pitchFamily="49" charset="-122"/>
                <a:ea typeface="KaiTi" pitchFamily="49" charset="-122"/>
              </a:rPr>
              <a:t>有信心的母親</a:t>
            </a:r>
            <a:r>
              <a:rPr lang="en-US" altLang="zh-TW" sz="72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72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7200" b="1" dirty="0" smtClean="0">
                <a:latin typeface="+mn-lt"/>
                <a:ea typeface="KaiTi" pitchFamily="49" charset="-122"/>
              </a:rPr>
              <a:t>A Mother of Faith</a:t>
            </a:r>
            <a:endParaRPr lang="en-US" sz="7200" b="1" dirty="0">
              <a:latin typeface="+mn-lt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10297"/>
            <a:ext cx="10972800" cy="21158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裴賀安慈師母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5/13/18</a:t>
            </a:r>
            <a:endParaRPr 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p\Pictures\Annie\2015\lvh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1"/>
            <a:ext cx="9347200" cy="56139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14" y="1110661"/>
            <a:ext cx="4463143" cy="429736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KaiTi" pitchFamily="49" charset="-122"/>
                <a:ea typeface="KaiTi" pitchFamily="49" charset="-122"/>
              </a:rPr>
              <a:t>呂后</a:t>
            </a:r>
            <a:r>
              <a:rPr lang="en-US" altLang="zh-TW" sz="5400" b="1" dirty="0" smtClean="0">
                <a:latin typeface="KaiTi" pitchFamily="49" charset="-122"/>
                <a:ea typeface="KaiTi" pitchFamily="49" charset="-122"/>
              </a:rPr>
              <a:t>-</a:t>
            </a:r>
            <a:br>
              <a:rPr lang="en-US" altLang="zh-TW" sz="5400" b="1" dirty="0" smtClean="0">
                <a:latin typeface="KaiTi" pitchFamily="49" charset="-122"/>
                <a:ea typeface="KaiTi" pitchFamily="49" charset="-122"/>
              </a:rPr>
            </a:br>
            <a:r>
              <a:rPr lang="zh-TW" altLang="en-US" sz="5400" b="1" dirty="0" smtClean="0">
                <a:latin typeface="KaiTi" pitchFamily="49" charset="-122"/>
                <a:ea typeface="KaiTi" pitchFamily="49" charset="-122"/>
              </a:rPr>
              <a:t>令人戰慄的殘酷權貴妒婦</a:t>
            </a:r>
            <a:r>
              <a:rPr lang="en-US" altLang="zh-TW" sz="54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5400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sz="54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5400" b="1" dirty="0" smtClean="0">
                <a:latin typeface="KaiTi" pitchFamily="49" charset="-122"/>
                <a:ea typeface="KaiTi" pitchFamily="49" charset="-122"/>
              </a:rPr>
            </a:br>
            <a:endParaRPr lang="en-US" sz="5400" b="1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582" y="1528672"/>
            <a:ext cx="4045131" cy="376396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KaiTi" pitchFamily="49" charset="-122"/>
                <a:ea typeface="KaiTi" pitchFamily="49" charset="-122"/>
              </a:rPr>
              <a:t>  武則天</a:t>
            </a:r>
            <a:r>
              <a:rPr lang="en-US" altLang="zh-TW" sz="5400" b="1" dirty="0" smtClean="0">
                <a:latin typeface="KaiTi" pitchFamily="49" charset="-122"/>
                <a:ea typeface="KaiTi" pitchFamily="49" charset="-122"/>
              </a:rPr>
              <a:t>-</a:t>
            </a:r>
            <a:br>
              <a:rPr lang="en-US" altLang="zh-TW" sz="5400" b="1" dirty="0" smtClean="0">
                <a:latin typeface="KaiTi" pitchFamily="49" charset="-122"/>
                <a:ea typeface="KaiTi" pitchFamily="49" charset="-122"/>
              </a:rPr>
            </a:br>
            <a:r>
              <a:rPr lang="zh-TW" altLang="en-US" sz="5400" b="1" dirty="0" smtClean="0">
                <a:latin typeface="KaiTi" pitchFamily="49" charset="-122"/>
                <a:ea typeface="KaiTi" pitchFamily="49" charset="-122"/>
              </a:rPr>
              <a:t>權傾天下的女皇帝</a:t>
            </a:r>
            <a:r>
              <a:rPr lang="en-US" altLang="zh-TW" sz="54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5400" b="1" dirty="0" smtClean="0">
                <a:latin typeface="KaiTi" pitchFamily="49" charset="-122"/>
                <a:ea typeface="KaiTi" pitchFamily="49" charset="-122"/>
              </a:rPr>
            </a:br>
            <a:endParaRPr lang="en-US" sz="5400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3076" name="Picture 4" descr="C:\Users\jp\Pictures\Annie\2015\wuzet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381001"/>
            <a:ext cx="7285867" cy="618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668000" cy="135822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KaiTi" pitchFamily="49" charset="-122"/>
                <a:ea typeface="KaiTi" pitchFamily="49" charset="-122"/>
              </a:rPr>
              <a:t>慈禧太后 </a:t>
            </a:r>
            <a:r>
              <a:rPr lang="en-US" altLang="zh-TW" b="1" dirty="0" smtClean="0">
                <a:latin typeface="KaiTi" pitchFamily="49" charset="-122"/>
                <a:ea typeface="KaiTi" pitchFamily="49" charset="-122"/>
              </a:rPr>
              <a:t>(</a:t>
            </a:r>
            <a:r>
              <a:rPr lang="zh-TW" altLang="en-US" b="1" dirty="0" smtClean="0">
                <a:latin typeface="KaiTi" pitchFamily="49" charset="-122"/>
                <a:ea typeface="KaiTi" pitchFamily="49" charset="-122"/>
              </a:rPr>
              <a:t>聖母皇太后</a:t>
            </a:r>
            <a:r>
              <a:rPr lang="en-US" altLang="zh-TW" b="1" dirty="0" smtClean="0">
                <a:latin typeface="KaiTi" pitchFamily="49" charset="-122"/>
                <a:ea typeface="KaiTi" pitchFamily="49" charset="-122"/>
              </a:rPr>
              <a:t>)</a:t>
            </a:r>
            <a:br>
              <a:rPr lang="en-US" altLang="zh-TW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b="1" dirty="0" smtClean="0">
                <a:latin typeface="KaiTi" pitchFamily="49" charset="-122"/>
                <a:ea typeface="KaiTi" pitchFamily="49" charset="-122"/>
              </a:rPr>
              <a:t>-</a:t>
            </a:r>
            <a:r>
              <a:rPr lang="zh-TW" altLang="en-US" b="1" dirty="0" smtClean="0">
                <a:latin typeface="KaiTi" pitchFamily="49" charset="-122"/>
                <a:ea typeface="KaiTi" pitchFamily="49" charset="-122"/>
              </a:rPr>
              <a:t>幕後專權誤國的皇太后</a:t>
            </a:r>
            <a:r>
              <a:rPr lang="en-US" altLang="zh-TW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b="1" dirty="0" smtClean="0">
                <a:latin typeface="KaiTi" pitchFamily="49" charset="-122"/>
                <a:ea typeface="KaiTi" pitchFamily="49" charset="-122"/>
              </a:rPr>
            </a:br>
            <a:endParaRPr lang="en-US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050" name="Picture 2" descr="C:\Users\jp\Pictures\Annie\2015\cix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288951"/>
            <a:ext cx="9550400" cy="534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00" y="381000"/>
            <a:ext cx="2032000" cy="594360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KaiTi" pitchFamily="49" charset="-122"/>
                <a:ea typeface="KaiTi" pitchFamily="49" charset="-122"/>
              </a:rPr>
              <a:t>令人想入非非的性感女神</a:t>
            </a:r>
            <a:r>
              <a:rPr lang="en-US" altLang="zh-TW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b="1" dirty="0" smtClean="0">
                <a:latin typeface="KaiTi" pitchFamily="49" charset="-122"/>
                <a:ea typeface="KaiTi" pitchFamily="49" charset="-122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pic>
        <p:nvPicPr>
          <p:cNvPr id="4098" name="Picture 2" descr="C:\Users\jp\Pictures\Annie\2015\marilyn-monroe-3-andrew-f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048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0" y="274638"/>
            <a:ext cx="3454400" cy="4754562"/>
          </a:xfrm>
        </p:spPr>
        <p:txBody>
          <a:bodyPr/>
          <a:lstStyle/>
          <a:p>
            <a:r>
              <a:rPr lang="zh-TW" altLang="en-US" b="1" dirty="0" smtClean="0">
                <a:latin typeface="KaiTi" pitchFamily="49" charset="-122"/>
                <a:ea typeface="KaiTi" pitchFamily="49" charset="-122"/>
              </a:rPr>
              <a:t>亞斯他錄</a:t>
            </a:r>
            <a:endParaRPr lang="en-US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6" name="Picture 2" descr="C:\Users\jp\Pictures\Annie\2015\Goddess D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57201"/>
            <a:ext cx="7464272" cy="5827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274638"/>
            <a:ext cx="5384800" cy="5135562"/>
          </a:xfrm>
        </p:spPr>
        <p:txBody>
          <a:bodyPr/>
          <a:lstStyle/>
          <a:p>
            <a:r>
              <a:rPr lang="zh-TW" altLang="en-US" b="1" dirty="0" smtClean="0"/>
              <a:t>  </a:t>
            </a:r>
            <a:r>
              <a:rPr lang="en-US" b="1" dirty="0" smtClean="0"/>
              <a:t>Iris with Horus</a:t>
            </a:r>
            <a:endParaRPr lang="en-US" b="1" dirty="0"/>
          </a:p>
        </p:txBody>
      </p:sp>
      <p:pic>
        <p:nvPicPr>
          <p:cNvPr id="3074" name="Picture 2" descr="C:\Users\jp\Pictures\Annie\2015\semirami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5486400" cy="658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p\Pictures\Annie\2015\semira-isis-m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12866"/>
            <a:ext cx="10566400" cy="6545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657600" cy="536416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  送子觀音</a:t>
            </a:r>
            <a:endParaRPr lang="en-US" sz="4800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6" name="Picture 2" descr="C:\Users\jp\Pictures\Annie\2015\觀音送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-1"/>
            <a:ext cx="6908800" cy="685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165600" cy="1143000"/>
          </a:xfrm>
        </p:spPr>
        <p:txBody>
          <a:bodyPr/>
          <a:lstStyle/>
          <a:p>
            <a:r>
              <a:rPr lang="zh-TW" altLang="en-US" b="1" dirty="0" smtClean="0">
                <a:latin typeface="KaiTi" pitchFamily="49" charset="-122"/>
                <a:ea typeface="KaiTi" pitchFamily="49" charset="-122"/>
              </a:rPr>
              <a:t>  聖母馬利亞</a:t>
            </a:r>
            <a:endParaRPr lang="en-US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050" name="Picture 2" descr="C:\Users\jp\Pictures\Annie\2015\Mary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371600"/>
            <a:ext cx="4853328" cy="5255609"/>
          </a:xfrm>
          <a:prstGeom prst="rect">
            <a:avLst/>
          </a:prstGeom>
          <a:noFill/>
        </p:spPr>
      </p:pic>
      <p:pic>
        <p:nvPicPr>
          <p:cNvPr id="5" name="Picture 2" descr="C:\Users\jp\Pictures\Annie\2015\M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457200"/>
            <a:ext cx="6276271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23" y="0"/>
            <a:ext cx="7427119" cy="35530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487" y="4336868"/>
            <a:ext cx="8203474" cy="1862048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500" b="1" dirty="0" smtClean="0"/>
              <a:t>辣媽</a:t>
            </a:r>
            <a:endParaRPr lang="en-US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38160" y="535578"/>
            <a:ext cx="3056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現代婦女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的掙扎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sz="4000" b="1" dirty="0" smtClean="0">
                <a:latin typeface="微軟正黑體" pitchFamily="34" charset="-120"/>
                <a:ea typeface="微軟正黑體" pitchFamily="34" charset="-120"/>
              </a:rPr>
              <a:t>Struggles of Modern Day Woman</a:t>
            </a:r>
            <a:endParaRPr 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</p:spPr>
      </p:pic>
      <p:pic>
        <p:nvPicPr>
          <p:cNvPr id="5123" name="Picture 3" descr="C:\Users\jp\Pictures\Annie\2015\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1" y="1"/>
            <a:ext cx="5068225" cy="6873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母親的危機 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Crisis of Motherhood</a:t>
            </a:r>
            <a:endParaRPr 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36" y="1867989"/>
            <a:ext cx="6877489" cy="4781005"/>
          </a:xfrm>
          <a:prstGeom prst="rect">
            <a:avLst/>
          </a:prstGeom>
          <a:noFill/>
        </p:spPr>
      </p:pic>
      <p:pic>
        <p:nvPicPr>
          <p:cNvPr id="2051" name="Picture 3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1085" y="1839006"/>
            <a:ext cx="4676229" cy="3111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85017" y="5355771"/>
            <a:ext cx="4036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少子化造成巨大教育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社會問題</a:t>
            </a:r>
            <a:endParaRPr 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599"/>
            <a:ext cx="10972800" cy="285205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有信心的母親  </a:t>
            </a: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 </a:t>
            </a:r>
            <a:b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承認自己是軟弱不足的</a:t>
            </a: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Admits she is insufficient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70216"/>
            <a:ext cx="10972800" cy="310678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altLang="zh-TW" sz="6000" b="1" dirty="0" smtClean="0">
                <a:latin typeface="KaiTi" pitchFamily="49" charset="-122"/>
                <a:ea typeface="KaiTi" pitchFamily="49" charset="-122"/>
              </a:rPr>
              <a:t>1.</a:t>
            </a: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認知自己是軟弱的</a:t>
            </a:r>
            <a:endParaRPr lang="en-US" altLang="zh-TW" sz="6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en-US" altLang="zh-TW" sz="6000" b="1" dirty="0" smtClean="0">
                <a:latin typeface="KaiTi" pitchFamily="49" charset="-122"/>
                <a:ea typeface="KaiTi" pitchFamily="49" charset="-122"/>
              </a:rPr>
              <a:t>2.</a:t>
            </a: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明白禱告的重要</a:t>
            </a:r>
            <a:endParaRPr lang="en-US" altLang="zh-TW" sz="6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en-US" altLang="zh-TW" sz="6000" b="1" dirty="0" smtClean="0">
                <a:latin typeface="KaiTi" pitchFamily="49" charset="-122"/>
                <a:ea typeface="KaiTi" pitchFamily="49" charset="-122"/>
              </a:rPr>
              <a:t>3.</a:t>
            </a: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仰望倚靠上</a:t>
            </a: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帝</a:t>
            </a: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賜</a:t>
            </a: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的</a:t>
            </a: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恩</a:t>
            </a: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典與資源</a:t>
            </a:r>
            <a:endParaRPr lang="en-US" sz="6000" b="1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37" y="5375682"/>
            <a:ext cx="7249885" cy="1325563"/>
          </a:xfrm>
        </p:spPr>
        <p:txBody>
          <a:bodyPr/>
          <a:lstStyle/>
          <a:p>
            <a:pPr algn="ctr"/>
            <a:r>
              <a:rPr lang="en-US" b="1" dirty="0" smtClean="0"/>
              <a:t>Suzanna Wesley </a:t>
            </a:r>
            <a:r>
              <a:rPr lang="en-US" sz="2800" b="1" dirty="0" smtClean="0"/>
              <a:t>(raised 19 children)</a:t>
            </a:r>
            <a:endParaRPr lang="en-US" b="1" dirty="0"/>
          </a:p>
        </p:txBody>
      </p:sp>
      <p:pic>
        <p:nvPicPr>
          <p:cNvPr id="1027" name="Picture 3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239" y="235132"/>
            <a:ext cx="7316515" cy="5245803"/>
          </a:xfrm>
          <a:prstGeom prst="rect">
            <a:avLst/>
          </a:prstGeom>
          <a:noFill/>
        </p:spPr>
      </p:pic>
      <p:pic>
        <p:nvPicPr>
          <p:cNvPr id="1028" name="Picture 4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64" y="300447"/>
            <a:ext cx="3943351" cy="613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2800" y="800531"/>
            <a:ext cx="1838325" cy="2486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cap="all" dirty="0" smtClean="0"/>
              <a:t>16 HOUSE RULES BY SUSANNAH WESLEY (</a:t>
            </a:r>
            <a:r>
              <a:rPr lang="en-US" b="1" cap="all" dirty="0" smtClean="0"/>
              <a:t>JOHN</a:t>
            </a:r>
            <a:r>
              <a:rPr lang="zh-TW" altLang="en-US" b="1" cap="all" dirty="0" smtClean="0"/>
              <a:t> </a:t>
            </a:r>
            <a:r>
              <a:rPr lang="en-US" altLang="zh-TW" b="1" cap="all" dirty="0" smtClean="0"/>
              <a:t>&amp;</a:t>
            </a:r>
            <a:r>
              <a:rPr lang="zh-TW" altLang="en-US" b="1" cap="all" dirty="0" smtClean="0"/>
              <a:t> </a:t>
            </a:r>
            <a:r>
              <a:rPr lang="en-US" altLang="zh-TW" b="1" cap="all" dirty="0" smtClean="0"/>
              <a:t>Charles</a:t>
            </a:r>
            <a:r>
              <a:rPr lang="en-US" b="1" cap="all" dirty="0" smtClean="0"/>
              <a:t> </a:t>
            </a:r>
            <a:r>
              <a:rPr lang="en-US" b="1" cap="all" dirty="0" smtClean="0"/>
              <a:t>WESLEY’S MOM)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463040"/>
            <a:ext cx="11299371" cy="4713923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n-US" sz="3600" dirty="0" smtClean="0"/>
              <a:t>1. Eating between meals not allowed.</a:t>
            </a:r>
          </a:p>
          <a:p>
            <a:pPr fontAlgn="base">
              <a:buNone/>
            </a:pPr>
            <a:r>
              <a:rPr lang="en-US" sz="3600" dirty="0" smtClean="0"/>
              <a:t>2. As children they are to be in bed by 8 p.m.</a:t>
            </a:r>
          </a:p>
          <a:p>
            <a:pPr fontAlgn="base">
              <a:buNone/>
            </a:pPr>
            <a:r>
              <a:rPr lang="en-US" sz="3600" dirty="0" smtClean="0"/>
              <a:t>3. They are required to take medicine without </a:t>
            </a:r>
            <a:endParaRPr lang="en-US" sz="3600" dirty="0" smtClean="0"/>
          </a:p>
          <a:p>
            <a:pPr fontAlgn="base"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complaining</a:t>
            </a:r>
            <a:r>
              <a:rPr lang="en-US" sz="3600" dirty="0" smtClean="0"/>
              <a:t>.</a:t>
            </a:r>
          </a:p>
          <a:p>
            <a:pPr fontAlgn="base">
              <a:buNone/>
            </a:pPr>
            <a:r>
              <a:rPr lang="en-US" sz="3600" dirty="0" smtClean="0"/>
              <a:t>*4</a:t>
            </a:r>
            <a:r>
              <a:rPr lang="en-US" sz="3600" dirty="0" smtClean="0"/>
              <a:t>. Subdue self- will in a child, </a:t>
            </a:r>
            <a:r>
              <a:rPr lang="en-US" sz="3600" dirty="0" smtClean="0"/>
              <a:t>working </a:t>
            </a:r>
            <a:r>
              <a:rPr lang="en-US" sz="3600" dirty="0" smtClean="0"/>
              <a:t>together with God to save the child’s soul.</a:t>
            </a:r>
          </a:p>
          <a:p>
            <a:pPr>
              <a:buNone/>
            </a:pPr>
            <a:r>
              <a:rPr lang="en-US" sz="3600" dirty="0" smtClean="0"/>
              <a:t>*5</a:t>
            </a:r>
            <a:r>
              <a:rPr lang="en-US" sz="3600" dirty="0" smtClean="0"/>
              <a:t>. To teach a child to pray as soon as he can speak</a:t>
            </a:r>
            <a:r>
              <a:rPr lang="en-US" sz="3600" dirty="0" smtClean="0"/>
              <a:t>.</a:t>
            </a:r>
          </a:p>
          <a:p>
            <a:pPr>
              <a:buNone/>
            </a:pPr>
            <a:r>
              <a:rPr lang="en-US" sz="3600" dirty="0" smtClean="0"/>
              <a:t>*6</a:t>
            </a:r>
            <a:r>
              <a:rPr lang="en-US" sz="3600" dirty="0" smtClean="0"/>
              <a:t>. Require all to be still during Family Worship.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8328" y="4194896"/>
            <a:ext cx="1838325" cy="2486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cap="all" dirty="0" smtClean="0"/>
              <a:t>16 HOUSE RULES BY SUSANNAH WESLEY (</a:t>
            </a:r>
            <a:r>
              <a:rPr lang="en-US" b="1" cap="all" dirty="0" smtClean="0"/>
              <a:t>JOHN</a:t>
            </a:r>
            <a:r>
              <a:rPr lang="zh-TW" altLang="en-US" b="1" cap="all" dirty="0" smtClean="0"/>
              <a:t> </a:t>
            </a:r>
            <a:r>
              <a:rPr lang="en-US" altLang="zh-TW" b="1" cap="all" dirty="0" smtClean="0"/>
              <a:t>&amp;</a:t>
            </a:r>
            <a:r>
              <a:rPr lang="zh-TW" altLang="en-US" b="1" cap="all" dirty="0" smtClean="0"/>
              <a:t> </a:t>
            </a:r>
            <a:r>
              <a:rPr lang="en-US" altLang="zh-TW" b="1" cap="all" dirty="0" smtClean="0"/>
              <a:t>Charles</a:t>
            </a:r>
            <a:r>
              <a:rPr lang="en-US" b="1" cap="all" dirty="0" smtClean="0"/>
              <a:t> </a:t>
            </a:r>
            <a:r>
              <a:rPr lang="en-US" b="1" cap="all" dirty="0" smtClean="0"/>
              <a:t>WESLEY’S MOM)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463040"/>
            <a:ext cx="10952018" cy="4713923"/>
          </a:xfrm>
        </p:spPr>
        <p:txBody>
          <a:bodyPr/>
          <a:lstStyle/>
          <a:p>
            <a:pPr fontAlgn="base">
              <a:buNone/>
            </a:pPr>
            <a:r>
              <a:rPr lang="en-US" sz="3600" dirty="0" smtClean="0"/>
              <a:t>7. Give them nothing that they cry for, and only that when asked for politely.</a:t>
            </a:r>
          </a:p>
          <a:p>
            <a:pPr fontAlgn="base">
              <a:buNone/>
            </a:pPr>
            <a:r>
              <a:rPr lang="en-US" sz="3600" dirty="0" smtClean="0"/>
              <a:t>*8</a:t>
            </a:r>
            <a:r>
              <a:rPr lang="en-US" sz="3600" dirty="0" smtClean="0"/>
              <a:t>. To prevent lying, punish no fault which is first confessed and repented of.</a:t>
            </a:r>
          </a:p>
          <a:p>
            <a:pPr fontAlgn="base">
              <a:buNone/>
            </a:pPr>
            <a:r>
              <a:rPr lang="en-US" sz="3600" dirty="0" smtClean="0"/>
              <a:t>*9</a:t>
            </a:r>
            <a:r>
              <a:rPr lang="en-US" sz="3600" dirty="0" smtClean="0"/>
              <a:t>. Never allow a sinful act to go unpunished.</a:t>
            </a:r>
          </a:p>
          <a:p>
            <a:pPr fontAlgn="base">
              <a:buNone/>
            </a:pPr>
            <a:r>
              <a:rPr lang="en-US" sz="3600" dirty="0" smtClean="0"/>
              <a:t>*10</a:t>
            </a:r>
            <a:r>
              <a:rPr lang="en-US" sz="3600" dirty="0" smtClean="0"/>
              <a:t>. Never punish a child twice for a single offense.</a:t>
            </a:r>
          </a:p>
          <a:p>
            <a:pPr fontAlgn="base">
              <a:buNone/>
            </a:pPr>
            <a:r>
              <a:rPr lang="en-US" sz="3600" dirty="0" smtClean="0"/>
              <a:t>*11</a:t>
            </a:r>
            <a:r>
              <a:rPr lang="en-US" sz="3600" dirty="0" smtClean="0"/>
              <a:t>. Comment and reward good behavior.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cap="all" dirty="0" smtClean="0"/>
              <a:t>16 HOUSE RULES BY SUSANNAH WESLEY (</a:t>
            </a:r>
            <a:r>
              <a:rPr lang="en-US" b="1" cap="all" dirty="0" smtClean="0"/>
              <a:t>JOHN</a:t>
            </a:r>
            <a:r>
              <a:rPr lang="zh-TW" altLang="en-US" b="1" cap="all" dirty="0" smtClean="0"/>
              <a:t> </a:t>
            </a:r>
            <a:r>
              <a:rPr lang="en-US" altLang="zh-TW" b="1" cap="all" dirty="0" smtClean="0"/>
              <a:t>&amp;</a:t>
            </a:r>
            <a:r>
              <a:rPr lang="zh-TW" altLang="en-US" b="1" cap="all" dirty="0" smtClean="0"/>
              <a:t> </a:t>
            </a:r>
            <a:r>
              <a:rPr lang="en-US" altLang="zh-TW" b="1" cap="all" dirty="0" smtClean="0"/>
              <a:t>Charles</a:t>
            </a:r>
            <a:r>
              <a:rPr lang="en-US" b="1" cap="all" dirty="0" smtClean="0"/>
              <a:t> </a:t>
            </a:r>
            <a:r>
              <a:rPr lang="en-US" b="1" cap="all" dirty="0" smtClean="0"/>
              <a:t>WESLEY’S MOM)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463040"/>
            <a:ext cx="10771909" cy="4713923"/>
          </a:xfrm>
        </p:spPr>
        <p:txBody>
          <a:bodyPr/>
          <a:lstStyle/>
          <a:p>
            <a:pPr fontAlgn="base">
              <a:buNone/>
            </a:pPr>
            <a:r>
              <a:rPr lang="en-US" sz="3600" dirty="0" smtClean="0"/>
              <a:t>12. Any attempt to please, even if poorly performed, should be commended.</a:t>
            </a:r>
          </a:p>
          <a:p>
            <a:pPr fontAlgn="base">
              <a:buNone/>
            </a:pPr>
            <a:r>
              <a:rPr lang="en-US" sz="3600" dirty="0" smtClean="0"/>
              <a:t>13. Preserve property rights, even in smallest matters.</a:t>
            </a:r>
          </a:p>
          <a:p>
            <a:pPr fontAlgn="base">
              <a:buNone/>
            </a:pPr>
            <a:r>
              <a:rPr lang="en-US" sz="3600" dirty="0" smtClean="0"/>
              <a:t>14. Strictly observe all promises.</a:t>
            </a:r>
          </a:p>
          <a:p>
            <a:pPr fontAlgn="base">
              <a:buNone/>
            </a:pPr>
            <a:r>
              <a:rPr lang="en-US" sz="3600" dirty="0" smtClean="0"/>
              <a:t>15. Require no daughter to work before she can read well.</a:t>
            </a:r>
          </a:p>
          <a:p>
            <a:pPr fontAlgn="base">
              <a:buNone/>
            </a:pPr>
            <a:r>
              <a:rPr lang="en-US" sz="3600" dirty="0" smtClean="0"/>
              <a:t>16. Teach children to fear the rod.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3675" y="4371975"/>
            <a:ext cx="1838325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all" dirty="0" smtClean="0"/>
              <a:t>SUSANNAH </a:t>
            </a:r>
            <a:r>
              <a:rPr lang="en-US" b="1" cap="all" dirty="0" smtClean="0"/>
              <a:t>WESLEY </a:t>
            </a:r>
            <a:r>
              <a:rPr lang="en-US" b="1" cap="all" dirty="0" smtClean="0"/>
              <a:t>– on </a:t>
            </a:r>
            <a:r>
              <a:rPr lang="en-US" b="1" cap="all" dirty="0" err="1" smtClean="0"/>
              <a:t>DiSCIPLINE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Susannah Wesley believed that for a child to grow into a </a:t>
            </a:r>
            <a:r>
              <a:rPr lang="en-US" sz="4000" i="1" dirty="0" smtClean="0"/>
              <a:t>self-disciplined </a:t>
            </a:r>
            <a:r>
              <a:rPr lang="en-US" sz="4000" dirty="0" smtClean="0"/>
              <a:t>adult, he/she must first be a </a:t>
            </a:r>
            <a:r>
              <a:rPr lang="en-US" sz="4000" i="1" dirty="0" smtClean="0"/>
              <a:t>parent-disciplined</a:t>
            </a:r>
            <a:r>
              <a:rPr lang="en-US" sz="4000" dirty="0" smtClean="0"/>
              <a:t> child. 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To </a:t>
            </a:r>
            <a:r>
              <a:rPr lang="en-US" sz="4000" dirty="0" smtClean="0"/>
              <a:t>her, the stubborn flesh was the hardest battle for Christians to fight, and Godly parents would do well to equip their children to overcome it early.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685799"/>
            <a:ext cx="11639006" cy="2958737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有信心的母親 </a:t>
            </a:r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承擔上帝給她的職份</a:t>
            </a:r>
            <a: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Bears God-given responsibility</a:t>
            </a:r>
            <a:r>
              <a:rPr lang="en-US" sz="6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sz="6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63" y="3814354"/>
            <a:ext cx="10972800" cy="286045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zh-TW" altLang="en-US" sz="16600" b="1" dirty="0" smtClean="0">
                <a:latin typeface="KaiTi" pitchFamily="49" charset="-122"/>
                <a:ea typeface="KaiTi" pitchFamily="49" charset="-122"/>
              </a:rPr>
              <a:t>天職</a:t>
            </a:r>
            <a:endParaRPr lang="en-US" sz="16600" b="1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21336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有信心的母親 </a:t>
            </a: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b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承擔上帝給她的職份</a:t>
            </a:r>
            <a:r>
              <a:rPr lang="en-US" sz="5400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5400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sz="5400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1"/>
            <a:ext cx="10972800" cy="2620963"/>
          </a:xfrm>
        </p:spPr>
        <p:txBody>
          <a:bodyPr>
            <a:normAutofit/>
          </a:bodyPr>
          <a:lstStyle/>
          <a:p>
            <a:pPr marL="1143000" indent="-1143000" algn="ctr">
              <a:buAutoNum type="arabicPeriod"/>
            </a:pPr>
            <a:r>
              <a:rPr lang="zh-TW" altLang="en-US" sz="6000" b="1" dirty="0" smtClean="0">
                <a:latin typeface="KaiTi" pitchFamily="49" charset="-122"/>
                <a:ea typeface="KaiTi" pitchFamily="49" charset="-122"/>
              </a:rPr>
              <a:t>營造健康的家庭環境</a:t>
            </a:r>
            <a:endParaRPr lang="en-US" altLang="zh-TW" sz="6000" b="1" dirty="0" smtClean="0">
              <a:latin typeface="KaiTi" pitchFamily="49" charset="-122"/>
              <a:ea typeface="KaiTi" pitchFamily="49" charset="-122"/>
            </a:endParaRPr>
          </a:p>
          <a:p>
            <a:pPr marL="1143000" indent="-1143000" algn="ctr">
              <a:buNone/>
            </a:pPr>
            <a:r>
              <a:rPr lang="en-US" sz="4800" b="1" dirty="0" smtClean="0">
                <a:ea typeface="KaiTi" pitchFamily="49" charset="-122"/>
              </a:rPr>
              <a:t>Build healthy family environment</a:t>
            </a:r>
            <a:endParaRPr lang="en-US" sz="4800" b="1" dirty="0"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447800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營造健康的家庭環境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672046"/>
            <a:ext cx="11691257" cy="5185954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1).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平等的原則 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(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共同為家庭付出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) </a:t>
            </a:r>
            <a:r>
              <a:rPr lang="en-US" altLang="zh-TW" sz="4000" b="1" dirty="0" smtClean="0">
                <a:ea typeface="KaiTi" pitchFamily="49" charset="-122"/>
              </a:rPr>
              <a:t>Equality</a:t>
            </a:r>
          </a:p>
          <a:p>
            <a:pPr marL="514350" lvl="0" indent="-514350">
              <a:buNone/>
            </a:pP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      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-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 與丈夫合作共同營造家庭</a:t>
            </a:r>
            <a:endParaRPr lang="en-US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lvl="0" indent="-514350">
              <a:buNone/>
            </a:pP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2).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和睦的原則 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(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幫助者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) H</a:t>
            </a:r>
            <a:r>
              <a:rPr lang="en-US" altLang="zh-TW" sz="4000" b="1" dirty="0" smtClean="0">
                <a:ea typeface="KaiTi" pitchFamily="49" charset="-122"/>
              </a:rPr>
              <a:t>armony/complimentary</a:t>
            </a:r>
          </a:p>
          <a:p>
            <a:pPr marL="514350" lvl="0" indent="-514350">
              <a:buNone/>
            </a:pP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      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-</a:t>
            </a:r>
            <a:r>
              <a:rPr lang="en-US" sz="4000" b="1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讓丈夫作頭</a:t>
            </a:r>
            <a:endParaRPr lang="en-US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lvl="0" indent="-514350">
              <a:buNone/>
            </a:pP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3).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敬畏的原則 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(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維繫下代的幸福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) </a:t>
            </a:r>
            <a:r>
              <a:rPr lang="en-US" altLang="zh-TW" sz="4000" b="1" dirty="0" smtClean="0">
                <a:ea typeface="KaiTi" pitchFamily="49" charset="-122"/>
              </a:rPr>
              <a:t>Has reverence for</a:t>
            </a:r>
            <a:r>
              <a:rPr lang="en-US" altLang="zh-TW" sz="3200" b="1" dirty="0" smtClean="0"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ea typeface="微軟正黑體" pitchFamily="34" charset="-120"/>
              </a:rPr>
              <a:t>the Lord</a:t>
            </a: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     </a:t>
            </a:r>
            <a:r>
              <a:rPr lang="en-US" sz="4000" b="1" dirty="0" smtClean="0">
                <a:latin typeface="KaiTi" pitchFamily="49" charset="-122"/>
                <a:ea typeface="KaiTi" pitchFamily="49" charset="-122"/>
              </a:rPr>
              <a:t>–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維護婚姻，培育敬虔的後代</a:t>
            </a:r>
            <a:endParaRPr lang="en-US" sz="36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p\Pictures\Annie\2015\蕭芳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7167"/>
            <a:ext cx="10871200" cy="6107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9" y="234497"/>
            <a:ext cx="10515600" cy="1045663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3).</a:t>
            </a: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敬畏的原則</a:t>
            </a: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5474"/>
            <a:ext cx="10972800" cy="53601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瑪</a:t>
            </a:r>
            <a:r>
              <a:rPr lang="en-US" sz="3500" b="1" dirty="0" smtClean="0">
                <a:latin typeface="微軟正黑體" pitchFamily="34" charset="-120"/>
                <a:ea typeface="微軟正黑體" pitchFamily="34" charset="-120"/>
              </a:rPr>
              <a:t>2:15  </a:t>
            </a:r>
            <a:r>
              <a:rPr lang="zh-TW" altLang="en-US" sz="3500" b="1" u="sng" dirty="0" smtClean="0">
                <a:latin typeface="微軟正黑體" pitchFamily="34" charset="-120"/>
                <a:ea typeface="微軟正黑體" pitchFamily="34" charset="-120"/>
              </a:rPr>
              <a:t>雖然神有靈的餘力能造多人，他不是單造一人 </a:t>
            </a:r>
            <a:r>
              <a:rPr lang="en-US" altLang="zh-TW" sz="3500" b="1" u="sng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500" b="1" u="sng" dirty="0" smtClean="0">
                <a:latin typeface="微軟正黑體" pitchFamily="34" charset="-120"/>
                <a:ea typeface="微軟正黑體" pitchFamily="34" charset="-120"/>
              </a:rPr>
              <a:t>二人合而為一</a:t>
            </a:r>
            <a:r>
              <a:rPr lang="en-US" altLang="zh-TW" sz="3500" b="1" u="sng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3500" b="1" u="sng" dirty="0" smtClean="0">
                <a:latin typeface="微軟正黑體" pitchFamily="34" charset="-120"/>
                <a:ea typeface="微軟正黑體" pitchFamily="34" charset="-120"/>
              </a:rPr>
              <a:t>嗎？為何只造一人 </a:t>
            </a:r>
            <a:r>
              <a:rPr lang="en-US" altLang="zh-TW" sz="3500" b="1" u="sng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500" b="1" u="sng" dirty="0" smtClean="0">
                <a:latin typeface="微軟正黑體" pitchFamily="34" charset="-120"/>
                <a:ea typeface="微軟正黑體" pitchFamily="34" charset="-120"/>
              </a:rPr>
              <a:t>合而為一</a:t>
            </a:r>
            <a:r>
              <a:rPr lang="en-US" altLang="zh-TW" sz="3500" b="1" u="sng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3500" b="1" u="sng" dirty="0" smtClean="0">
                <a:latin typeface="微軟正黑體" pitchFamily="34" charset="-120"/>
                <a:ea typeface="微軟正黑體" pitchFamily="34" charset="-120"/>
              </a:rPr>
              <a:t>呢？乃是他願人得虔誠的後裔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。所以當謹守你們的心，誰也不可以詭詐待幼年所娶的妻。 </a:t>
            </a:r>
            <a:endParaRPr lang="en-US" sz="35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500" b="1" dirty="0" smtClean="0"/>
              <a:t>Mal 2:15  And did not he make </a:t>
            </a:r>
            <a:r>
              <a:rPr lang="en-US" sz="3500" b="1" u="sng" dirty="0" smtClean="0"/>
              <a:t>one</a:t>
            </a:r>
            <a:r>
              <a:rPr lang="en-US" sz="3500" b="1" dirty="0" smtClean="0"/>
              <a:t>? Yet had he the residue of the spirit. And wherefore </a:t>
            </a:r>
            <a:r>
              <a:rPr lang="en-US" sz="3500" b="1" u="sng" dirty="0" smtClean="0"/>
              <a:t>one</a:t>
            </a:r>
            <a:r>
              <a:rPr lang="en-US" sz="3500" b="1" dirty="0" smtClean="0"/>
              <a:t>? That he might </a:t>
            </a:r>
            <a:r>
              <a:rPr lang="en-US" sz="3500" b="1" u="sng" dirty="0" smtClean="0"/>
              <a:t>seek a godly seed</a:t>
            </a:r>
            <a:r>
              <a:rPr lang="en-US" sz="3500" b="1" dirty="0" smtClean="0"/>
              <a:t>. Therefore take heed to your spirit, and let none deal treacherously against the wife of his youth. </a:t>
            </a:r>
          </a:p>
          <a:p>
            <a:pPr>
              <a:buNone/>
            </a:pPr>
            <a:r>
              <a:rPr lang="en-US" b="1" dirty="0" smtClean="0">
                <a:latin typeface="微軟正黑體" pitchFamily="34" charset="-120"/>
                <a:ea typeface="微軟正黑體" pitchFamily="34" charset="-120"/>
              </a:rPr>
              <a:t> </a:t>
            </a:r>
          </a:p>
          <a:p>
            <a:pPr>
              <a:buNone/>
            </a:pP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箴</a:t>
            </a:r>
            <a:r>
              <a:rPr lang="en-US" sz="3500" b="1" dirty="0" smtClean="0">
                <a:latin typeface="微軟正黑體" pitchFamily="34" charset="-120"/>
                <a:ea typeface="微軟正黑體" pitchFamily="34" charset="-120"/>
              </a:rPr>
              <a:t> 14:1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智慧婦人建立家室；愚妄婦人親手拆毀。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500" b="1" dirty="0" smtClean="0"/>
              <a:t>Pro 14:1  Every wise woman builds her house: but the foolish </a:t>
            </a:r>
            <a:r>
              <a:rPr lang="en-US" sz="3500" b="1" dirty="0" err="1" smtClean="0"/>
              <a:t>pluckes</a:t>
            </a:r>
            <a:r>
              <a:rPr lang="en-US" sz="3500" b="1" dirty="0" smtClean="0"/>
              <a:t> it down with her hands. </a:t>
            </a:r>
          </a:p>
          <a:p>
            <a:pPr>
              <a:buNone/>
            </a:pP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sz="35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pic>
        <p:nvPicPr>
          <p:cNvPr id="1026" name="Picture 2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78" y="702331"/>
            <a:ext cx="7391639" cy="4927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2847" y="1306286"/>
            <a:ext cx="3801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母親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 家中的調溫計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sz="4800" b="1" dirty="0" smtClean="0">
                <a:latin typeface="微軟正黑體" pitchFamily="34" charset="-120"/>
                <a:ea typeface="微軟正黑體" pitchFamily="34" charset="-120"/>
              </a:rPr>
              <a:t>Mother-</a:t>
            </a:r>
          </a:p>
          <a:p>
            <a:pPr algn="ctr"/>
            <a:r>
              <a:rPr lang="en-US" sz="4800" b="1" dirty="0" smtClean="0">
                <a:latin typeface="微軟正黑體" pitchFamily="34" charset="-120"/>
                <a:ea typeface="微軟正黑體" pitchFamily="34" charset="-120"/>
              </a:rPr>
              <a:t>A Thermostat</a:t>
            </a:r>
            <a:endParaRPr 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21336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有信心的母親 </a:t>
            </a: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b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承擔上帝給她的職份</a:t>
            </a: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sz="54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11" y="3257007"/>
            <a:ext cx="10972800" cy="2620963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US" altLang="zh-TW" sz="6600" b="1" dirty="0" smtClean="0">
                <a:latin typeface="KaiTi" pitchFamily="49" charset="-122"/>
                <a:ea typeface="KaiTi" pitchFamily="49" charset="-122"/>
              </a:rPr>
              <a:t>2.</a:t>
            </a:r>
            <a:r>
              <a:rPr lang="zh-TW" altLang="en-US" sz="6600" b="1" dirty="0" smtClean="0">
                <a:latin typeface="KaiTi" pitchFamily="49" charset="-122"/>
                <a:ea typeface="KaiTi" pitchFamily="49" charset="-122"/>
              </a:rPr>
              <a:t> 培養才德</a:t>
            </a:r>
            <a:r>
              <a:rPr lang="en-US" altLang="zh-TW" sz="6600" b="1" dirty="0" smtClean="0">
                <a:latin typeface="KaiTi" pitchFamily="49" charset="-122"/>
                <a:ea typeface="KaiTi" pitchFamily="49" charset="-122"/>
              </a:rPr>
              <a:t>,</a:t>
            </a:r>
            <a:r>
              <a:rPr lang="zh-TW" altLang="en-US" sz="6600" b="1" dirty="0" smtClean="0">
                <a:latin typeface="KaiTi" pitchFamily="49" charset="-122"/>
                <a:ea typeface="KaiTi" pitchFamily="49" charset="-122"/>
              </a:rPr>
              <a:t>持續成長</a:t>
            </a:r>
            <a:endParaRPr lang="en-US" altLang="zh-TW" sz="66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en-US" altLang="zh-TW" sz="5200" b="1" dirty="0" smtClean="0">
                <a:ea typeface="微軟正黑體" pitchFamily="34" charset="-120"/>
              </a:rPr>
              <a:t>Cultivates virtue, continues to grow</a:t>
            </a:r>
          </a:p>
          <a:p>
            <a:pPr marL="514350" indent="-514350" algn="ctr">
              <a:buNone/>
            </a:pP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(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箴言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31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章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10-31)</a:t>
            </a:r>
            <a:endParaRPr lang="en-US" sz="4800" b="1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491"/>
            <a:ext cx="10972800" cy="4835235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endParaRPr lang="en-US" altLang="zh-TW" sz="66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endParaRPr lang="en-US" altLang="zh-TW" sz="66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zh-TW" altLang="en-US" sz="6600" b="1" dirty="0" smtClean="0">
                <a:latin typeface="KaiTi" pitchFamily="49" charset="-122"/>
                <a:ea typeface="KaiTi" pitchFamily="49" charset="-122"/>
              </a:rPr>
              <a:t>女子無才便是德</a:t>
            </a:r>
            <a:r>
              <a:rPr lang="en-US" altLang="zh-TW" sz="6600" b="1" dirty="0" smtClean="0">
                <a:latin typeface="KaiTi" pitchFamily="49" charset="-122"/>
                <a:ea typeface="KaiTi" pitchFamily="49" charset="-122"/>
              </a:rPr>
              <a:t>?</a:t>
            </a:r>
          </a:p>
          <a:p>
            <a:pPr marL="514350" indent="-514350" algn="ctr">
              <a:buNone/>
            </a:pPr>
            <a:r>
              <a:rPr lang="en-US" altLang="zh-TW" sz="6600" b="1" dirty="0" smtClean="0">
                <a:ea typeface="KaiTi" pitchFamily="49" charset="-122"/>
              </a:rPr>
              <a:t>A woman without talent is considered virtuous?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3509"/>
            <a:ext cx="10972800" cy="63877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48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女子无才便是德</a:t>
            </a:r>
            <a:r>
              <a:rPr lang="zh-CN" altLang="en-US" sz="4800" b="1" dirty="0" smtClean="0">
                <a:latin typeface="微軟正黑體" pitchFamily="34" charset="-120"/>
                <a:ea typeface="微軟正黑體" pitchFamily="34" charset="-120"/>
              </a:rPr>
              <a:t>出自明</a:t>
            </a:r>
            <a:r>
              <a:rPr lang="en-US" altLang="zh-CN" sz="4800" b="1" dirty="0" smtClean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CN" altLang="en-US" sz="4800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张岱</a:t>
            </a:r>
            <a:r>
              <a:rPr lang="en-US" altLang="zh-CN" sz="4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CN" altLang="en-US" sz="4800" b="1" dirty="0" smtClean="0">
                <a:latin typeface="微軟正黑體" pitchFamily="34" charset="-120"/>
                <a:ea typeface="微軟正黑體" pitchFamily="34" charset="-120"/>
              </a:rPr>
              <a:t>公祭祁夫人文</a:t>
            </a:r>
            <a:r>
              <a:rPr lang="en-US" altLang="zh-CN" sz="4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CN" altLang="en-US" sz="4800" b="1" dirty="0" smtClean="0">
                <a:latin typeface="微軟正黑體" pitchFamily="34" charset="-120"/>
                <a:ea typeface="微軟正黑體" pitchFamily="34" charset="-120"/>
              </a:rPr>
              <a:t>：“眉公曰：丈夫有德便是才，女子无才便是德。此语殊为未确。”明末</a:t>
            </a:r>
            <a:r>
              <a:rPr lang="en-US" altLang="zh-CN" sz="4800" b="1" dirty="0" smtClean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CN" altLang="en-US" sz="4800" b="1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陈继儒</a:t>
            </a:r>
            <a:r>
              <a:rPr lang="zh-CN" altLang="en-US" sz="4800" b="1" dirty="0" smtClean="0">
                <a:latin typeface="微軟正黑體" pitchFamily="34" charset="-120"/>
                <a:ea typeface="微軟正黑體" pitchFamily="34" charset="-120"/>
              </a:rPr>
              <a:t>之语说：“女子通文识字，而能明大义者，固为贤德，然不可多得；其它便喜看曲本小说，挑动邪心，甚至舞文弄法，做出丑事，反不如不识字，守拙安分之为愈也。女子无才便是德。可谓至言。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endParaRPr 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4162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培養才德</a:t>
            </a:r>
            <a: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持續成長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5109"/>
            <a:ext cx="10972800" cy="47918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(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箴言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31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章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10-31)</a:t>
            </a:r>
          </a:p>
          <a:p>
            <a:pPr algn="ctr">
              <a:buNone/>
            </a:pP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有敬畏上帝的心</a:t>
            </a:r>
            <a:endParaRPr lang="en-US" sz="4800" b="1" dirty="0" smtClean="0">
              <a:latin typeface="KaiTi" pitchFamily="49" charset="-122"/>
              <a:ea typeface="KaiTi" pitchFamily="49" charset="-122"/>
            </a:endParaRPr>
          </a:p>
          <a:p>
            <a:pPr algn="ctr">
              <a:buNone/>
            </a:pP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勤勉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,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值得信賴</a:t>
            </a:r>
            <a:endParaRPr lang="en-US" altLang="zh-TW" sz="4800" b="1" dirty="0" smtClean="0">
              <a:latin typeface="KaiTi" pitchFamily="49" charset="-122"/>
              <a:ea typeface="KaiTi" pitchFamily="49" charset="-122"/>
            </a:endParaRPr>
          </a:p>
          <a:p>
            <a:pPr lvl="0" algn="ctr">
              <a:buNone/>
            </a:pP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做事理財精明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,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會照顧自己、家人</a:t>
            </a:r>
            <a:endParaRPr lang="en-US" altLang="zh-TW" sz="4800" b="1" dirty="0" smtClean="0">
              <a:latin typeface="KaiTi" pitchFamily="49" charset="-122"/>
              <a:ea typeface="KaiTi" pitchFamily="49" charset="-122"/>
            </a:endParaRPr>
          </a:p>
          <a:p>
            <a:pPr lvl="0" algn="ctr">
              <a:buNone/>
            </a:pP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有愛心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,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未雨綢繆</a:t>
            </a:r>
            <a:endParaRPr lang="en-US" altLang="zh-TW" sz="4800" b="1" dirty="0" smtClean="0">
              <a:latin typeface="KaiTi" pitchFamily="49" charset="-122"/>
              <a:ea typeface="KaiTi" pitchFamily="49" charset="-122"/>
            </a:endParaRPr>
          </a:p>
          <a:p>
            <a:pPr lvl="0" algn="ctr">
              <a:buNone/>
            </a:pP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說話得體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,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信心好</a:t>
            </a:r>
            <a:endParaRPr lang="en-US" altLang="zh-TW" sz="4800" b="1" dirty="0" smtClean="0">
              <a:latin typeface="KaiTi" pitchFamily="49" charset="-122"/>
              <a:ea typeface="KaiTi" pitchFamily="49" charset="-122"/>
            </a:endParaRPr>
          </a:p>
          <a:p>
            <a:pPr lvl="0" algn="ctr">
              <a:buNone/>
            </a:pP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與丈夫</a:t>
            </a: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,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 兒女關係良好</a:t>
            </a:r>
            <a:endParaRPr lang="en-US" sz="4800" b="1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成熟的表記</a:t>
            </a:r>
            <a:endParaRPr 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81600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en-US" altLang="zh-TW" sz="3600" b="1" dirty="0" smtClean="0"/>
              <a:t>*1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</a:t>
            </a:r>
            <a:r>
              <a:rPr lang="en-US" sz="3600" b="1" dirty="0" smtClean="0"/>
              <a:t>Realizing how much you don't know.</a:t>
            </a:r>
          </a:p>
          <a:p>
            <a:pPr fontAlgn="base">
              <a:buNone/>
            </a:pPr>
            <a:r>
              <a:rPr lang="zh-TW" altLang="en-US" sz="3600" b="1" dirty="0" smtClean="0"/>
              <a:t>  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明白自己還有許多不知道的東西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base">
              <a:buNone/>
            </a:pPr>
            <a:r>
              <a:rPr lang="en-US" altLang="zh-TW" sz="3600" b="1" dirty="0" smtClean="0"/>
              <a:t>2.</a:t>
            </a:r>
            <a:r>
              <a:rPr lang="zh-TW" altLang="en-US" sz="3600" b="1" dirty="0" smtClean="0"/>
              <a:t> </a:t>
            </a:r>
            <a:r>
              <a:rPr lang="en-US" sz="3600" b="1" dirty="0" smtClean="0"/>
              <a:t>Listening more and talking less.</a:t>
            </a:r>
          </a:p>
          <a:p>
            <a:pPr fontAlgn="base">
              <a:buNone/>
            </a:pPr>
            <a:r>
              <a:rPr lang="zh-TW" altLang="en-US" sz="3600" b="1" dirty="0" smtClean="0"/>
              <a:t>  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多聽少說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base">
              <a:buNone/>
            </a:pPr>
            <a:r>
              <a:rPr lang="en-US" altLang="zh-TW" sz="3600" b="1" dirty="0" smtClean="0"/>
              <a:t>*3.</a:t>
            </a:r>
            <a:r>
              <a:rPr lang="zh-TW" altLang="en-US" sz="3600" b="1" dirty="0" smtClean="0"/>
              <a:t> </a:t>
            </a:r>
            <a:r>
              <a:rPr lang="en-US" sz="3600" b="1" dirty="0" smtClean="0"/>
              <a:t>Being aware and considerate of others as opposed to being self-absorbed, self-centered, and inconsiderate.</a:t>
            </a:r>
          </a:p>
          <a:p>
            <a:pPr fontAlgn="base">
              <a:buNone/>
            </a:pPr>
            <a:r>
              <a:rPr lang="zh-TW" altLang="en-US" sz="3600" b="1" dirty="0" smtClean="0"/>
              <a:t>  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查覺、體貼他人，而不自我中心或不懂得體諒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3326"/>
            <a:ext cx="10972800" cy="6069874"/>
          </a:xfrm>
        </p:spPr>
        <p:txBody>
          <a:bodyPr>
            <a:normAutofit lnSpcReduction="10000"/>
          </a:bodyPr>
          <a:lstStyle/>
          <a:p>
            <a:pPr lvl="0" fontAlgn="base">
              <a:buNone/>
            </a:pPr>
            <a:r>
              <a:rPr lang="en-US" altLang="zh-TW" sz="3500" b="1" dirty="0" smtClean="0"/>
              <a:t>4.</a:t>
            </a:r>
            <a:r>
              <a:rPr lang="zh-TW" altLang="en-US" sz="3500" b="1" dirty="0" smtClean="0"/>
              <a:t> </a:t>
            </a:r>
            <a:r>
              <a:rPr lang="en-US" sz="3500" b="1" dirty="0" smtClean="0"/>
              <a:t>Not taking everything personally, getting easily offended, or feeling the need to defend, prove, or make excuses for yourself.</a:t>
            </a:r>
          </a:p>
          <a:p>
            <a:pPr fontAlgn="base">
              <a:buNone/>
            </a:pPr>
            <a:r>
              <a:rPr lang="zh-TW" altLang="en-US" sz="3500" b="1" dirty="0" smtClean="0"/>
              <a:t>    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不容易被冒犯、不感覺需要維護、證明自己、或替自己找藉口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35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base">
              <a:buNone/>
            </a:pPr>
            <a:r>
              <a:rPr lang="en-US" altLang="zh-TW" sz="3500" b="1" dirty="0" smtClean="0"/>
              <a:t>5.</a:t>
            </a:r>
            <a:r>
              <a:rPr lang="zh-TW" altLang="en-US" sz="3500" b="1" dirty="0" smtClean="0"/>
              <a:t> </a:t>
            </a:r>
            <a:r>
              <a:rPr lang="en-US" sz="3500" b="1" dirty="0" smtClean="0"/>
              <a:t>Being grateful and gracious, not complaining.</a:t>
            </a:r>
          </a:p>
          <a:p>
            <a:pPr fontAlgn="base">
              <a:buNone/>
            </a:pP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    懂得感恩、態度優雅、不抱怨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35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base">
              <a:buNone/>
            </a:pPr>
            <a:r>
              <a:rPr lang="en-US" altLang="zh-TW" sz="3500" b="1" dirty="0" smtClean="0"/>
              <a:t>*6.</a:t>
            </a:r>
            <a:r>
              <a:rPr lang="zh-TW" altLang="en-US" sz="3500" b="1" dirty="0" smtClean="0"/>
              <a:t> </a:t>
            </a:r>
            <a:r>
              <a:rPr lang="en-US" sz="3500" b="1" dirty="0" smtClean="0"/>
              <a:t>Taking responsibility for your own health and happiness, not relying on others to "fix" you or placing blame for your circumstances.</a:t>
            </a:r>
          </a:p>
          <a:p>
            <a:pPr fontAlgn="base">
              <a:buNone/>
            </a:pPr>
            <a:r>
              <a:rPr lang="zh-TW" altLang="en-US" sz="3500" b="1" dirty="0" smtClean="0"/>
              <a:t>    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承擔自己健康和快樂的責任，不依賴他人來解決你的問題，或因自己的境遇責怪他人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35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27017"/>
            <a:ext cx="10972800" cy="5926183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en-US" altLang="zh-TW" sz="4000" b="1" dirty="0" smtClean="0"/>
              <a:t>7.</a:t>
            </a:r>
            <a:r>
              <a:rPr lang="zh-TW" altLang="en-US" sz="4000" b="1" dirty="0" smtClean="0"/>
              <a:t> </a:t>
            </a:r>
            <a:r>
              <a:rPr lang="en-US" sz="4000" b="1" dirty="0" smtClean="0"/>
              <a:t>Having forgiveness and compassion for yourself and others.</a:t>
            </a:r>
          </a:p>
          <a:p>
            <a:pPr fontAlgn="base">
              <a:buNone/>
            </a:pPr>
            <a:r>
              <a:rPr lang="zh-TW" altLang="en-US" sz="4000" b="1" dirty="0" smtClean="0"/>
              <a:t>   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對自己和他人有饒恕與同情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base">
              <a:buNone/>
            </a:pPr>
            <a:r>
              <a:rPr lang="zh-TW" altLang="en-US" sz="4000" b="1" dirty="0" smtClean="0"/>
              <a:t>*</a:t>
            </a:r>
            <a:r>
              <a:rPr lang="en-US" altLang="zh-TW" sz="4000" b="1" dirty="0" smtClean="0"/>
              <a:t>8.</a:t>
            </a:r>
            <a:r>
              <a:rPr lang="zh-TW" altLang="en-US" sz="4000" b="1" dirty="0" smtClean="0"/>
              <a:t> </a:t>
            </a:r>
            <a:r>
              <a:rPr lang="en-US" sz="4000" b="1" dirty="0" smtClean="0"/>
              <a:t>Being calm and peaceful, not desperate, frantic, or irrational.</a:t>
            </a:r>
          </a:p>
          <a:p>
            <a:pPr fontAlgn="base">
              <a:buNone/>
            </a:pPr>
            <a:r>
              <a:rPr lang="zh-TW" altLang="en-US" sz="4000" b="1" dirty="0" smtClean="0"/>
              <a:t>   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沉著安穩，不急迫、匆促、或失去理性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1"/>
            <a:ext cx="12192000" cy="68275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13954"/>
            <a:ext cx="10972800" cy="6091646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zh-TW" altLang="en-US" sz="4000" b="1" dirty="0" smtClean="0"/>
              <a:t>*</a:t>
            </a:r>
            <a:r>
              <a:rPr lang="en-US" altLang="zh-TW" sz="4000" b="1" dirty="0" smtClean="0"/>
              <a:t>9.</a:t>
            </a:r>
            <a:r>
              <a:rPr lang="zh-TW" altLang="en-US" sz="4000" b="1" dirty="0" smtClean="0"/>
              <a:t>  </a:t>
            </a:r>
            <a:r>
              <a:rPr lang="en-US" sz="4000" b="1" dirty="0" smtClean="0"/>
              <a:t>Showing flexibility and openness as opposed to resisting, controlling, or being unreasonable.</a:t>
            </a:r>
          </a:p>
          <a:p>
            <a:pPr fontAlgn="base">
              <a:buNone/>
            </a:pPr>
            <a:r>
              <a:rPr lang="zh-TW" altLang="en-US" sz="4000" b="1" dirty="0" smtClean="0"/>
              <a:t>   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表現彈性和開放，不是抗拒、控制、或不合理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base">
              <a:buNone/>
            </a:pPr>
            <a:r>
              <a:rPr lang="en-US" altLang="zh-TW" sz="4000" b="1" dirty="0" smtClean="0"/>
              <a:t>10.</a:t>
            </a:r>
            <a:r>
              <a:rPr lang="en-US" sz="4000" b="1" dirty="0" smtClean="0"/>
              <a:t>Helping yourself, not just expecting others to do it for you out of a sense of entitlement.</a:t>
            </a:r>
          </a:p>
          <a:p>
            <a:pPr fontAlgn="base">
              <a:buNone/>
            </a:pPr>
            <a:r>
              <a:rPr lang="zh-TW" altLang="en-US" sz="4000" b="1" dirty="0" smtClean="0"/>
              <a:t>   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幫助自己，而不只是期待他人有義務為你辦事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92" y="180109"/>
            <a:ext cx="8120743" cy="1066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世上只有媽媽好</a:t>
            </a: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1267097"/>
            <a:ext cx="8215744" cy="55909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dirty="0" smtClean="0"/>
              <a:t>    </a:t>
            </a: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世上只有媽媽好　有媽的孩子像個寶</a:t>
            </a:r>
            <a:br>
              <a:rPr lang="zh-TW" altLang="en-US" sz="3600" b="1" dirty="0" smtClean="0">
                <a:latin typeface="KaiTi" pitchFamily="49" charset="-122"/>
                <a:ea typeface="KaiTi" pitchFamily="49" charset="-122"/>
              </a:rPr>
            </a:b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投進媽媽的懷抱　幸福少不了</a:t>
            </a:r>
            <a:endParaRPr lang="en-US" altLang="zh-TW" sz="3600" b="1" dirty="0" smtClean="0">
              <a:latin typeface="KaiTi" pitchFamily="49" charset="-122"/>
              <a:ea typeface="KaiTi" pitchFamily="49" charset="-122"/>
            </a:endParaRPr>
          </a:p>
          <a:p>
            <a:pPr algn="ctr">
              <a:buNone/>
            </a:pP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zh-TW" altLang="en-US" sz="3600" b="1" dirty="0" smtClean="0">
                <a:latin typeface="KaiTi" pitchFamily="49" charset="-122"/>
                <a:ea typeface="KaiTi" pitchFamily="49" charset="-122"/>
              </a:rPr>
            </a:b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世上只有媽媽好　沒媽的孩子像根草</a:t>
            </a:r>
            <a:br>
              <a:rPr lang="zh-TW" altLang="en-US" sz="3600" b="1" dirty="0" smtClean="0">
                <a:latin typeface="KaiTi" pitchFamily="49" charset="-122"/>
                <a:ea typeface="KaiTi" pitchFamily="49" charset="-122"/>
              </a:rPr>
            </a:b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離開媽媽的懷抱　幸福哪裡找</a:t>
            </a:r>
            <a:endParaRPr lang="en-US" altLang="zh-TW" sz="3600" b="1" dirty="0" smtClean="0">
              <a:latin typeface="KaiTi" pitchFamily="49" charset="-122"/>
              <a:ea typeface="KaiTi" pitchFamily="49" charset="-122"/>
            </a:endParaRPr>
          </a:p>
          <a:p>
            <a:pPr algn="ctr">
              <a:buNone/>
            </a:pP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zh-TW" altLang="en-US" sz="3600" b="1" dirty="0" smtClean="0">
                <a:latin typeface="KaiTi" pitchFamily="49" charset="-122"/>
                <a:ea typeface="KaiTi" pitchFamily="49" charset="-122"/>
              </a:rPr>
            </a:b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世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</a:rPr>
              <a:t>上只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有</a:t>
            </a:r>
            <a:r>
              <a:rPr lang="zh-TW" altLang="en-US" sz="3600" b="1" dirty="0">
                <a:latin typeface="KaiTi" pitchFamily="49" charset="-122"/>
                <a:ea typeface="KaiTi" pitchFamily="49" charset="-122"/>
              </a:rPr>
              <a:t>媽媽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好</a:t>
            </a: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  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有</a:t>
            </a: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媽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的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</a:rPr>
              <a:t>孩子不知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道</a:t>
            </a:r>
            <a:endParaRPr lang="en-US" altLang="zh-CN" sz="3600" b="1" dirty="0" smtClean="0">
              <a:latin typeface="KaiTi" pitchFamily="49" charset="-122"/>
              <a:ea typeface="KaiTi" pitchFamily="49" charset="-122"/>
            </a:endParaRPr>
          </a:p>
          <a:p>
            <a:pPr algn="ctr">
              <a:buNone/>
            </a:pPr>
            <a:r>
              <a:rPr lang="zh-TW" altLang="en-US" sz="3600" b="1" dirty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要是</a:t>
            </a: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他</a:t>
            </a:r>
            <a:r>
              <a:rPr lang="zh-TW" altLang="en-US" sz="3600" b="1" dirty="0">
                <a:latin typeface="KaiTi" pitchFamily="49" charset="-122"/>
                <a:ea typeface="KaiTi" pitchFamily="49" charset="-122"/>
              </a:rPr>
              <a:t>們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知道</a:t>
            </a:r>
            <a:r>
              <a:rPr lang="zh-TW" altLang="en-US" sz="3600" b="1" dirty="0">
                <a:latin typeface="KaiTi" pitchFamily="49" charset="-122"/>
                <a:ea typeface="KaiTi" pitchFamily="49" charset="-122"/>
              </a:rPr>
              <a:t> </a:t>
            </a: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   夢裡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也</a:t>
            </a:r>
            <a:r>
              <a:rPr lang="zh-TW" altLang="en-US" sz="3600" b="1" dirty="0" smtClean="0">
                <a:latin typeface="KaiTi" pitchFamily="49" charset="-122"/>
                <a:ea typeface="KaiTi" pitchFamily="49" charset="-122"/>
              </a:rPr>
              <a:t>會</a:t>
            </a:r>
            <a:r>
              <a:rPr lang="zh-CN" altLang="en-US" sz="3600" b="1" dirty="0" smtClean="0">
                <a:latin typeface="KaiTi" pitchFamily="49" charset="-122"/>
                <a:ea typeface="KaiTi" pitchFamily="49" charset="-122"/>
              </a:rPr>
              <a:t>笑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</a:rPr>
              <a:t>！</a:t>
            </a:r>
            <a:r>
              <a:rPr lang="zh-TW" altLang="en-US" dirty="0" smtClean="0">
                <a:latin typeface="KaiTi" pitchFamily="49" charset="-122"/>
                <a:ea typeface="KaiTi" pitchFamily="49" charset="-122"/>
              </a:rPr>
              <a:t> </a:t>
            </a:r>
            <a:endParaRPr lang="en-US" altLang="zh-TW" dirty="0" smtClean="0">
              <a:latin typeface="KaiTi" pitchFamily="49" charset="-122"/>
              <a:ea typeface="KaiTi" pitchFamily="49" charset="-122"/>
            </a:endParaRPr>
          </a:p>
          <a:p>
            <a:pPr algn="r">
              <a:buNone/>
            </a:pPr>
            <a:r>
              <a:rPr lang="en-US" altLang="zh-TW" dirty="0" smtClean="0"/>
              <a:t>(</a:t>
            </a:r>
            <a:r>
              <a:rPr lang="zh-TW" altLang="en-US" b="1" dirty="0" smtClean="0"/>
              <a:t>苦兒流浪記主題曲</a:t>
            </a:r>
            <a:r>
              <a:rPr lang="en-US" altLang="zh-TW" dirty="0" smtClean="0"/>
              <a:t>)</a:t>
            </a:r>
            <a:endParaRPr lang="en-US" dirty="0"/>
          </a:p>
        </p:txBody>
      </p:sp>
      <p:pic>
        <p:nvPicPr>
          <p:cNvPr id="1027" name="Picture 3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7237" y="1503816"/>
            <a:ext cx="3409196" cy="421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8823"/>
            <a:ext cx="10972800" cy="6326777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zh-TW" altLang="en-US" sz="3600" b="1" dirty="0" smtClean="0"/>
              <a:t>*</a:t>
            </a:r>
            <a:r>
              <a:rPr lang="en-US" altLang="zh-TW" sz="3600" b="1" dirty="0" smtClean="0"/>
              <a:t>11.</a:t>
            </a:r>
            <a:r>
              <a:rPr lang="en-US" sz="3600" b="1" dirty="0" smtClean="0"/>
              <a:t>Doing good deeds even when there is nothing in it for you other than knowing you helped, being selfless.</a:t>
            </a:r>
          </a:p>
          <a:p>
            <a:pPr fontAlgn="base"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    即使沒有自我利益也行善、不自私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 fontAlgn="base">
              <a:buNone/>
            </a:pPr>
            <a:r>
              <a:rPr lang="en-US" altLang="zh-TW" sz="3600" b="1" dirty="0" smtClean="0"/>
              <a:t>12.</a:t>
            </a:r>
            <a:r>
              <a:rPr lang="en-US" sz="3600" b="1" dirty="0" smtClean="0"/>
              <a:t>Respecting another's point of view, beliefs, and way of life without judgment, not insisting you are right, belittling another, or using profanity or violence to get your point across.</a:t>
            </a:r>
          </a:p>
          <a:p>
            <a:pPr fontAlgn="base">
              <a:buNone/>
            </a:pPr>
            <a:r>
              <a:rPr lang="zh-TW" altLang="en-US" sz="3600" b="1" dirty="0" smtClean="0"/>
              <a:t>   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尊重他人的觀點、信念、生活方式而不論斷；不堅持自己是對的、小看他人、或使用髒話或暴力來發抒己見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06562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出於愛的服事</a:t>
            </a: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Serve with Love</a:t>
            </a:r>
            <a:endParaRPr 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en-US" sz="4400" b="1" dirty="0" smtClean="0">
                <a:latin typeface="微軟正黑體" pitchFamily="34" charset="-120"/>
                <a:ea typeface="微軟正黑體" pitchFamily="34" charset="-120"/>
              </a:rPr>
              <a:t> 2:4 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年長婦人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)…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指教少年婦人，愛丈夫，愛兒女，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400" dirty="0" smtClean="0"/>
              <a:t>Tit 2:4  That they may teach the young women to be sober, to love their husbands, to love their children, </a:t>
            </a:r>
          </a:p>
          <a:p>
            <a:endParaRPr lang="en-US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sz="3900" b="1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1681"/>
            <a:ext cx="10972800" cy="4541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en-US" sz="4000" b="1" dirty="0" smtClean="0">
                <a:latin typeface="微軟正黑體" pitchFamily="34" charset="-120"/>
                <a:ea typeface="微軟正黑體" pitchFamily="34" charset="-120"/>
              </a:rPr>
              <a:t> 2:5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謹守，貞潔，料理家務，待人有恩，順服自己的丈夫，免得神的道理被毀謗。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200" b="1" dirty="0" smtClean="0"/>
              <a:t>Tit 2:5  To be discreet, chaste, keepers at home, good, obedient to their own husbands, that the word of God be not blasphemed.</a:t>
            </a:r>
            <a:r>
              <a:rPr lang="en-US" i="1" dirty="0" smtClean="0"/>
              <a:t> 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CC3399"/>
                </a:solidFill>
                <a:latin typeface="微軟正黑體" pitchFamily="34" charset="-120"/>
                <a:ea typeface="微軟正黑體" pitchFamily="34" charset="-120"/>
              </a:rPr>
              <a:t>天職 </a:t>
            </a:r>
            <a:r>
              <a:rPr lang="en-US" altLang="zh-TW" sz="4800" b="1" dirty="0" smtClean="0">
                <a:solidFill>
                  <a:srgbClr val="CC3399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800" b="1" dirty="0" smtClean="0">
                <a:solidFill>
                  <a:srgbClr val="CC3399"/>
                </a:solidFill>
                <a:latin typeface="微軟正黑體" pitchFamily="34" charset="-120"/>
                <a:ea typeface="微軟正黑體" pitchFamily="34" charset="-120"/>
              </a:rPr>
              <a:t> 家是第一個服事上帝的工場</a:t>
            </a:r>
            <a:endParaRPr lang="en-US" sz="4800" b="1" dirty="0">
              <a:solidFill>
                <a:srgbClr val="CC33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06562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出於愛的服事</a:t>
            </a:r>
            <a:endParaRPr lang="en-US" sz="6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62000"/>
            <a:ext cx="10972800" cy="22098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有信心的母親 </a:t>
            </a: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b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承受忠於職守的獎賞</a:t>
            </a: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sz="54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08069"/>
            <a:ext cx="11176000" cy="3968931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/>
            </a:pP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發揮勝過珍珠的價值</a:t>
            </a:r>
            <a:endParaRPr lang="en-US" altLang="zh-TW" sz="4800" b="1" dirty="0" smtClean="0">
              <a:latin typeface="KaiTi" pitchFamily="49" charset="-122"/>
              <a:ea typeface="KaiTi" pitchFamily="49" charset="-122"/>
            </a:endParaRPr>
          </a:p>
          <a:p>
            <a:pPr marL="742950" indent="-742950" algn="ctr">
              <a:buNone/>
            </a:pP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   實踐人生意義</a:t>
            </a:r>
            <a:endParaRPr lang="en-US" altLang="zh-TW" sz="48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2.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 家人的祝福與稱讚</a:t>
            </a:r>
            <a:endParaRPr lang="en-US" altLang="zh-TW" sz="48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en-US" altLang="zh-TW" sz="4800" b="1" dirty="0" smtClean="0">
                <a:latin typeface="KaiTi" pitchFamily="49" charset="-122"/>
                <a:ea typeface="KaiTi" pitchFamily="49" charset="-122"/>
              </a:rPr>
              <a:t>3.</a:t>
            </a:r>
            <a:r>
              <a:rPr lang="zh-TW" altLang="en-US" sz="4800" b="1" dirty="0" smtClean="0">
                <a:latin typeface="KaiTi" pitchFamily="49" charset="-122"/>
                <a:ea typeface="KaiTi" pitchFamily="49" charset="-122"/>
              </a:rPr>
              <a:t> 傳承祝福給後代，以致全人類</a:t>
            </a:r>
            <a:endParaRPr lang="en-US" altLang="zh-TW" sz="48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90600"/>
            <a:ext cx="11582400" cy="1905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TW" altLang="en-US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母親的獎賞</a:t>
            </a:r>
            <a:r>
              <a:rPr lang="en-US" altLang="zh-TW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發揮勝過珍珠的價值，</a:t>
            </a:r>
            <a:r>
              <a:rPr lang="en-US" altLang="zh-TW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實踐人生意義</a:t>
            </a:r>
            <a:r>
              <a:rPr lang="en-US" sz="49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49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3" y="2612571"/>
            <a:ext cx="11534503" cy="39449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詩</a:t>
            </a:r>
            <a:r>
              <a:rPr lang="en-US" sz="3200" dirty="0" smtClean="0">
                <a:latin typeface="微軟正黑體" pitchFamily="34" charset="-120"/>
                <a:ea typeface="微軟正黑體" pitchFamily="34" charset="-120"/>
              </a:rPr>
              <a:t> 128:3  </a:t>
            </a:r>
            <a:r>
              <a:rPr lang="zh-TW" alt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你妻子好像在你的屋旁多結果子的葡萄樹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；你兒女圍繞你的桌子，好像橄欖栽子。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穩定的力量，多結果子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詩</a:t>
            </a:r>
            <a:r>
              <a:rPr lang="en-US" sz="3200" dirty="0" smtClean="0">
                <a:latin typeface="微軟正黑體" pitchFamily="34" charset="-120"/>
                <a:ea typeface="微軟正黑體" pitchFamily="34" charset="-120"/>
              </a:rPr>
              <a:t> 128:4  </a:t>
            </a:r>
            <a:r>
              <a:rPr lang="zh-TW" alt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看哪，敬畏耶和華的人必要這樣蒙福！</a:t>
            </a:r>
            <a:endParaRPr lang="en-US" altLang="zh-TW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200" b="1" dirty="0" err="1" smtClean="0"/>
              <a:t>Psa</a:t>
            </a:r>
            <a:r>
              <a:rPr lang="en-US" sz="3200" b="1" dirty="0" smtClean="0"/>
              <a:t> 128:3  Thy wife </a:t>
            </a:r>
            <a:r>
              <a:rPr lang="en-US" sz="3200" b="1" i="1" dirty="0" smtClean="0"/>
              <a:t>shall be as </a:t>
            </a:r>
            <a:r>
              <a:rPr lang="en-US" sz="3200" b="1" i="1" u="sng" dirty="0" smtClean="0"/>
              <a:t>a fruitful vine </a:t>
            </a:r>
            <a:r>
              <a:rPr lang="en-US" sz="3200" b="1" i="1" dirty="0" smtClean="0"/>
              <a:t>by the sides of </a:t>
            </a:r>
            <a:r>
              <a:rPr lang="en-US" sz="3200" b="1" i="1" dirty="0" err="1" smtClean="0"/>
              <a:t>thine</a:t>
            </a:r>
            <a:r>
              <a:rPr lang="en-US" sz="3200" b="1" i="1" dirty="0" smtClean="0"/>
              <a:t> house: thy children like olive plants round about thy table. </a:t>
            </a:r>
          </a:p>
          <a:p>
            <a:pPr>
              <a:buNone/>
            </a:pPr>
            <a:r>
              <a:rPr lang="en-US" sz="3200" b="1" dirty="0" err="1" smtClean="0"/>
              <a:t>Psa</a:t>
            </a:r>
            <a:r>
              <a:rPr lang="en-US" sz="3200" b="1" dirty="0" smtClean="0"/>
              <a:t> 128:4  Behold, that thus shall the man be blessed that </a:t>
            </a:r>
            <a:r>
              <a:rPr lang="en-US" sz="3200" b="1" dirty="0" err="1" smtClean="0"/>
              <a:t>feareth</a:t>
            </a:r>
            <a:r>
              <a:rPr lang="en-US" sz="3200" b="1" dirty="0" smtClean="0"/>
              <a:t> the LORD. </a:t>
            </a:r>
          </a:p>
          <a:p>
            <a:endParaRPr lang="en-US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Pro 18:22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得著賢妻的，是得著好處，也是蒙了耶和華的恩惠。 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pic>
        <p:nvPicPr>
          <p:cNvPr id="5122" name="Picture 2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122" y="1596182"/>
            <a:ext cx="8827077" cy="494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母親的獎賞 </a:t>
            </a:r>
            <a: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家人的祝福與稱讚</a:t>
            </a: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b="1" dirty="0" smtClean="0">
                <a:latin typeface="微軟正黑體" pitchFamily="34" charset="-120"/>
                <a:ea typeface="微軟正黑體" pitchFamily="34" charset="-120"/>
              </a:rPr>
              <a:t>Pro 31:28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他的兒女起來稱他有福；他的丈夫也稱讚他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000" b="1" dirty="0" smtClean="0"/>
              <a:t>Pro 31:28  Her children arise up, and call her blessed; her husband </a:t>
            </a:r>
            <a:r>
              <a:rPr lang="en-US" sz="4000" b="1" i="1" dirty="0" smtClean="0"/>
              <a:t>also, and he praises her. </a:t>
            </a:r>
          </a:p>
          <a:p>
            <a:pPr>
              <a:buNone/>
            </a:pPr>
            <a:endParaRPr lang="en-US" sz="3900" b="1" i="1" dirty="0" smtClean="0"/>
          </a:p>
          <a:p>
            <a:pPr>
              <a:buNone/>
            </a:pPr>
            <a:r>
              <a:rPr lang="en-US" sz="4000" b="1" dirty="0" smtClean="0">
                <a:latin typeface="微軟正黑體" pitchFamily="34" charset="-120"/>
                <a:ea typeface="微軟正黑體" pitchFamily="34" charset="-120"/>
              </a:rPr>
              <a:t>Pro 31:30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艷麗是虛假的，美容是虛浮的；惟敬畏耶和華的婦女必得稱讚。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000" b="1" dirty="0" smtClean="0"/>
              <a:t>Pro 31:30  </a:t>
            </a:r>
            <a:r>
              <a:rPr lang="en-US" sz="4000" b="1" dirty="0" err="1" smtClean="0"/>
              <a:t>Favour</a:t>
            </a:r>
            <a:r>
              <a:rPr lang="en-US" sz="4000" b="1" dirty="0" smtClean="0"/>
              <a:t> </a:t>
            </a:r>
            <a:r>
              <a:rPr lang="en-US" sz="4000" b="1" i="1" dirty="0" smtClean="0"/>
              <a:t>is deceitful, and beauty is vain: but a woman that fears the LORD, she shall be praised. </a:t>
            </a:r>
          </a:p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7" y="313509"/>
            <a:ext cx="11349406" cy="621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524000"/>
          </a:xfrm>
        </p:spPr>
        <p:txBody>
          <a:bodyPr>
            <a:noAutofit/>
          </a:bodyPr>
          <a:lstStyle/>
          <a:p>
            <a:pPr lvl="0" algn="ctr"/>
            <a: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母親的獎賞 </a:t>
            </a:r>
            <a: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傳承祝福給後代、造福全人類</a:t>
            </a:r>
            <a: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1"/>
            <a:ext cx="10972800" cy="44914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申</a:t>
            </a:r>
            <a:r>
              <a:rPr lang="en-US" sz="4400" b="1" dirty="0" smtClean="0">
                <a:latin typeface="微軟正黑體" pitchFamily="34" charset="-120"/>
                <a:ea typeface="微軟正黑體" pitchFamily="34" charset="-120"/>
              </a:rPr>
              <a:t> 7:9 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所以，你要知道耶和華你的神，他是神，是信實的神；向愛他、守他誡命的人守約，施慈愛，直到千代；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400" b="1" dirty="0" err="1" smtClean="0"/>
              <a:t>Deu</a:t>
            </a:r>
            <a:r>
              <a:rPr lang="en-US" sz="4400" b="1" dirty="0" smtClean="0"/>
              <a:t> 7:9  Know therefore that the LORD thy God, he </a:t>
            </a:r>
            <a:r>
              <a:rPr lang="en-US" sz="4400" b="1" i="1" dirty="0" smtClean="0"/>
              <a:t>is God, the faithful God, which keeps covenant and mercy with them that love him and keep his commandments to a thousand generations; </a:t>
            </a:r>
          </a:p>
          <a:p>
            <a:pPr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44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8" y="226581"/>
            <a:ext cx="10515600" cy="770948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有信心的母親們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獎賞是大的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6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018" y="1093126"/>
            <a:ext cx="3906982" cy="5519388"/>
          </a:xfrm>
          <a:prstGeom prst="rect">
            <a:avLst/>
          </a:prstGeom>
          <a:noFill/>
        </p:spPr>
      </p:pic>
      <p:pic>
        <p:nvPicPr>
          <p:cNvPr id="6147" name="Picture 3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243" y="1238683"/>
            <a:ext cx="3860075" cy="5383790"/>
          </a:xfrm>
          <a:prstGeom prst="rect">
            <a:avLst/>
          </a:prstGeom>
          <a:noFill/>
        </p:spPr>
      </p:pic>
      <p:pic>
        <p:nvPicPr>
          <p:cNvPr id="6148" name="Picture 4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2436"/>
            <a:ext cx="3980786" cy="503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5240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詩經小雅＜蓼莪 </a:t>
            </a:r>
            <a:r>
              <a:rPr lang="en-US" altLang="zh-TW" sz="5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lu</a:t>
            </a: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5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er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＞</a:t>
            </a:r>
            <a:r>
              <a:rPr lang="en-US" altLang="zh-TW" sz="5400" b="1" dirty="0" smtClean="0">
                <a:solidFill>
                  <a:srgbClr val="CC0000"/>
                </a:solidFill>
              </a:rPr>
              <a:t/>
            </a:r>
            <a:br>
              <a:rPr lang="en-US" altLang="zh-TW" sz="5400" b="1" dirty="0" smtClean="0">
                <a:solidFill>
                  <a:srgbClr val="CC0000"/>
                </a:solidFill>
              </a:rPr>
            </a:br>
            <a:endParaRPr lang="en-US" sz="5400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9509"/>
            <a:ext cx="10972800" cy="4029891"/>
          </a:xfrm>
        </p:spPr>
        <p:txBody>
          <a:bodyPr/>
          <a:lstStyle/>
          <a:p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要句：無父何怙？無母何恃？出則銜恤，入則靡至。</a:t>
            </a:r>
          </a:p>
          <a:p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語譯：沒有了父親要依賴誰？失去了母親要倚靠誰？出門在外就滿懷憂傷，入門回家卻如無所歸。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451" y="365125"/>
            <a:ext cx="6272348" cy="608792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Jonathan Edwards and his wife Sarah left a great godly legacy for his 11 children</a:t>
            </a:r>
            <a:r>
              <a:rPr lang="en-US" sz="3200" b="1" dirty="0" smtClean="0"/>
              <a:t>. (1703-1758 A.D.)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Jonathan Edwards’ godly legacy includes: 1 U.S. Vice-President, 3 U.S. Senators, 3 governors, 3 mayors, 13 college presidents, 30 judges, 65 professors, 80 public office holders, 100 lawyers and 100 pastors/missionaries.</a:t>
            </a:r>
            <a:br>
              <a:rPr lang="en-US" sz="3200" b="1" dirty="0" smtClean="0"/>
            </a:br>
            <a:r>
              <a:rPr lang="en-US" sz="3200" b="1" dirty="0" smtClean="0"/>
              <a:t> (150 years after Edwards’ death)</a:t>
            </a:r>
            <a:endParaRPr lang="en-US" sz="3200" b="1" dirty="0"/>
          </a:p>
        </p:txBody>
      </p:sp>
      <p:pic>
        <p:nvPicPr>
          <p:cNvPr id="2050" name="Picture 2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1" y="1046757"/>
            <a:ext cx="4767751" cy="366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610" y="365124"/>
            <a:ext cx="2706189" cy="5878921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林三綱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牧師師母養育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位兒女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28" y="437978"/>
            <a:ext cx="7722326" cy="61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0" y="365125"/>
            <a:ext cx="5958840" cy="5839732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年青有異象的一代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Young generation with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parenting visions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33" y="49392"/>
            <a:ext cx="4685144" cy="676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524000"/>
          </a:xfrm>
        </p:spPr>
        <p:txBody>
          <a:bodyPr>
            <a:noAutofit/>
          </a:bodyPr>
          <a:lstStyle/>
          <a:p>
            <a:pPr lvl="0" algn="ctr"/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結語 </a:t>
            </a:r>
            <a: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Conclusion:</a:t>
            </a:r>
            <a:br>
              <a:rPr lang="en-US" altLang="zh-TW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有信心的母親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3487"/>
            <a:ext cx="10972800" cy="4820194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明白並接受上帝給予的使命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AutoNum type="arabicPeriod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以愛服事家人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自己持續成長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AutoNum type="arabicPeriod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以虔敬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禱告實踐天職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AutoNum type="arabicPeriod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等候上帝的獎賞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b="1" dirty="0" smtClean="0">
              <a:solidFill>
                <a:srgbClr val="CC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3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不要抹殺、拒絕作母親的影響力</a:t>
            </a:r>
            <a:endParaRPr lang="en-US" altLang="zh-TW" sz="4300" b="1" dirty="0" smtClean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發揮</a:t>
            </a:r>
            <a:r>
              <a:rPr lang="zh-TW" altLang="en-US" sz="35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 、</a:t>
            </a:r>
            <a:r>
              <a:rPr lang="zh-TW" altLang="en-US" sz="4800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發揚母愛的必要與重要性</a:t>
            </a:r>
            <a:endParaRPr lang="en-US" sz="3500" b="1" dirty="0" smtClean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p\Documents\Annie's Sermon Notes\母親講章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291" y="452472"/>
            <a:ext cx="9183189" cy="6110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399"/>
            <a:ext cx="10972800" cy="142385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上帝給予婦女</a:t>
            </a:r>
            <a:r>
              <a:rPr lang="en-US" altLang="zh-TW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母親之獨特身份</a:t>
            </a:r>
            <a:r>
              <a:rPr lang="en-US" altLang="zh-TW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Unique Position God Gives to Woman</a:t>
            </a: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02674"/>
            <a:ext cx="10972800" cy="5588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林前</a:t>
            </a:r>
            <a:r>
              <a:rPr lang="en-US" sz="3600" b="1" dirty="0" smtClean="0">
                <a:latin typeface="微軟正黑體" pitchFamily="34" charset="-120"/>
                <a:ea typeface="微軟正黑體" pitchFamily="34" charset="-120"/>
              </a:rPr>
              <a:t>11:11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然而照主的安排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i="1" dirty="0" smtClean="0">
                <a:latin typeface="微軟正黑體" pitchFamily="34" charset="-120"/>
                <a:ea typeface="微軟正黑體" pitchFamily="34" charset="-120"/>
              </a:rPr>
              <a:t>在主裡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，女也不是無男，男也不是無女。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600" b="1" dirty="0" smtClean="0"/>
              <a:t>Nevertheless neither is the man without the woman, neither the woman without the man, in the Lord. </a:t>
            </a:r>
          </a:p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林前</a:t>
            </a:r>
            <a:r>
              <a:rPr lang="en-US" sz="3600" b="1" dirty="0" smtClean="0">
                <a:latin typeface="微軟正黑體" pitchFamily="34" charset="-120"/>
                <a:ea typeface="微軟正黑體" pitchFamily="34" charset="-120"/>
              </a:rPr>
              <a:t>11:12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因為女人原是由男人而出，男人也是由女人而出；但萬有都是出乎神。 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600" b="1" dirty="0" smtClean="0"/>
              <a:t>For as the woman </a:t>
            </a:r>
            <a:r>
              <a:rPr lang="en-US" sz="3600" b="1" i="1" dirty="0" smtClean="0"/>
              <a:t>is of the man, even so is the man also by the woman; but all things of God. </a:t>
            </a: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399"/>
            <a:ext cx="10972800" cy="142385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上帝給予婦女</a:t>
            </a:r>
            <a:r>
              <a:rPr lang="en-US" altLang="zh-TW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母親之獨特身份</a:t>
            </a:r>
            <a:r>
              <a:rPr lang="en-US" altLang="zh-TW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Unique Position God Gives to Woman</a:t>
            </a:r>
            <a:r>
              <a:rPr lang="zh-TW" alt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02674"/>
            <a:ext cx="10972800" cy="5588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彼前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3:7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你們作丈夫的，也要按情理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﹝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原文作知識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﹞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和妻子同住；因她比你軟弱，（比你軟弱：原文作是軟弱的器皿）</a:t>
            </a:r>
            <a:r>
              <a:rPr lang="zh-TW" altLang="en-US" sz="3600" b="1" u="sng" dirty="0" smtClean="0">
                <a:latin typeface="微軟正黑體" pitchFamily="34" charset="-120"/>
                <a:ea typeface="微軟正黑體" pitchFamily="34" charset="-120"/>
              </a:rPr>
              <a:t>與你一同承受生命之恩的，所以要敬重她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。這樣，便叫你們的禱告沒有阻礙。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600" b="1" dirty="0" smtClean="0"/>
              <a:t>1Pe 3:7  Likewise, ye husbands, dwell with </a:t>
            </a:r>
            <a:r>
              <a:rPr lang="en-US" sz="3600" b="1" i="1" dirty="0" smtClean="0"/>
              <a:t>them according to knowledge, </a:t>
            </a:r>
            <a:r>
              <a:rPr lang="en-US" sz="3600" b="1" i="1" u="sng" dirty="0" smtClean="0"/>
              <a:t>giving </a:t>
            </a:r>
            <a:r>
              <a:rPr lang="en-US" sz="3600" b="1" i="1" u="sng" dirty="0" err="1" smtClean="0"/>
              <a:t>honour</a:t>
            </a:r>
            <a:r>
              <a:rPr lang="en-US" sz="3600" b="1" i="1" u="sng" dirty="0" smtClean="0"/>
              <a:t> unto the wife, as unto the weaker vessel, and as being heirs together of the grace of life</a:t>
            </a:r>
            <a:r>
              <a:rPr lang="en-US" sz="3600" b="1" i="1" dirty="0" smtClean="0"/>
              <a:t>; that your prayers be not hindered. </a:t>
            </a:r>
          </a:p>
          <a:p>
            <a:pPr algn="ctr"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沒有男尊女卑的觀念</a:t>
            </a: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365125"/>
            <a:ext cx="11299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婦女</a:t>
            </a: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母親的獨特性</a:t>
            </a: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Uniqueness of Woman/Mother</a:t>
            </a:r>
            <a:endParaRPr 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7176"/>
            <a:ext cx="10972800" cy="4493623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只有她能懷孕生育</a:t>
            </a:r>
            <a:endParaRPr lang="en-US" altLang="zh-TW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AutoNum type="arabicPeriod"/>
            </a:pP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孕育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/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生育帶來養育和教育</a:t>
            </a:r>
            <a:endParaRPr lang="en-US" altLang="zh-TW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AutoNum type="arabicPeriod"/>
            </a:pP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養育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/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教育發展出與兒女一生的情感連結並</a:t>
            </a:r>
            <a:endParaRPr lang="en-US" altLang="zh-TW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實踐上帝賦予的使命</a:t>
            </a:r>
            <a:endParaRPr lang="en-US" altLang="zh-TW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4.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勞苦付出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/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犧牲貢獻</a:t>
            </a:r>
            <a:endParaRPr lang="en-US" altLang="zh-TW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產生無法取代的人生價值</a:t>
            </a:r>
            <a:endParaRPr lang="en-US" altLang="zh-TW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 algn="ctr">
              <a:buNone/>
            </a:pP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5.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無法取代的價值被世人尊重</a:t>
            </a:r>
            <a:r>
              <a:rPr lang="en-US" altLang="zh-TW" sz="4000" b="1" dirty="0" smtClean="0">
                <a:latin typeface="KaiTi" pitchFamily="49" charset="-122"/>
                <a:ea typeface="KaiTi" pitchFamily="49" charset="-122"/>
              </a:rPr>
              <a:t>/</a:t>
            </a:r>
            <a:r>
              <a:rPr lang="zh-TW" altLang="en-US" sz="4000" b="1" dirty="0" smtClean="0">
                <a:latin typeface="KaiTi" pitchFamily="49" charset="-122"/>
                <a:ea typeface="KaiTi" pitchFamily="49" charset="-122"/>
              </a:rPr>
              <a:t>推崇</a:t>
            </a:r>
            <a:endParaRPr lang="en-US" altLang="zh-TW" sz="4000" b="1" dirty="0" smtClean="0">
              <a:latin typeface="KaiTi" pitchFamily="49" charset="-122"/>
              <a:ea typeface="KaiTi" pitchFamily="49" charset="-122"/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p\Documents\Annie's Sermon Notes\母親講章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416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尊貴之後 </a:t>
            </a:r>
            <a: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母親的陷阱</a:t>
            </a:r>
            <a:r>
              <a:rPr lang="en-US" altLang="zh-TW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……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9246"/>
            <a:ext cx="10972800" cy="3996918"/>
          </a:xfrm>
        </p:spPr>
        <p:txBody>
          <a:bodyPr/>
          <a:lstStyle/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令人戰慄的殘酷</a:t>
            </a:r>
            <a:r>
              <a:rPr lang="zh-TW" altLang="en-US" sz="4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權貴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妒婦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權傾天下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的女皇帝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400" b="1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幕後專權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的皇太后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令人想入非非的性感女神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被神化和聖化的崇拜對象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2246</Words>
  <Application>Microsoft Office PowerPoint</Application>
  <PresentationFormat>Custom</PresentationFormat>
  <Paragraphs>186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有信心的母親 A Mother of Faith</vt:lpstr>
      <vt:lpstr>Slide 2</vt:lpstr>
      <vt:lpstr>Slide 3</vt:lpstr>
      <vt:lpstr>世上只有媽媽好</vt:lpstr>
      <vt:lpstr>詩經小雅＜蓼莪 lu er＞ </vt:lpstr>
      <vt:lpstr>上帝給予婦女/母親之獨特身份 The Unique Position God Gives to Woman   </vt:lpstr>
      <vt:lpstr>上帝給予婦女/母親之獨特身份 The Unique Position God Gives to Woman   </vt:lpstr>
      <vt:lpstr>婦女/母親的獨特性 The Uniqueness of Woman/Mother</vt:lpstr>
      <vt:lpstr>尊貴之後 - 母親的陷阱……</vt:lpstr>
      <vt:lpstr>呂后- 令人戰慄的殘酷權貴妒婦  </vt:lpstr>
      <vt:lpstr>  武則天- 權傾天下的女皇帝 </vt:lpstr>
      <vt:lpstr>慈禧太后 (聖母皇太后) -幕後專權誤國的皇太后 </vt:lpstr>
      <vt:lpstr>令人想入非非的性感女神   </vt:lpstr>
      <vt:lpstr>亞斯他錄</vt:lpstr>
      <vt:lpstr>  Iris with Horus</vt:lpstr>
      <vt:lpstr>Slide 16</vt:lpstr>
      <vt:lpstr>  送子觀音</vt:lpstr>
      <vt:lpstr>  聖母馬利亞</vt:lpstr>
      <vt:lpstr>Slide 19</vt:lpstr>
      <vt:lpstr>母親的危機 Crisis of Motherhood</vt:lpstr>
      <vt:lpstr>有信心的母親  –   A. 承認自己是軟弱不足的 Admits she is insufficient </vt:lpstr>
      <vt:lpstr>Suzanna Wesley (raised 19 children)</vt:lpstr>
      <vt:lpstr>16 HOUSE RULES BY SUSANNAH WESLEY (JOHN &amp; Charles WESLEY’S MOM) </vt:lpstr>
      <vt:lpstr>16 HOUSE RULES BY SUSANNAH WESLEY (JOHN &amp; Charles WESLEY’S MOM) </vt:lpstr>
      <vt:lpstr>16 HOUSE RULES BY SUSANNAH WESLEY (JOHN &amp; Charles WESLEY’S MOM) </vt:lpstr>
      <vt:lpstr>SUSANNAH WESLEY – on DiSCIPLINE </vt:lpstr>
      <vt:lpstr>有信心的母親   B. 承擔上帝給她的職份 Bears God-given responsibility </vt:lpstr>
      <vt:lpstr>有信心的母親 – B. 承擔上帝給她的職份 </vt:lpstr>
      <vt:lpstr>1. 營造健康的家庭環境 </vt:lpstr>
      <vt:lpstr>3). 敬畏的原則</vt:lpstr>
      <vt:lpstr>Slide 31</vt:lpstr>
      <vt:lpstr>有信心的母親 – B. 承擔上帝給她的職份 </vt:lpstr>
      <vt:lpstr>Slide 33</vt:lpstr>
      <vt:lpstr>Slide 34</vt:lpstr>
      <vt:lpstr>2. 培養才德, 持續成長</vt:lpstr>
      <vt:lpstr>成熟的表記</vt:lpstr>
      <vt:lpstr>Slide 37</vt:lpstr>
      <vt:lpstr>Slide 38</vt:lpstr>
      <vt:lpstr>Slide 39</vt:lpstr>
      <vt:lpstr>Slide 40</vt:lpstr>
      <vt:lpstr>3.出於愛的服事 Serve with Love</vt:lpstr>
      <vt:lpstr>3.出於愛的服事</vt:lpstr>
      <vt:lpstr>有信心的母親 – C. 承受忠於職守的獎賞 </vt:lpstr>
      <vt:lpstr>1. 母親的獎賞-  發揮勝過珍珠的價值， 實踐人生意義  </vt:lpstr>
      <vt:lpstr>Pro 18:22  得著賢妻的，是得著好處，也是蒙了耶和華的恩惠。  </vt:lpstr>
      <vt:lpstr>2. 母親的獎賞 –  家人的祝福與稱讚</vt:lpstr>
      <vt:lpstr>Slide 47</vt:lpstr>
      <vt:lpstr>3. 母親的獎賞 –  傳承祝福給後代、造福全人類 </vt:lpstr>
      <vt:lpstr>有信心的母親們 – 獎賞是大的</vt:lpstr>
      <vt:lpstr>Jonathan Edwards and his wife Sarah left a great godly legacy for his 11 children. (1703-1758 A.D.)   Jonathan Edwards’ godly legacy includes: 1 U.S. Vice-President, 3 U.S. Senators, 3 governors, 3 mayors, 13 college presidents, 30 judges, 65 professors, 80 public office holders, 100 lawyers and 100 pastors/missionaries.  (150 years after Edwards’ death)</vt:lpstr>
      <vt:lpstr>林三綱 牧師師母養育10位兒女</vt:lpstr>
      <vt:lpstr>年青有異象的一代 Young generation with parenting visions</vt:lpstr>
      <vt:lpstr>結語 Conclusion: 有信心的母親  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Ho</dc:creator>
  <cp:lastModifiedBy>jp</cp:lastModifiedBy>
  <cp:revision>102</cp:revision>
  <dcterms:created xsi:type="dcterms:W3CDTF">2017-09-02T22:15:11Z</dcterms:created>
  <dcterms:modified xsi:type="dcterms:W3CDTF">2018-05-11T06:03:17Z</dcterms:modified>
</cp:coreProperties>
</file>