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23" r:id="rId3"/>
    <p:sldId id="325" r:id="rId4"/>
    <p:sldId id="326" r:id="rId5"/>
    <p:sldId id="337" r:id="rId6"/>
    <p:sldId id="327" r:id="rId7"/>
    <p:sldId id="329" r:id="rId8"/>
    <p:sldId id="304" r:id="rId9"/>
    <p:sldId id="305" r:id="rId10"/>
    <p:sldId id="306" r:id="rId11"/>
    <p:sldId id="335" r:id="rId12"/>
    <p:sldId id="330" r:id="rId13"/>
    <p:sldId id="307" r:id="rId14"/>
    <p:sldId id="331" r:id="rId15"/>
    <p:sldId id="333" r:id="rId16"/>
    <p:sldId id="308" r:id="rId17"/>
    <p:sldId id="336" r:id="rId18"/>
    <p:sldId id="309" r:id="rId19"/>
    <p:sldId id="310" r:id="rId20"/>
    <p:sldId id="311" r:id="rId21"/>
    <p:sldId id="314" r:id="rId22"/>
    <p:sldId id="313" r:id="rId23"/>
    <p:sldId id="312" r:id="rId24"/>
    <p:sldId id="315" r:id="rId25"/>
    <p:sldId id="319" r:id="rId26"/>
    <p:sldId id="320" r:id="rId27"/>
    <p:sldId id="334" r:id="rId28"/>
    <p:sldId id="321" r:id="rId29"/>
    <p:sldId id="322" r:id="rId30"/>
    <p:sldId id="32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421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6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99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519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1DDE9-F065-4A82-A99A-C6C7C2D08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112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11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497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062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42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7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3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90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6290-9A75-46F3-B04C-F9D3145673FB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58B7-2CF2-4EC6-8F15-2A232882E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50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S020nzm0xKX50A7zuJzbkF;_ylu=X3oDMTBxdHZyM2NlBHBvcwM4BHNlYwNzcgR2dGlkA0kxMTBfMTMx/SIG=1hhj8rh34/EXP=1246621043/**http:/images.search.yahoo.com/images/view?back=http://images.search.yahoo.com/search/images?p=outer+space+stars&amp;ei=utf-8&amp;fr=yfp-t-832&amp;fr2=sg-gac&amp;w=640&amp;h=514&amp;imgurl=www.photospin.com/content/photos/full/0380068.jpg&amp;rurl=http://www.photospin.com/singleproduct.asp?id=5061&amp;size=70k&amp;name=0380068+jpg&amp;p=outer+space+stars&amp;oid=6211cdb42de8ceea&amp;fr2=sg-gac&amp;no=8&amp;tt=803&amp;sigr=11iedhmnm&amp;sigi=11h12duvh&amp;sigb=131n7o2kq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ds.yahoo.com/_ylt=A0S0205_nUxKPi8AAXeJzbkF;_ylu=X3oDMTBydTczZjNqBHBvcwMxOQRzZWMDc3IEdnRpZANJMTEwXzEzMQ--/SIG=1hhch7rh2/EXP=1246621439/**http:/images.search.yahoo.com/images/view?back=http://images.search.yahoo.com/search/images?p=ten+commandments&amp;ei=utf-8&amp;y=Search&amp;fr=yfp-t-832&amp;w=581&amp;h=432&amp;imgurl=www.sculpturegallery.com/encore/commandments_4.jpg&amp;rurl=http://www.sculpturegallery.com/sculpture/ten_commandments.html&amp;size=314k&amp;name=commandments+4+j...&amp;p=ten+commandments&amp;oid=2d65bc90cc946e4c&amp;fr2=&amp;no=19&amp;tt=70704&amp;sigr=11v9n5nlo&amp;sigi=11i8olri5&amp;sigb=12ue7kd3a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0S02053nkxKcjUAkvKJzbkF;_ylu=X3oDMTBxM24zOTBxBHBvcwMyBHNlYwNzcgR2dGlkA0kxMTBfMTMx/SIG=1ikoqekpo/EXP=1246621687/**http:/images.search.yahoo.com/images/view?back=http://images.search.yahoo.com/search/images?p=king+nebuchadnezzar&amp;ei=utf-8&amp;fr=yfp-t-832&amp;fr2=sg-gac&amp;w=150&amp;h=155&amp;imgurl=www.witn.psu.edu/activities/images/newsmaker/nebuchadnezzar.jpg&amp;rurl=http://www.witn.psu.edu/activities/newsmaker.phtml?show_id=32&amp;size=13k&amp;name=nebuchadnezzar+j...&amp;p=king+nebuchadnezzar&amp;oid=f0d2e0665be51366&amp;fr2=sg-gac&amp;no=2&amp;tt=719&amp;sigr=11tno0ohq&amp;sigi=11v36c8ah&amp;sigb=13307ld83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ds.yahoo.com/_ylt=A0S020vEoExKSH8AU_uJzbkF;_ylu=X3oDMTByNjJjZTY3BHBvcwMxMQRzZWMDc3IEdnRpZANJMTEwXzEzMQ--/SIG=1hgur462a/EXP=1246622276/**http:/images.search.yahoo.com/images/view?back=http://images.search.yahoo.com/search/images?p=cross&amp;ei=utf-8&amp;y=Search&amp;fr=yfp-t-832&amp;w=350&amp;h=500&amp;imgurl=static.flickr.com/33/91962876_5945c7f282.jpg&amp;rurl=http://www.flickr.com/photos/martinlabar/91962876/&amp;size=113k&amp;name=Cross+over+Mt+He...&amp;p=cross&amp;oid=a507c037b169ab96&amp;fr2=&amp;fusr=Martin+LaBar...&amp;lic=2&amp;no=11&amp;tt=18596920&amp;sigr=11i07e13j&amp;sigi=11c4jcnqv&amp;sigb=12jnlaavt" TargetMode="Externa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S020xGm0xKNn0A23eJzbkF;_ylu=X3oDMTBxM24zOTBxBHBvcwMyBHNlYwNzcgR2dGlkA0kxMTBfMTMx/SIG=1jhphf1nb/EXP=1246620870/**http:/images.search.yahoo.com/images/view?back=http://images.search.yahoo.com/search/images?p=adam+and+eve&amp;b=1&amp;ni=20&amp;ei=utf-8&amp;y=Search&amp;pstart=1&amp;fr=yfp-t-832&amp;w=800&amp;h=600&amp;imgurl=www.andyland.com/g/canon/20040308/05_adam_eve.jpg&amp;rurl=http://www.andyland.com/g/canon/20040308?C=D;O=A&amp;size=129k&amp;name=05+adam+eve+jpg&amp;p=adam+and+eve&amp;oid=ab41db384062f862&amp;fr2=&amp;no=2&amp;tt=70677&amp;b=1&amp;ni=20&amp;sigr=11g8u8bno&amp;sigi=11hmis2ap&amp;sigb=13dj3ui3o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jp\Documents\Annie's Sermon Notes\靈命塑造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7462" y="740228"/>
            <a:ext cx="10363200" cy="1981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上帝</a:t>
            </a:r>
            <a: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上主</a:t>
            </a:r>
            <a: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天</a:t>
            </a:r>
            <a: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神</a:t>
            </a:r>
            <a: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存在的省思</a:t>
            </a:r>
            <a: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5400" b="1" dirty="0" smtClean="0">
                <a:solidFill>
                  <a:schemeClr val="accent2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Reflections on the Existence of God</a:t>
            </a:r>
            <a:endParaRPr lang="zh-TW" altLang="en-US" sz="5400" b="1" dirty="0" smtClean="0">
              <a:solidFill>
                <a:schemeClr val="accent2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02674" y="4230189"/>
            <a:ext cx="8534400" cy="1905000"/>
          </a:xfrm>
        </p:spPr>
        <p:txBody>
          <a:bodyPr/>
          <a:lstStyle/>
          <a:p>
            <a:pPr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裴賀安慈師母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Mrs. Annie </a:t>
            </a:r>
            <a:r>
              <a:rPr lang="en-US" altLang="zh-TW" sz="3600" b="1" dirty="0" err="1" smtClean="0">
                <a:latin typeface="微軟正黑體" pitchFamily="34" charset="-120"/>
                <a:ea typeface="微軟正黑體" pitchFamily="34" charset="-120"/>
              </a:rPr>
              <a:t>Petzholt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(4-8-2018)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6211cdb42de8ceea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6400" y="30164"/>
            <a:ext cx="11379200" cy="6827837"/>
          </a:xfrm>
        </p:spPr>
      </p:pic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6000" y="261257"/>
            <a:ext cx="9855200" cy="63616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altLang="zh-TW" sz="2800" dirty="0" smtClean="0">
                <a:ea typeface="新細明體" pitchFamily="18" charset="-120"/>
              </a:rPr>
              <a:t>2</a:t>
            </a:r>
            <a:r>
              <a:rPr lang="en-US" altLang="zh-TW" b="1" dirty="0" smtClean="0">
                <a:solidFill>
                  <a:schemeClr val="bg1"/>
                </a:solidFill>
                <a:ea typeface="新細明體" pitchFamily="18" charset="-120"/>
              </a:rPr>
              <a:t>.</a:t>
            </a:r>
            <a:r>
              <a:rPr lang="en-US" altLang="zh-TW" sz="4400" b="1" u="sng" dirty="0" smtClean="0">
                <a:solidFill>
                  <a:schemeClr val="bg1"/>
                </a:solidFill>
                <a:ea typeface="新細明體" pitchFamily="18" charset="-120"/>
              </a:rPr>
              <a:t> 1).</a:t>
            </a:r>
            <a:r>
              <a:rPr lang="zh-TW" altLang="en-US" sz="3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創造包括自然率的運作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凡上帝所造的活物都有生長的過程與生命的週期。上帝賜陽光、雨水，與空氣等延續生命最基本的條件。</a:t>
            </a:r>
            <a:endParaRPr lang="zh-TW" altLang="en-US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zh-TW" altLang="en-US" b="1" dirty="0" smtClean="0">
              <a:solidFill>
                <a:schemeClr val="bg1"/>
              </a:solidFill>
              <a:ea typeface="新細明體" pitchFamily="18" charset="-120"/>
            </a:endParaRPr>
          </a:p>
          <a:p>
            <a:pPr eaLnBrk="1" hangingPunct="1">
              <a:buFontTx/>
              <a:buChar char="-"/>
            </a:pPr>
            <a:r>
              <a:rPr lang="zh-TW" alt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自然的韻律、季節與宇宙運行的秩序</a:t>
            </a:r>
          </a:p>
          <a:p>
            <a:pPr eaLnBrk="1" hangingPunct="1">
              <a:buFontTx/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羅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1:20-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自從造天地以來，神的永能和神性是明明可知的，雖是眼不能見，但藉著所造之物就可以曉得，叫人無可推諉。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Rom 1:20  For the invisible things of him from the creation of the world are clearly seen, being understood by the things that are made, </a:t>
            </a:r>
            <a:r>
              <a:rPr lang="en-US" sz="3600" i="1" dirty="0" smtClean="0">
                <a:solidFill>
                  <a:schemeClr val="bg1"/>
                </a:solidFill>
              </a:rPr>
              <a:t>even his eternal power and Godhead; so that they are without excuse: </a:t>
            </a:r>
          </a:p>
          <a:p>
            <a:pPr eaLnBrk="1" hangingPunct="1">
              <a:buFontTx/>
              <a:buNone/>
            </a:pP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所造之物 </a:t>
            </a: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天上的</a:t>
            </a: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地下的</a:t>
            </a:r>
            <a:r>
              <a:rPr lang="en-US" altLang="zh-TW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海裡的</a:t>
            </a:r>
            <a:endParaRPr lang="en-US" altLang="zh-TW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15"/>
            <a:ext cx="12192000" cy="68411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63" y="993094"/>
            <a:ext cx="10972800" cy="540770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創</a:t>
            </a: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1:14-15  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神說：「天上要有光體，可以分晝夜，作記號，定節令、日子、年歲， </a:t>
            </a:r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並要發光在天空，普照在地上。」事就這樣成了。 </a:t>
            </a:r>
            <a:br>
              <a:rPr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1:14  And God said, Let there be lights in the firmament of the heaven to divide the day from the night; and let them be for signs, and for seasons, and for days, and years: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1:15  And let them be for lights in the firmament of the heaven to give light upon the earth: and it was so. 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3468"/>
            <a:ext cx="12192000" cy="690146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599" y="339634"/>
            <a:ext cx="11146971" cy="6257109"/>
          </a:xfrm>
        </p:spPr>
        <p:txBody>
          <a:bodyPr/>
          <a:lstStyle/>
          <a:p>
            <a:pPr>
              <a:buNone/>
            </a:pP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創</a:t>
            </a: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8:22  </a:t>
            </a:r>
            <a:r>
              <a:rPr lang="zh-TW" alt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地還存留的時候，稼穡、寒暑、冬夏、晝夜就永不停息了。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 8:22  While the earth 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remaineth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seedtime and harvest, and cold and heat, and summer and winter, and day and night shall not cease. </a:t>
            </a:r>
          </a:p>
          <a:p>
            <a:pPr>
              <a:buNone/>
            </a:pPr>
            <a:endParaRPr lang="x-none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2d65bc90cc946e4c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" y="228601"/>
            <a:ext cx="11480800" cy="6354763"/>
          </a:xfrm>
        </p:spPr>
      </p:pic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4846" y="613954"/>
            <a:ext cx="9888583" cy="551220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4000" b="1" dirty="0" smtClean="0">
                <a:solidFill>
                  <a:schemeClr val="bg1"/>
                </a:solidFill>
                <a:ea typeface="新細明體" pitchFamily="18" charset="-120"/>
              </a:rPr>
              <a:t>2)</a:t>
            </a:r>
            <a:r>
              <a:rPr lang="en-US" altLang="zh-TW" sz="4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en-US" altLang="zh-TW" sz="48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道德律的普及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上帝也將人與祂、人與人相處的規則藉</a:t>
            </a:r>
            <a:r>
              <a:rPr lang="zh-TW" altLang="en-US" sz="3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人的良知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與之後頒布的十誡與其他誡命來傳達。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人的良知因罪性被蒙蔽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羅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1:19-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神的事情，人所能知道的，</a:t>
            </a:r>
            <a:r>
              <a:rPr lang="zh-TW" altLang="en-US" sz="3600" b="1" u="sng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原顯明在人心裡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，因為神已經給他們顯明。</a:t>
            </a:r>
            <a:endParaRPr lang="en-US" altLang="zh-TW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Rom 1:19  Because that which may be known of God is </a:t>
            </a:r>
            <a:r>
              <a:rPr lang="en-US" sz="3600" b="1" u="sng" dirty="0" smtClean="0">
                <a:solidFill>
                  <a:schemeClr val="bg1"/>
                </a:solidFill>
              </a:rPr>
              <a:t>manifest in them</a:t>
            </a:r>
            <a:r>
              <a:rPr lang="en-US" sz="3600" b="1" dirty="0" smtClean="0">
                <a:solidFill>
                  <a:schemeClr val="bg1"/>
                </a:solidFill>
              </a:rPr>
              <a:t>; for God hath </a:t>
            </a:r>
            <a:r>
              <a:rPr lang="en-US" sz="3600" b="1" dirty="0" err="1" smtClean="0">
                <a:solidFill>
                  <a:schemeClr val="bg1"/>
                </a:solidFill>
              </a:rPr>
              <a:t>shewed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i="1" dirty="0" smtClean="0">
                <a:solidFill>
                  <a:schemeClr val="bg1"/>
                </a:solidFill>
              </a:rPr>
              <a:t>it unto them. </a:t>
            </a:r>
          </a:p>
          <a:p>
            <a:pPr eaLnBrk="1" hangingPunct="1">
              <a:buFontTx/>
              <a:buNone/>
            </a:pPr>
            <a:endParaRPr lang="zh-TW" altLang="en-US" sz="36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altLang="zh-TW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p\Documents\Annie's Sermon Notes\靈命塑造\pi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998" y="356756"/>
            <a:ext cx="11622202" cy="61110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486" y="4833258"/>
            <a:ext cx="931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壞的良知的折磨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是靈魂的地獄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jp\Documents\Annie's Sermon Notes\靈命塑造\p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930" y="174427"/>
            <a:ext cx="6042339" cy="6042339"/>
          </a:xfrm>
          <a:prstGeom prst="rect">
            <a:avLst/>
          </a:prstGeom>
          <a:noFill/>
        </p:spPr>
      </p:pic>
      <p:pic>
        <p:nvPicPr>
          <p:cNvPr id="4099" name="Picture 3" descr="C:\Users\jp\Documents\Annie's Sermon Notes\靈命塑造\pi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9431" y="192103"/>
            <a:ext cx="5643563" cy="60335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2960" y="4297680"/>
            <a:ext cx="4924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良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知是靈魂的聲音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0434" y="4689566"/>
            <a:ext cx="4532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良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知背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叛罪疚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endParaRPr lang="en-US" sz="3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269" y="6309360"/>
            <a:ext cx="11051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聽說過人死前說出真話嗎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  <a:endParaRPr 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f0d2e0665be51366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854927"/>
            <a:ext cx="5035551" cy="3933825"/>
          </a:xfrm>
        </p:spPr>
      </p:pic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3600" y="222069"/>
            <a:ext cx="7315200" cy="6413862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 smtClean="0">
                <a:ea typeface="新細明體" pitchFamily="18" charset="-120"/>
              </a:rPr>
              <a:t> </a:t>
            </a:r>
            <a:r>
              <a:rPr lang="en-US" altLang="zh-TW" sz="4000" b="1" dirty="0" smtClean="0">
                <a:ea typeface="新細明體" pitchFamily="18" charset="-120"/>
              </a:rPr>
              <a:t>3). </a:t>
            </a:r>
            <a:r>
              <a:rPr lang="zh-TW" alt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人類歷史</a:t>
            </a:r>
            <a:r>
              <a:rPr lang="en-US" altLang="zh-TW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政權的興衰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但以理書四章說明，上帝的權柄仍然掌管人間之事。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     「好叫世人知道至高者在人的國中掌權，要將國賜與誰就賜與誰，或立極卑微的人執掌國權。」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4:17, 25, 32)</a:t>
            </a:r>
          </a:p>
          <a:p>
            <a:pPr marL="609600" indent="-609600">
              <a:buNone/>
            </a:pPr>
            <a:r>
              <a:rPr lang="zh-TW" altLang="en-US" sz="3600" dirty="0" smtClean="0"/>
              <a:t>       </a:t>
            </a:r>
            <a:r>
              <a:rPr lang="en-US" altLang="zh-TW" sz="3600" dirty="0" smtClean="0"/>
              <a:t>Dan. 4:17…to</a:t>
            </a:r>
            <a:r>
              <a:rPr lang="en-US" sz="3600" dirty="0" smtClean="0"/>
              <a:t> the intent that the living may know that the most High </a:t>
            </a:r>
            <a:r>
              <a:rPr lang="en-US" sz="3600" dirty="0" err="1" smtClean="0"/>
              <a:t>ruleth</a:t>
            </a:r>
            <a:r>
              <a:rPr lang="en-US" sz="3600" dirty="0" smtClean="0"/>
              <a:t> in the kingdom of men, and </a:t>
            </a:r>
            <a:r>
              <a:rPr lang="en-US" sz="3600" dirty="0" err="1" smtClean="0"/>
              <a:t>giveth</a:t>
            </a:r>
            <a:r>
              <a:rPr lang="en-US" sz="3600" dirty="0" smtClean="0"/>
              <a:t> it to whomsoever he will, and </a:t>
            </a:r>
            <a:r>
              <a:rPr lang="en-US" sz="3600" dirty="0" err="1" smtClean="0"/>
              <a:t>setteth</a:t>
            </a:r>
            <a:r>
              <a:rPr lang="en-US" sz="3600" dirty="0" smtClean="0"/>
              <a:t> up over it the basest of men. 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TW" sz="13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上帝仍然參與人間的事務</a:t>
            </a:r>
            <a:endParaRPr lang="en-US" altLang="zh-TW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最終的國度是上帝的國度</a:t>
            </a:r>
            <a:endParaRPr lang="en-US" altLang="zh-TW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n-US" altLang="zh-TW" sz="4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zh-TW" altLang="en-US" b="1" dirty="0" smtClean="0">
              <a:ea typeface="新細明體" pitchFamily="18" charset="-12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zh-TW" b="1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7" name="Picture 3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794" y="235132"/>
            <a:ext cx="11513336" cy="63666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5840" y="613954"/>
            <a:ext cx="101759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過去中國人的生活如何與上帝互動</a:t>
            </a:r>
            <a:r>
              <a:rPr lang="en-US" altLang="zh-TW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How did the Chinese interact with God</a:t>
            </a:r>
            <a:r>
              <a:rPr lang="zh-TW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in their daily lives?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223554"/>
          </a:xfrm>
        </p:spPr>
        <p:txBody>
          <a:bodyPr>
            <a:noAutofit/>
          </a:bodyPr>
          <a:lstStyle/>
          <a:p>
            <a:pPr algn="ctr" eaLnBrk="1" hangingPunct="1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中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國的「天道」箴言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一個敬天的民族</a:t>
            </a:r>
            <a:r>
              <a:rPr lang="en-US" altLang="zh-TW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微軟正黑體" pitchFamily="34" charset="-120"/>
              </a:rPr>
              <a:t>Chinese Idioms of Heaven’s Ways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/>
            </a:r>
            <a:b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</a:br>
            <a:endParaRPr 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" y="1371599"/>
            <a:ext cx="11730446" cy="531658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Tx/>
              <a:buNone/>
            </a:pPr>
            <a:r>
              <a:rPr lang="zh-TW" altLang="en-US" sz="3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天的創造大能：</a:t>
            </a:r>
            <a:r>
              <a:rPr lang="en-US" altLang="zh-TW" sz="3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Creator</a:t>
            </a:r>
          </a:p>
          <a:p>
            <a:pPr algn="ctr" eaLnBrk="1" hangingPunct="1">
              <a:buFontTx/>
              <a:buNone/>
            </a:pP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萬物本乎天。天生天化。有命在天。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endParaRPr lang="zh-TW" altLang="en-US" sz="2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天的無所不知：良知的道德律 </a:t>
            </a:r>
            <a:r>
              <a:rPr lang="en-US" altLang="zh-TW" sz="39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Moral Law of the Conscience</a:t>
            </a:r>
            <a:endParaRPr lang="en-US" altLang="zh-TW" sz="36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瞞得過人來，瞞不過天。</a:t>
            </a:r>
            <a:endParaRPr lang="en-US" altLang="zh-TW" sz="39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欺心有天知。</a:t>
            </a:r>
            <a:endParaRPr lang="en-US" altLang="zh-TW" sz="39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人可欺，天不可欺；人可瞞，天不能瞞。</a:t>
            </a:r>
            <a:endParaRPr lang="en-US" altLang="zh-TW" sz="39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人前須畏人，背後須畏天。</a:t>
            </a:r>
            <a:endParaRPr lang="en-US" altLang="zh-TW" sz="39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人見目前，天見久遠。</a:t>
            </a:r>
            <a:endParaRPr lang="en-US" altLang="zh-TW" sz="39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900" b="1" dirty="0" smtClean="0">
                <a:latin typeface="微軟正黑體" pitchFamily="34" charset="-120"/>
                <a:ea typeface="微軟正黑體" pitchFamily="34" charset="-120"/>
              </a:rPr>
              <a:t>存心善惡有天知。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1"/>
            <a:ext cx="109728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天的掌權：</a:t>
            </a:r>
            <a:r>
              <a:rPr lang="en-US" altLang="zh-TW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Heaven Reigns</a:t>
            </a: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謀事在人，成事在天。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盡其在我，聽其在天。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由天不由人。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盡人力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而聽天命。</a:t>
            </a:r>
          </a:p>
          <a:p>
            <a:pPr eaLnBrk="1" hangingPunct="1">
              <a:buFontTx/>
              <a:buNone/>
            </a:pPr>
            <a:endParaRPr lang="zh-TW" altLang="en-US" sz="2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天的無所不在：</a:t>
            </a:r>
            <a:r>
              <a:rPr lang="en-US" altLang="zh-TW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Heaven is Omnipresent</a:t>
            </a:r>
            <a:endParaRPr lang="en-US" altLang="zh-TW" sz="36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人收人，尚可逃，天收人，無可避。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人間私語，天聞若雷。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jp\Documents\Annie's Sermon Notes\靈命塑造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1520" y="404949"/>
            <a:ext cx="10724606" cy="614825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zh-TW" alt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引言 </a:t>
            </a:r>
            <a:r>
              <a:rPr lang="en-US" altLang="zh-TW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Introduction</a:t>
            </a:r>
          </a:p>
          <a:p>
            <a:pPr algn="l" eaLnBrk="1" hangingPunct="1"/>
            <a:endParaRPr lang="en-US" altLang="zh-TW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造物主的存在在人類文明早期是不爭的事實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</a:p>
          <a:p>
            <a:pPr algn="l" eaLnBrk="1" hangingPunct="1"/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The existence of a Creator is an accepted fact in early human history -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最早期的文明與文化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好比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米所波大米亞的蘇美文化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埃及文明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尼羅河流域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希伯來文明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舊約聖經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中華民族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黃河流域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詩經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書經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都相信在天之上造物主的存在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只是給予不同的名稱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algn="l" eaLnBrk="1" hangingPunct="1"/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洪水的故事流傳在各個民族當中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Story of the Flood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>
              <a:buFontTx/>
              <a:buChar char="-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除了造物主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天上的神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人類也逐漸根據自己的揣測演化出多神信仰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從巴別塔開始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巴比倫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1"/>
            <a:ext cx="10972800" cy="58213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zh-TW" alt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天有祂的意旨：</a:t>
            </a:r>
            <a:r>
              <a:rPr lang="en-US" altLang="zh-TW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Heaven Has His Will</a:t>
            </a: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萬事由天定。人難與天鬥。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順天者昌，逆天者亡。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天之所命，人不能違也。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人算不如天算。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人不順天心，天不從人願。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天不偏心：</a:t>
            </a:r>
            <a:r>
              <a:rPr lang="en-US" altLang="zh-TW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Heaven Is Impartial</a:t>
            </a:r>
          </a:p>
          <a:p>
            <a:pPr algn="ctr"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天道無私。皇天無親。</a:t>
            </a: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1"/>
            <a:ext cx="109728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天賜恩惠：</a:t>
            </a:r>
            <a:r>
              <a:rPr lang="en-US" altLang="zh-TW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Heaven Gives Grace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托天之福。福自天來。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靠天吃飯。天降甘露。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天賦之才。天從人願。天作之合。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人無酬天之力，天有養人之心。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天無絕人之路。上天有好生之德。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天養沒眼野雞。老天不滅大傻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呆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瓜。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靠人不如靠天。皇天不負有心人。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1"/>
            <a:ext cx="10972800" cy="5668963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zh-TW" altLang="en-US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天賜人使命：</a:t>
            </a:r>
            <a:r>
              <a:rPr lang="en-US" altLang="zh-TW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Heaven Gives Life’s Purpose</a:t>
            </a: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替天行道。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大丈夫性命交於天。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天將降大任於斯人也，必先苦其心志，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勞其筋骨，餓其體膚，空乏其身，行拂亂其所為，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所以動心忍性，曾益其所不能。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孟子</a:t>
            </a:r>
            <a:r>
              <a:rPr lang="en-US" altLang="zh-TW" sz="4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ctr" eaLnBrk="1" hangingPunct="1">
              <a:buFontTx/>
              <a:buNone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天生我才必有用。</a:t>
            </a: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zh-CN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endParaRPr 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1"/>
            <a:ext cx="10972800" cy="58213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z="4000" b="1" u="sng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天是審判者：</a:t>
            </a:r>
            <a:r>
              <a:rPr lang="en-US" altLang="zh-TW" sz="4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Heaven Is a Judge</a:t>
            </a: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天網恢恢，疏而不漏。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天是一把秤。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天作孽，猶可違，自作孽，不可活。</a:t>
            </a:r>
            <a:endParaRPr lang="en-US" altLang="zh-TW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弗敬上天，降災下民。</a:t>
            </a:r>
          </a:p>
          <a:p>
            <a:pPr eaLnBrk="1" hangingPunct="1">
              <a:buFontTx/>
              <a:buNone/>
            </a:pPr>
            <a:endParaRPr lang="zh-TW" alt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5943"/>
            <a:ext cx="10972800" cy="64138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zh-CN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CN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人對天的態度：</a:t>
            </a:r>
            <a:r>
              <a:rPr lang="en-US" altLang="zh-CN" sz="4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微軟正黑體" pitchFamily="34" charset="-120"/>
              </a:rPr>
              <a:t>Man’s Attitude toward Heaven</a:t>
            </a:r>
            <a:endParaRPr lang="en-US" altLang="zh-CN" sz="4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CN" altLang="en-US" sz="4400" b="1" dirty="0" smtClean="0">
                <a:latin typeface="微軟正黑體" pitchFamily="34" charset="-120"/>
                <a:ea typeface="微軟正黑體" pitchFamily="34" charset="-120"/>
              </a:rPr>
              <a:t>仰不愧於天，俯不怍於人。</a:t>
            </a:r>
            <a:endParaRPr lang="en-US" altLang="zh-CN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CN" altLang="en-US" sz="4400" b="1" dirty="0" smtClean="0">
                <a:latin typeface="微軟正黑體" pitchFamily="34" charset="-120"/>
                <a:ea typeface="微軟正黑體" pitchFamily="34" charset="-120"/>
              </a:rPr>
              <a:t>不怨天，不由人。</a:t>
            </a:r>
            <a:endParaRPr lang="en-US" altLang="zh-CN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CN" altLang="en-US" sz="4400" b="1" dirty="0" smtClean="0">
                <a:latin typeface="微軟正黑體" pitchFamily="34" charset="-120"/>
                <a:ea typeface="微軟正黑體" pitchFamily="34" charset="-120"/>
              </a:rPr>
              <a:t>樂天知命故不憂。</a:t>
            </a:r>
            <a:endParaRPr lang="en-US" altLang="zh-CN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endParaRPr lang="en-US" altLang="zh-CN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人的靈魂不滅</a:t>
            </a:r>
            <a:r>
              <a:rPr lang="en-US" altLang="zh-TW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:  Human Soul Is Eternal</a:t>
            </a:r>
          </a:p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在天之靈</a:t>
            </a:r>
            <a:r>
              <a:rPr lang="zh-CN" altLang="en-US" sz="4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CN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buFontTx/>
              <a:buNone/>
            </a:pPr>
            <a:endParaRPr lang="en-US" sz="44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81000"/>
            <a:ext cx="10972800" cy="2009503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en-US" altLang="zh-TW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救贖律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自基督降世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 在基督裏的</a:t>
            </a:r>
            <a:r>
              <a:rPr lang="zh-TW" altLang="en-US" sz="4400" b="1" dirty="0" smtClean="0">
                <a:solidFill>
                  <a:srgbClr val="800000"/>
                </a:solidFill>
                <a:latin typeface="微軟正黑體" pitchFamily="34" charset="-120"/>
                <a:ea typeface="微軟正黑體" pitchFamily="34" charset="-120"/>
              </a:rPr>
              <a:t>恩典</a:t>
            </a:r>
            <a:r>
              <a:rPr lang="en-US" altLang="zh-TW" sz="44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400" b="1" dirty="0" smtClean="0">
                <a:latin typeface="微軟正黑體" pitchFamily="34" charset="-120"/>
                <a:ea typeface="微軟正黑體" pitchFamily="34" charset="-120"/>
              </a:rPr>
              <a:t>是人靠著悔改，得以更新和恢復與上帝互動的關係。        </a:t>
            </a:r>
            <a:r>
              <a:rPr lang="zh-TW" altLang="en-US" sz="4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救贖與審判息息相關</a:t>
            </a:r>
            <a:endParaRPr lang="en-US" altLang="zh-TW" sz="44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609600" indent="-609600" eaLnBrk="1" hangingPunct="1">
              <a:buFontTx/>
              <a:buNone/>
            </a:pPr>
            <a:endParaRPr lang="en-US" altLang="zh-TW" sz="3200" b="1" dirty="0" smtClean="0">
              <a:ea typeface="新細明體" pitchFamily="18" charset="-120"/>
            </a:endParaRPr>
          </a:p>
        </p:txBody>
      </p:sp>
      <p:pic>
        <p:nvPicPr>
          <p:cNvPr id="16387" name="Picture 5" descr="a507c037b169ab96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686" y="2548618"/>
            <a:ext cx="3759200" cy="4048125"/>
          </a:xfrm>
        </p:spPr>
      </p:pic>
      <p:sp>
        <p:nvSpPr>
          <p:cNvPr id="5" name="TextBox 4"/>
          <p:cNvSpPr txBox="1"/>
          <p:nvPr/>
        </p:nvSpPr>
        <p:spPr>
          <a:xfrm>
            <a:off x="4441371" y="2338251"/>
            <a:ext cx="745889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培育靈命的目標就是經由基督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恢復上帝造我們時榮耀的形象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在成聖的過程中活出上帝造人的意義 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榮耀祂。人是有靈性的。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5246" y="4389121"/>
            <a:ext cx="738051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Isa 43:7  </a:t>
            </a:r>
            <a:r>
              <a:rPr lang="zh-TW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就是凡稱為我名下的人，是我</a:t>
            </a:r>
            <a:r>
              <a:rPr lang="zh-TW" altLang="en-US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為自己的榮耀創造的</a:t>
            </a:r>
            <a:r>
              <a:rPr lang="zh-TW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，是我所做成，所造作的。</a:t>
            </a:r>
            <a:endParaRPr lang="en-US" altLang="zh-TW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Even every one that is called by my name: for I have created him </a:t>
            </a:r>
            <a:r>
              <a:rPr lang="en-US" sz="2800" b="1" u="sng" dirty="0" smtClean="0">
                <a:solidFill>
                  <a:srgbClr val="C00000"/>
                </a:solidFill>
              </a:rPr>
              <a:t>for my glory</a:t>
            </a:r>
            <a:r>
              <a:rPr lang="en-US" sz="2800" b="1" dirty="0" smtClean="0">
                <a:solidFill>
                  <a:srgbClr val="C00000"/>
                </a:solidFill>
              </a:rPr>
              <a:t>, I have formed him; yea, I have made him.</a:t>
            </a:r>
            <a:r>
              <a:rPr lang="en-US" sz="2800" b="1" i="1" dirty="0" smtClean="0">
                <a:solidFill>
                  <a:srgbClr val="C00000"/>
                </a:solidFill>
              </a:rPr>
              <a:t> </a:t>
            </a:r>
          </a:p>
          <a:p>
            <a:endParaRPr lang="zh-TW" altLang="en-US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/>
          <a:p>
            <a:pPr algn="ctr" eaLnBrk="1" hangingPunct="1"/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II.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聖經對上帝存在的吩咐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326" y="1219201"/>
            <a:ext cx="11194868" cy="490696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zh-T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1. </a:t>
            </a:r>
            <a:r>
              <a:rPr lang="zh-TW" alt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要相信上帝的存在 </a:t>
            </a:r>
            <a:r>
              <a:rPr lang="en-US" altLang="zh-T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Believe that God exists-</a:t>
            </a:r>
          </a:p>
          <a:p>
            <a:pPr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11: 6 -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「人非有</a:t>
            </a:r>
            <a:r>
              <a:rPr lang="zh-TW" altLang="en-US" sz="3600" b="1" u="sng" dirty="0" smtClean="0">
                <a:latin typeface="微軟正黑體" pitchFamily="34" charset="-120"/>
                <a:ea typeface="微軟正黑體" pitchFamily="34" charset="-120"/>
              </a:rPr>
              <a:t>信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，就不能得神的喜悅；因為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到神面前來的人必須信有神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，且信他賞賜那尋求他的人。」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Heb 11:6  But without faith </a:t>
            </a:r>
            <a:r>
              <a:rPr lang="en-US" sz="3600" b="1" i="1" dirty="0" smtClean="0"/>
              <a:t>it is impossible to please him: for he that cometh to God must believe that he is, and that he is a </a:t>
            </a:r>
            <a:r>
              <a:rPr lang="en-US" sz="3600" b="1" i="1" dirty="0" err="1" smtClean="0"/>
              <a:t>rewarder</a:t>
            </a:r>
            <a:r>
              <a:rPr lang="en-US" sz="3600" b="1" i="1" dirty="0" smtClean="0"/>
              <a:t> of them that diligently seek him.</a:t>
            </a:r>
          </a:p>
          <a:p>
            <a:pPr eaLnBrk="1" hangingPunct="1">
              <a:buFontTx/>
              <a:buNone/>
            </a:pP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/>
          <a:p>
            <a:pPr algn="ctr" eaLnBrk="1" hangingPunct="1"/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III.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 聖經對上帝存在的吩咐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326" y="1219201"/>
            <a:ext cx="11194868" cy="542979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zh-T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2. </a:t>
            </a:r>
            <a:r>
              <a:rPr lang="zh-TW" alt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要敬畏上帝  </a:t>
            </a:r>
            <a:r>
              <a:rPr lang="en-US" altLang="zh-T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Have reverence for God -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箴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9:10-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敬畏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耶和華是智慧的開端；認識至聖者便是聰明。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</a:p>
          <a:p>
            <a:pPr>
              <a:buNone/>
            </a:pPr>
            <a:r>
              <a:rPr lang="en-US" sz="3200" b="1" dirty="0" smtClean="0"/>
              <a:t>Pro 9:10  The fear of the LORD </a:t>
            </a:r>
            <a:r>
              <a:rPr lang="en-US" sz="3200" b="1" i="1" dirty="0" smtClean="0"/>
              <a:t>is the beginning of wisdom: and the knowledge of the holy is understanding. 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詩</a:t>
            </a:r>
            <a:r>
              <a:rPr lang="en-US" altLang="zh-TW" sz="3200" b="1" dirty="0" smtClean="0">
                <a:latin typeface="微軟正黑體" pitchFamily="34" charset="-120"/>
                <a:ea typeface="微軟正黑體" pitchFamily="34" charset="-120"/>
              </a:rPr>
              <a:t> 112:1  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你們要讚美耶和華！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敬畏耶和華</a:t>
            </a: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，甚喜愛他命令的，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這人便為有福！</a:t>
            </a:r>
            <a:endParaRPr lang="en-US" altLang="zh-TW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err="1" smtClean="0"/>
              <a:t>Psa</a:t>
            </a:r>
            <a:r>
              <a:rPr lang="en-US" sz="3200" b="1" dirty="0" smtClean="0"/>
              <a:t> 112:1  Praise ye the LORD. Blessed </a:t>
            </a:r>
            <a:r>
              <a:rPr lang="en-US" sz="3200" b="1" i="1" dirty="0" smtClean="0"/>
              <a:t>is the man that </a:t>
            </a:r>
            <a:r>
              <a:rPr lang="en-US" sz="3200" b="1" i="1" dirty="0" err="1" smtClean="0"/>
              <a:t>feareth</a:t>
            </a:r>
            <a:r>
              <a:rPr lang="en-US" sz="3200" b="1" i="1" dirty="0" smtClean="0"/>
              <a:t> the LORD, that </a:t>
            </a:r>
            <a:r>
              <a:rPr lang="en-US" sz="3200" b="1" i="1" dirty="0" err="1" smtClean="0"/>
              <a:t>delighteth</a:t>
            </a:r>
            <a:r>
              <a:rPr lang="en-US" sz="3200" b="1" i="1" dirty="0" smtClean="0"/>
              <a:t> greatly in his commandments. </a:t>
            </a:r>
          </a:p>
          <a:p>
            <a:pPr>
              <a:buNone/>
            </a:pPr>
            <a:r>
              <a:rPr lang="zh-TW" altLang="en-US" sz="32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10972800" cy="6553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 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要增長屬神的美德</a:t>
            </a:r>
            <a:r>
              <a:rPr lang="zh-TW" altLang="en-US" sz="4000" b="1" dirty="0" smtClean="0">
                <a:ea typeface="新細明體" pitchFamily="18" charset="-120"/>
              </a:rPr>
              <a:t>  </a:t>
            </a:r>
            <a:r>
              <a:rPr lang="en-US" altLang="zh-TW" sz="4000" b="1" dirty="0" smtClean="0">
                <a:ea typeface="新細明體" pitchFamily="18" charset="-120"/>
              </a:rPr>
              <a:t>Grow in godly virtue -</a:t>
            </a:r>
            <a:endParaRPr lang="en-US" altLang="zh-TW" sz="3600" b="1" dirty="0" smtClean="0">
              <a:ea typeface="新細明體" pitchFamily="18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代下</a:t>
            </a:r>
            <a:r>
              <a:rPr lang="en-US" altLang="zh-CN" sz="3600" b="1" dirty="0" smtClean="0"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CN" sz="3600" b="1" dirty="0" smtClean="0"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 -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耶和華的眼目</a:t>
            </a:r>
            <a:r>
              <a:rPr lang="zh-CN" altLang="en-US" sz="3600" b="1" u="sng" dirty="0" smtClean="0">
                <a:latin typeface="微軟正黑體" pitchFamily="34" charset="-120"/>
                <a:ea typeface="微軟正黑體" pitchFamily="34" charset="-120"/>
              </a:rPr>
              <a:t>遍察全地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，要</a:t>
            </a:r>
            <a:r>
              <a:rPr lang="zh-CN" altLang="en-US" sz="3600" b="1" u="sng" dirty="0" smtClean="0">
                <a:latin typeface="微軟正黑體" pitchFamily="34" charset="-120"/>
                <a:ea typeface="微軟正黑體" pitchFamily="34" charset="-120"/>
              </a:rPr>
              <a:t>顯大能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幫助向他</a:t>
            </a:r>
            <a:r>
              <a:rPr lang="zh-CN" altLang="en-US" sz="3600" b="1" u="sng" dirty="0" smtClean="0">
                <a:latin typeface="微軟正黑體" pitchFamily="34" charset="-120"/>
                <a:ea typeface="微軟正黑體" pitchFamily="34" charset="-120"/>
              </a:rPr>
              <a:t>心存誠實</a:t>
            </a:r>
            <a:r>
              <a:rPr lang="zh-CN" altLang="en-US" sz="3600" b="1" dirty="0" smtClean="0">
                <a:latin typeface="微軟正黑體" pitchFamily="34" charset="-120"/>
                <a:ea typeface="微軟正黑體" pitchFamily="34" charset="-120"/>
              </a:rPr>
              <a:t>的人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。」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600" b="1" dirty="0" smtClean="0"/>
              <a:t>II Ch 16:9  For the eyes of the LORD run to and fro throughout the whole earth, to </a:t>
            </a:r>
            <a:r>
              <a:rPr lang="en-US" sz="3600" b="1" dirty="0" err="1" smtClean="0"/>
              <a:t>shew</a:t>
            </a:r>
            <a:r>
              <a:rPr lang="en-US" sz="3600" b="1" dirty="0" smtClean="0"/>
              <a:t> himself strong in the behalf of </a:t>
            </a:r>
            <a:r>
              <a:rPr lang="en-US" sz="3600" b="1" i="1" dirty="0" smtClean="0"/>
              <a:t>them whose heart is perfect toward him.</a:t>
            </a:r>
          </a:p>
          <a:p>
            <a:pPr eaLnBrk="1" hangingPunct="1">
              <a:buFontTx/>
              <a:buNone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彌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6:8 - 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「世人哪，耶和華已指示你何為善。他向你所要的是什麼呢？</a:t>
            </a:r>
            <a:r>
              <a:rPr lang="zh-TW" altLang="en-US" sz="3600" b="1" u="sng" dirty="0" smtClean="0">
                <a:latin typeface="微軟正黑體" pitchFamily="34" charset="-120"/>
                <a:ea typeface="微軟正黑體" pitchFamily="34" charset="-120"/>
              </a:rPr>
              <a:t>只要你行公義，好憐憫，存謙卑的心，與你的神同行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。」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200" b="1" dirty="0" err="1" smtClean="0"/>
              <a:t>Mic</a:t>
            </a:r>
            <a:r>
              <a:rPr lang="en-US" sz="3200" b="1" dirty="0" smtClean="0"/>
              <a:t> 6:8  He hath </a:t>
            </a:r>
            <a:r>
              <a:rPr lang="en-US" sz="3200" b="1" dirty="0" err="1" smtClean="0"/>
              <a:t>shewed</a:t>
            </a:r>
            <a:r>
              <a:rPr lang="en-US" sz="3200" b="1" dirty="0" smtClean="0"/>
              <a:t> thee, O man, what </a:t>
            </a:r>
            <a:r>
              <a:rPr lang="en-US" sz="3200" b="1" i="1" dirty="0" smtClean="0"/>
              <a:t>is good; and what doth the LORD require of thee, but to do justly, and to love mercy, and to walk humbly with thy God? </a:t>
            </a:r>
          </a:p>
          <a:p>
            <a:pPr eaLnBrk="1" hangingPunct="1">
              <a:buFontTx/>
              <a:buNone/>
            </a:pPr>
            <a:endParaRPr lang="en-US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10972800" cy="6476999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zh-T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4. </a:t>
            </a:r>
            <a:r>
              <a:rPr lang="zh-TW" alt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要竭力去認識上帝 </a:t>
            </a:r>
            <a:r>
              <a:rPr lang="en-US" altLang="zh-TW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Seek diligently to know God</a:t>
            </a:r>
            <a:endParaRPr lang="en-US" altLang="zh-CN" sz="3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耶</a:t>
            </a:r>
            <a:r>
              <a:rPr lang="en-US" altLang="zh-CN" sz="3200" b="1" dirty="0" smtClean="0">
                <a:latin typeface="微軟正黑體" pitchFamily="34" charset="-120"/>
                <a:ea typeface="微軟正黑體" pitchFamily="34" charset="-120"/>
              </a:rPr>
              <a:t>9:23-24- 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耶和華如此說：「智慧人不要因他的智慧誇口，勇士不要因他的勇力誇口，財主不要因他的財物誇口。</a:t>
            </a:r>
            <a:r>
              <a:rPr lang="en-US" altLang="zh-CN" sz="3200" b="1" dirty="0" smtClean="0">
                <a:latin typeface="微軟正黑體" pitchFamily="34" charset="-120"/>
                <a:ea typeface="微軟正黑體" pitchFamily="34" charset="-120"/>
              </a:rPr>
              <a:t>24</a:t>
            </a:r>
            <a:r>
              <a:rPr lang="zh-CN" alt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誇口的卻因他有聰明，認識我是耶和華，又知道我喜悅在世上施行慈愛、公平，和公義，以此誇口</a:t>
            </a: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。這是耶和華的。</a:t>
            </a:r>
            <a:r>
              <a:rPr lang="zh-CN" altLang="en-US" sz="32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endParaRPr lang="en-US" altLang="zh-CN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sz="3500" b="1" dirty="0" err="1" smtClean="0"/>
              <a:t>Jer</a:t>
            </a:r>
            <a:r>
              <a:rPr lang="en-US" sz="3500" b="1" dirty="0" smtClean="0"/>
              <a:t> 9:23  Thus </a:t>
            </a:r>
            <a:r>
              <a:rPr lang="en-US" sz="3500" b="1" dirty="0" err="1" smtClean="0"/>
              <a:t>saith</a:t>
            </a:r>
            <a:r>
              <a:rPr lang="en-US" sz="3500" b="1" dirty="0" smtClean="0"/>
              <a:t> the LORD, Let not the wise </a:t>
            </a:r>
            <a:r>
              <a:rPr lang="en-US" sz="3500" b="1" i="1" dirty="0" smtClean="0"/>
              <a:t>man glory in his wisdom, neither let the mighty man glory in his might, let not the rich man glory in his riches: </a:t>
            </a:r>
            <a:r>
              <a:rPr lang="zh-TW" altLang="en-US" sz="3500" b="1" i="1" dirty="0" smtClean="0"/>
              <a:t> </a:t>
            </a:r>
            <a:endParaRPr lang="en-US" altLang="zh-TW" sz="3500" b="1" i="1" dirty="0" smtClean="0"/>
          </a:p>
          <a:p>
            <a:pPr>
              <a:buNone/>
            </a:pPr>
            <a:r>
              <a:rPr lang="en-US" sz="3500" b="1" dirty="0" err="1" smtClean="0"/>
              <a:t>Jer</a:t>
            </a:r>
            <a:r>
              <a:rPr lang="en-US" sz="3500" b="1" dirty="0" smtClean="0"/>
              <a:t> 9:24  But let him that </a:t>
            </a:r>
            <a:r>
              <a:rPr lang="en-US" sz="3500" b="1" dirty="0" err="1" smtClean="0"/>
              <a:t>glorieth</a:t>
            </a:r>
            <a:r>
              <a:rPr lang="en-US" sz="3500" b="1" dirty="0" smtClean="0"/>
              <a:t> glory in this, that he </a:t>
            </a:r>
            <a:r>
              <a:rPr lang="en-US" sz="3500" b="1" dirty="0" err="1" smtClean="0"/>
              <a:t>understandeth</a:t>
            </a:r>
            <a:r>
              <a:rPr lang="en-US" sz="3500" b="1" dirty="0" smtClean="0"/>
              <a:t> and </a:t>
            </a:r>
            <a:r>
              <a:rPr lang="en-US" sz="3500" b="1" dirty="0" err="1" smtClean="0"/>
              <a:t>knoweth</a:t>
            </a:r>
            <a:r>
              <a:rPr lang="en-US" sz="3500" b="1" dirty="0" smtClean="0"/>
              <a:t> me, that I </a:t>
            </a:r>
            <a:r>
              <a:rPr lang="en-US" sz="3500" b="1" i="1" dirty="0" smtClean="0"/>
              <a:t>am the LORD which exercise </a:t>
            </a:r>
            <a:r>
              <a:rPr lang="en-US" sz="3500" b="1" i="1" dirty="0" err="1" smtClean="0"/>
              <a:t>lovingkindness</a:t>
            </a:r>
            <a:r>
              <a:rPr lang="en-US" sz="3500" b="1" i="1" dirty="0" smtClean="0"/>
              <a:t>, judgment, and righteousness, in the earth: for in these things I delight, </a:t>
            </a:r>
            <a:r>
              <a:rPr lang="en-US" sz="3500" b="1" i="1" dirty="0" err="1" smtClean="0"/>
              <a:t>saith</a:t>
            </a:r>
            <a:r>
              <a:rPr lang="en-US" sz="3500" b="1" i="1" dirty="0" smtClean="0"/>
              <a:t> the LORD. </a:t>
            </a:r>
          </a:p>
          <a:p>
            <a:pPr eaLnBrk="1" hangingPunct="1">
              <a:buFontTx/>
              <a:buNone/>
            </a:pPr>
            <a:endParaRPr lang="en-US" altLang="zh-CN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Tx/>
              <a:buNone/>
            </a:pPr>
            <a:endParaRPr lang="zh-CN" altLang="zh-TW" sz="32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jp\Documents\Annie's Sermon Notes\靈命塑造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3954" y="470263"/>
            <a:ext cx="10972800" cy="6082938"/>
          </a:xfrm>
        </p:spPr>
        <p:txBody>
          <a:bodyPr/>
          <a:lstStyle/>
          <a:p>
            <a:pPr algn="l"/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西方哲學家在紀元前第四世紀開始提出造物主存在的論證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Western Philosophers, 4 centuries B.C.</a:t>
            </a:r>
          </a:p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從紀元前第四世紀開始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西方哲學家才發展出討論上帝存不存在的論證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柏拉圖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亞里斯多德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).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多數都維護造物主的存在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Most defended the existence of a Creator.</a:t>
            </a:r>
          </a:p>
          <a:p>
            <a:pPr algn="l" eaLnBrk="1" hangingPunct="1"/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(ontological, teleological, cosmological, moral arguments…)</a:t>
            </a:r>
          </a:p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造物主存不存在的話題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是哲學家和宗教學家必然討論的學術題目之一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algn="l" eaLnBrk="1" hangingPunct="1"/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1"/>
            <a:ext cx="10972800" cy="6476999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zh-TW" alt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結語 </a:t>
            </a:r>
            <a:r>
              <a:rPr lang="en-US" altLang="zh-TW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Conclusion:</a:t>
            </a:r>
          </a:p>
          <a:p>
            <a:pPr algn="ctr" eaLnBrk="1" hangingPunct="1">
              <a:buFontTx/>
              <a:buNone/>
            </a:pP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上帝的存在是自古以來人類就相信的事實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祂的存在賦予人存在的意義與目的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上帝賜給人類的道德屬性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賦予人靈性成長的必要與方向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當屬上帝的人活出樂天而知命的生活時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上帝就得著榮耀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我們不但必須認知上帝的存在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並且要竭力追求認識祂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  <a:endParaRPr lang="zh-CN" altLang="zh-TW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jp\Documents\Annie's Sermon Notes\靈命塑造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7829" y="509451"/>
            <a:ext cx="11129554" cy="6043750"/>
          </a:xfrm>
        </p:spPr>
        <p:txBody>
          <a:bodyPr>
            <a:normAutofit/>
          </a:bodyPr>
          <a:lstStyle/>
          <a:p>
            <a:pPr algn="l" eaLnBrk="1" hangingPunct="1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直到現代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18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世紀開始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科學家才加入討論 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– Scientist, 18</a:t>
            </a:r>
            <a:r>
              <a:rPr lang="en-US" altLang="zh-TW" sz="40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Century</a:t>
            </a:r>
          </a:p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根據科學本身的定義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探討造物主存不存在的議題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已超出科學法則的範圍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所以科學不能定論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algn="l" eaLnBrk="1" hangingPunct="1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現代工業革命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政治革命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哲學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理性主義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科學的發展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產生了無神論者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 – Atheists after 18</a:t>
            </a:r>
            <a:r>
              <a:rPr lang="en-US" altLang="zh-TW" sz="4000" b="1" baseline="30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Century</a:t>
            </a:r>
          </a:p>
          <a:p>
            <a:pPr algn="l" eaLnBrk="1" hangingPunct="1"/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jp\Documents\Annie's Sermon Notes\靈命塑造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7829" y="509451"/>
            <a:ext cx="11129554" cy="60437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19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世紀三位最出名的無神論者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– Three most famous atheists:</a:t>
            </a:r>
          </a:p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馬克思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宗教信仰是人民大眾的精神鴉片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幻想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Karl Marx -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弗洛伊德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信仰是完成對父親的渴望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Sigmund Freud – </a:t>
            </a:r>
          </a:p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尼采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上帝死了</a:t>
            </a:r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Friedrich Nietzsche -</a:t>
            </a:r>
          </a:p>
          <a:p>
            <a:pPr algn="l" eaLnBrk="1" hangingPunct="1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jp\Documents\Annie's Sermon Notes\靈命塑造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1337" y="574767"/>
            <a:ext cx="10267406" cy="5978434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科學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科技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工業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哲學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醫學的發展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真的能證明上帝不存在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還是人更有理由不需要上帝呢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?</a:t>
            </a:r>
          </a:p>
          <a:p>
            <a:pPr algn="l" eaLnBrk="1" hangingPunct="1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人類學與考古學證明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-</a:t>
            </a:r>
          </a:p>
          <a:p>
            <a:pPr algn="l" eaLnBrk="1" hangingPunct="1"/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Anthropology &amp; Archaeology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人類的信仰從一神演變成多神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而非進化論所主張的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因人類文明與思想的進步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從多神演變成一神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.</a:t>
            </a:r>
          </a:p>
          <a:p>
            <a:pPr algn="l" eaLnBrk="1" hangingPunct="1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創世記 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Genesis: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上帝造人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原本與人有親密的關係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但因人的抗逆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人與上帝漸漸遠離</a:t>
            </a:r>
            <a:r>
              <a:rPr lang="en-US" altLang="zh-TW" sz="3600" b="1" dirty="0" smtClean="0"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b="1" dirty="0" smtClean="0">
                <a:latin typeface="微軟正黑體" pitchFamily="34" charset="-120"/>
                <a:ea typeface="微軟正黑體" pitchFamily="34" charset="-120"/>
              </a:rPr>
              <a:t> 而製造出自己敬拜的對象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從巴別塔開始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l" eaLnBrk="1" hangingPunct="1"/>
            <a:endParaRPr lang="en-US" altLang="zh-TW" sz="3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 eaLnBrk="1" hangingPunct="1"/>
            <a:endParaRPr lang="zh-TW" altLang="en-US" sz="36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074" y="182245"/>
            <a:ext cx="10515600" cy="849721"/>
          </a:xfrm>
        </p:spPr>
        <p:txBody>
          <a:bodyPr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人的智慧 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Human Intelligence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jp\Documents\Annie's Sermon Notes\靈命塑造\pi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3501" y="1105014"/>
            <a:ext cx="5288472" cy="3519238"/>
          </a:xfrm>
          <a:prstGeom prst="rect">
            <a:avLst/>
          </a:prstGeom>
          <a:noFill/>
        </p:spPr>
      </p:pic>
      <p:pic>
        <p:nvPicPr>
          <p:cNvPr id="1027" name="Picture 3" descr="C:\Users\jp\Documents\Annie's Sermon Notes\靈命塑造\pi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154" y="1101907"/>
            <a:ext cx="6324599" cy="55340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01337" y="4676503"/>
            <a:ext cx="3683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solidFill>
                  <a:srgbClr val="C00000"/>
                </a:solidFill>
              </a:rPr>
              <a:t>Pyramid in Egypt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" y="5839097"/>
            <a:ext cx="4794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Hanging Garden of Babylon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jp\Documents\Annie's Sermon Notes\靈命塑造\pic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10972800" cy="1066800"/>
          </a:xfrm>
        </p:spPr>
        <p:txBody>
          <a:bodyPr/>
          <a:lstStyle/>
          <a:p>
            <a:pPr algn="ctr" eaLnBrk="1" hangingPunct="1"/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提問 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Questions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endParaRPr lang="en-US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3588" y="1097279"/>
            <a:ext cx="10437223" cy="5512526"/>
          </a:xfrm>
        </p:spPr>
        <p:txBody>
          <a:bodyPr>
            <a:normAutofit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如果上帝不存在，我們靈性生命的狀況如何有關係嗎？</a:t>
            </a: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我們最終會對誰負責？</a:t>
            </a: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609600" indent="-609600" eaLnBrk="1" hangingPunct="1">
              <a:buFontTx/>
              <a:buNone/>
            </a:pPr>
            <a:endParaRPr lang="zh-TW" altLang="en-US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2.  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如果上帝存在，且我們是按照祂的形像造的，那麼我們靈性生命的狀況重要嗎？</a:t>
            </a:r>
          </a:p>
          <a:p>
            <a:pPr marL="609600" indent="-609600" eaLnBrk="1" hangingPunct="1">
              <a:buFontTx/>
              <a:buNone/>
            </a:pPr>
            <a:endParaRPr lang="zh-TW" altLang="en-US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zh-TW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3.  </a:t>
            </a:r>
            <a:r>
              <a:rPr lang="zh-TW" alt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如果上帝存在，且祂將來按我們的品格與行為審判我們，那我們靈性生命的狀況有多重要？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ab41db384062f862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990600"/>
            <a:ext cx="10261600" cy="5867400"/>
          </a:xfrm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17600" indent="-1117600" algn="ctr" eaLnBrk="1" hangingPunct="1"/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I.</a:t>
            </a:r>
            <a:r>
              <a:rPr lang="zh-TW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基督教的信念 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The Christian Convictions</a:t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羅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1:18-21)</a:t>
            </a:r>
            <a: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新細明體" pitchFamily="18" charset="-120"/>
              </a:rPr>
            </a:br>
            <a:r>
              <a:rPr lang="en-US" altLang="zh-TW" sz="4000" dirty="0" smtClean="0">
                <a:ea typeface="新細明體" pitchFamily="18" charset="-120"/>
              </a:rPr>
              <a:t>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447801"/>
            <a:ext cx="94488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TW" sz="4000" b="1" dirty="0" smtClean="0">
                <a:solidFill>
                  <a:schemeClr val="bg1"/>
                </a:solidFill>
                <a:ea typeface="新細明體" pitchFamily="18" charset="-120"/>
              </a:rPr>
              <a:t>1.</a:t>
            </a:r>
            <a:r>
              <a:rPr lang="en-US" altLang="zh-TW" sz="4000" b="1" u="sng" dirty="0" smtClean="0">
                <a:solidFill>
                  <a:schemeClr val="bg1"/>
                </a:solidFill>
                <a:ea typeface="新細明體" pitchFamily="18" charset="-120"/>
              </a:rPr>
              <a:t> </a:t>
            </a:r>
            <a:r>
              <a:rPr lang="zh-TW" altLang="en-US" sz="3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創造的心意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3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上帝按自己的形像造男造女，把祂的道德屬性賜給他們，並與他們有親密的關係。</a:t>
            </a:r>
            <a:endParaRPr lang="zh-TW" altLang="en-US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609600" indent="-609600" eaLnBrk="1" hangingPunct="1">
              <a:buFontTx/>
              <a:buNone/>
            </a:pPr>
            <a:endParaRPr lang="en-US" sz="2800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2547</Words>
  <Application>Microsoft Office PowerPoint</Application>
  <PresentationFormat>Custom</PresentationFormat>
  <Paragraphs>167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上帝(上主, 天, 神) 存在的省思 Reflections on the Existence of God</vt:lpstr>
      <vt:lpstr>Slide 2</vt:lpstr>
      <vt:lpstr>Slide 3</vt:lpstr>
      <vt:lpstr>Slide 4</vt:lpstr>
      <vt:lpstr>Slide 5</vt:lpstr>
      <vt:lpstr>Slide 6</vt:lpstr>
      <vt:lpstr>人的智慧  Human Intelligence</vt:lpstr>
      <vt:lpstr>提問 Questions </vt:lpstr>
      <vt:lpstr>I. 基督教的信念 The Christian Convictions (羅1:18-21)  </vt:lpstr>
      <vt:lpstr>Slide 10</vt:lpstr>
      <vt:lpstr>創 1:14-15  神說：「天上要有光體，可以分晝夜，作記號，定節令、日子、年歲， 15並要發光在天空，普照在地上。」事就這樣成了。  Gen 1:14  And God said, Let there be lights in the firmament of the heaven to divide the day from the night; and let them be for signs, and for seasons, and for days, and years:  Gen 1:15  And let them be for lights in the firmament of the heaven to give light upon the earth: and it was so.  </vt:lpstr>
      <vt:lpstr>Slide 12</vt:lpstr>
      <vt:lpstr>Slide 13</vt:lpstr>
      <vt:lpstr>Slide 14</vt:lpstr>
      <vt:lpstr>Slide 15</vt:lpstr>
      <vt:lpstr>Slide 16</vt:lpstr>
      <vt:lpstr>Slide 17</vt:lpstr>
      <vt:lpstr>中國的「天道」箴言 : 一個敬天的民族 Chinese Idioms of Heaven’s Ways 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II. 聖經對上帝存在的吩咐</vt:lpstr>
      <vt:lpstr>III. 聖經對上帝存在的吩咐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Ho</dc:creator>
  <cp:lastModifiedBy>jp</cp:lastModifiedBy>
  <cp:revision>128</cp:revision>
  <dcterms:created xsi:type="dcterms:W3CDTF">2017-09-02T22:15:11Z</dcterms:created>
  <dcterms:modified xsi:type="dcterms:W3CDTF">2018-04-05T17:25:04Z</dcterms:modified>
</cp:coreProperties>
</file>