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68"/>
  </p:notesMasterIdLst>
  <p:sldIdLst>
    <p:sldId id="911" r:id="rId3"/>
    <p:sldId id="910" r:id="rId4"/>
    <p:sldId id="413" r:id="rId5"/>
    <p:sldId id="930" r:id="rId6"/>
    <p:sldId id="931" r:id="rId7"/>
    <p:sldId id="839" r:id="rId8"/>
    <p:sldId id="892" r:id="rId9"/>
    <p:sldId id="893" r:id="rId10"/>
    <p:sldId id="950" r:id="rId11"/>
    <p:sldId id="933" r:id="rId12"/>
    <p:sldId id="934" r:id="rId13"/>
    <p:sldId id="932" r:id="rId14"/>
    <p:sldId id="951" r:id="rId15"/>
    <p:sldId id="399" r:id="rId16"/>
    <p:sldId id="873" r:id="rId17"/>
    <p:sldId id="874" r:id="rId18"/>
    <p:sldId id="922" r:id="rId19"/>
    <p:sldId id="924" r:id="rId20"/>
    <p:sldId id="897" r:id="rId21"/>
    <p:sldId id="923" r:id="rId22"/>
    <p:sldId id="936" r:id="rId23"/>
    <p:sldId id="898" r:id="rId24"/>
    <p:sldId id="849" r:id="rId25"/>
    <p:sldId id="908" r:id="rId26"/>
    <p:sldId id="905" r:id="rId27"/>
    <p:sldId id="902" r:id="rId28"/>
    <p:sldId id="935" r:id="rId29"/>
    <p:sldId id="907" r:id="rId30"/>
    <p:sldId id="909" r:id="rId31"/>
    <p:sldId id="913" r:id="rId32"/>
    <p:sldId id="429" r:id="rId33"/>
    <p:sldId id="929" r:id="rId34"/>
    <p:sldId id="945" r:id="rId35"/>
    <p:sldId id="947" r:id="rId36"/>
    <p:sldId id="432" r:id="rId37"/>
    <p:sldId id="415" r:id="rId38"/>
    <p:sldId id="946" r:id="rId39"/>
    <p:sldId id="920" r:id="rId40"/>
    <p:sldId id="939" r:id="rId41"/>
    <p:sldId id="941" r:id="rId42"/>
    <p:sldId id="949" r:id="rId43"/>
    <p:sldId id="916" r:id="rId44"/>
    <p:sldId id="904" r:id="rId45"/>
    <p:sldId id="925" r:id="rId46"/>
    <p:sldId id="914" r:id="rId47"/>
    <p:sldId id="419" r:id="rId48"/>
    <p:sldId id="942" r:id="rId49"/>
    <p:sldId id="815" r:id="rId50"/>
    <p:sldId id="919" r:id="rId51"/>
    <p:sldId id="890" r:id="rId52"/>
    <p:sldId id="940" r:id="rId53"/>
    <p:sldId id="938" r:id="rId54"/>
    <p:sldId id="948" r:id="rId55"/>
    <p:sldId id="818" r:id="rId56"/>
    <p:sldId id="901" r:id="rId57"/>
    <p:sldId id="830" r:id="rId58"/>
    <p:sldId id="887" r:id="rId59"/>
    <p:sldId id="899" r:id="rId60"/>
    <p:sldId id="895" r:id="rId61"/>
    <p:sldId id="944" r:id="rId62"/>
    <p:sldId id="811" r:id="rId63"/>
    <p:sldId id="847" r:id="rId64"/>
    <p:sldId id="846" r:id="rId65"/>
    <p:sldId id="863" r:id="rId66"/>
    <p:sldId id="420" r:id="rId6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CC"/>
    <a:srgbClr val="CCFFFF"/>
    <a:srgbClr val="FFFF99"/>
    <a:srgbClr val="FF99CC"/>
    <a:srgbClr val="FFCCFF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98" autoAdjust="0"/>
    <p:restoredTop sz="94660"/>
  </p:normalViewPr>
  <p:slideViewPr>
    <p:cSldViewPr>
      <p:cViewPr varScale="1">
        <p:scale>
          <a:sx n="69" d="100"/>
          <a:sy n="69" d="100"/>
        </p:scale>
        <p:origin x="6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B72574-A015-4EE4-A952-53B0AA452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3F10FD-AF11-4E4A-B815-236F734F27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256E5A-2BD9-470F-9DF4-8B7641D6A349}" type="datetimeFigureOut">
              <a:rPr lang="en-US"/>
              <a:pPr>
                <a:defRPr/>
              </a:pPr>
              <a:t>10/22/2021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431D4D-283A-43DC-A0CD-02EF7A987B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C34E41-D3AC-4FC0-8CFF-7EFA10980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7BB0-522B-475E-8AD5-9FC0BAFC6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A1982-778C-4891-92B6-0E3371EF4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253412-C66E-4D52-901D-195368B94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27025C4-FDD8-4DA7-8716-D8CB43463E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4A99F06-EA39-49CF-8EC4-F746CA68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83CB52E-1592-40CE-A1B9-3946A98CF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7E1854-CAF6-4C89-BFF0-7349D3A4ED5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1AD9596-FCA3-4FA1-AB04-B9DB752DC6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A1E0C5-51C9-4992-9667-98412BB861A8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5E2DD773-7D05-4A1F-8046-2E6C325BB6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87DD10A-280A-4102-9AFE-C099D5ADE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This slide to make sure people know you cannot have evolution and the Bible. These 2 slides point this out</a:t>
            </a:r>
          </a:p>
          <a:p>
            <a:r>
              <a:rPr lang="en-US" altLang="en-US"/>
              <a:t>All worldviews: a belief in the existence and nature of God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E58C1F-B193-4C8A-97F9-7B2F0769F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FAB25-2F60-489F-830E-C3EE8FA92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4A34DC-FC76-411B-BFCB-1A8B8AFBF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0FA8-1C82-4B21-92A0-1D6768C49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46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B8C65F-D710-4BC8-A398-47C3A3A042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1A36E4-39F6-47AE-AFEA-63FAD2E3B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E433-6CEA-4B9C-829F-3CC7213729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5384-CE42-44C5-A358-D08C83D1E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7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CE2273-7A30-4D98-98FE-6F2AF5D3FB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6874F7-EA72-43DA-ACC5-36E1A6D5E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C4F72D-F653-494C-B688-6C6853941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3429D-0ABA-4169-80B4-C263EE8AEC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5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61AD4-3A78-43F0-A474-AABB2848E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2AAEAB-CC2B-47A4-9E45-C49075C183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932F49-CE30-48FB-BDD3-39EE0B3A3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8A182-FFCC-40E3-A002-B6A184CE20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751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F21FFA6-6788-47C2-9CC6-F7C9BADBCC0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2DD454C-52C9-439E-9F8B-6B281D033B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18C20D2-0C2A-4614-A2DA-23B9533AB5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68708C8-AF72-41DD-9229-9BCA3F24B6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CA7B9A6-B24D-4114-B123-D0D33D07433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70 w 1722"/>
                <a:gd name="T1" fmla="*/ 33 h 66"/>
                <a:gd name="T2" fmla="*/ 157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70 w 1722"/>
                <a:gd name="T9" fmla="*/ 33 h 66"/>
                <a:gd name="T10" fmla="*/ 157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3B3C325-4226-4636-8579-7039A646E6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F999F7E-5D23-4161-B025-0B2D73E98F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99 w 975"/>
                <a:gd name="T1" fmla="*/ 48 h 101"/>
                <a:gd name="T2" fmla="*/ 89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99 w 975"/>
                <a:gd name="T9" fmla="*/ 48 h 101"/>
                <a:gd name="T10" fmla="*/ 89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94859B9-5835-48AD-834A-218AF750093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8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89 w 2141"/>
                <a:gd name="T7" fmla="*/ 0 h 198"/>
                <a:gd name="T8" fmla="*/ 198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0CB19662-3301-4FB7-9E8D-D28A3BA0D1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F4B2667-10F9-4DAD-A678-170FA87D3B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01 w 2517"/>
                <a:gd name="T1" fmla="*/ 276 h 276"/>
                <a:gd name="T2" fmla="*/ 2289 w 2517"/>
                <a:gd name="T3" fmla="*/ 204 h 276"/>
                <a:gd name="T4" fmla="*/ 2053 w 2517"/>
                <a:gd name="T5" fmla="*/ 0 h 276"/>
                <a:gd name="T6" fmla="*/ 0 w 2517"/>
                <a:gd name="T7" fmla="*/ 276 h 276"/>
                <a:gd name="T8" fmla="*/ 2001 w 2517"/>
                <a:gd name="T9" fmla="*/ 276 h 276"/>
                <a:gd name="T10" fmla="*/ 200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722831D-A742-4531-BAAB-843726F4ED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B114912-2DF3-4074-957E-E438DC3FB9F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5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53 w 729"/>
                <a:gd name="T7" fmla="*/ 240 h 240"/>
                <a:gd name="T8" fmla="*/ 65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34B376E-17B1-4F6D-A360-BDF7E87AC1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7883E02-7318-4C51-A095-E1CC63128C8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53 w 729"/>
                <a:gd name="T1" fmla="*/ 318 h 318"/>
                <a:gd name="T2" fmla="*/ 65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53 w 729"/>
                <a:gd name="T9" fmla="*/ 318 h 318"/>
                <a:gd name="T10" fmla="*/ 65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D8B4FA2D-8FDF-4E15-9C24-556A9693E3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B83B1C7C-67DE-46B4-BF88-BD9F748A36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05B38A2-AE62-4150-BD14-365B8AA0A4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3B671D7-F9A1-47B0-80F8-EE86DA7399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87107791-7456-4087-A155-EAB75D4ABA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72A05B7-E9CF-4A44-9265-D1A3D506325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31564FAD-E179-4FD2-B59C-C3A3DB5DA7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0B885B4-147B-4759-BC11-DC0DFD5A19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CEBAA34D-3E86-4F77-8389-D8CC32007C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C4071068-1944-4492-902E-82D46CD2194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D323ACC7-CFE5-4449-8997-122EC46F02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DE81699-EEA0-4239-AB4D-D96259472E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1D60C8C-FBA3-4407-8266-A289C9B3488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3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17FDCBF-E51E-47DC-AC35-8415977B629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97B496FC-66CB-4EDD-83CD-3ADAA47973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692D81C8-DB1E-4228-A020-5907CB9B8E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6668A1F9-9EF3-4B29-A4D7-BA3C0D7DDC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7B813F47-60B8-4599-8A91-30A5651CD7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6E8ABEFE-2719-41E3-A8B4-6DB1C7A5ED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DC473417-99BD-403F-8D83-6A71874B68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ED38493-2022-44D0-A853-768E6E354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254C52DB-5885-4855-9895-6AE9C48217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FB50FCB5-AA43-4E78-A6A9-7BC18B7730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DB23B906-E4F1-4F80-ABA3-4A829B09CE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ED283F13-A75E-4485-8ECC-582D82B9BB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14B745CB-3DEE-4EE9-9554-FA8EA039B5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94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826BEA9A-34B2-46AC-ABBE-647D6A00C6D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3B9E7398-A8FD-456E-A2E5-290DEB4EE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D0F3CBCF-88FF-4A63-8A67-B77704C6B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0231-E3EE-4C25-A032-A61C20D2C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03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31D6158-89B2-4F7C-AE2C-9121A3316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F9E8F84-C041-45FD-A777-03B06215F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7E37040-4F77-4CDD-ABC6-7ECF9E882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CD5A-D37D-4CD4-83D5-0EBD40102D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94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1CF1A97D-D357-465B-AB39-C155DADB1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8DF6900E-8F6A-4F8D-8846-C244AE4EC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153FFE8-F234-4271-9F75-56BE2572B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CC8B-CA79-41B5-B5E7-B34640C98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14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0488820B-455E-4FE8-9167-FEBA9B9C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85F76AD4-EAE3-4518-9A94-D00ADDD5F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BEAD639E-2FD4-443D-89B6-0683A1AAB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244E-2F17-4765-95F3-1B0C8E97C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27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A1C20906-E702-4FD2-ADE8-C1FB0347A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8AC0CBA8-DDEE-48A9-8D5F-7E7209E47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77928F6-83D0-4D41-9971-B50D50C29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DA0C5-E4C1-4356-9D53-1754F329C8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395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F7D39BE4-7AB3-4430-A9EB-B57F3B5FD4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7DF17470-CA4D-4B4C-ACB0-00546A05A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32CDA953-94FF-4246-8A5C-F7334F1EF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0D38D-1157-4D8D-B622-D4D4162927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923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E0CDBF5E-C77C-4F1C-BCFB-9786FBCAE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7F045000-14AC-4D2A-8C7B-F6A76AE7F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3A9B19AC-5007-4E50-AD69-BB38C1B3D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2F104-F0FE-4237-8BE0-07153CE2A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6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CF3844-610C-4762-A72F-110842C95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515E3-AC04-44FA-9A5D-FA4663C7C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C7CC73-38B5-4594-BAB4-0DABF56AD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6BCA-B962-4AF8-8C8B-3EEC98FCD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9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F7BBB521-1E51-4AC6-A56D-96AA73C51C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65310E2F-6E66-48C5-B71E-91F9162A2C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3AF50BE1-BC9D-4709-A750-24043031E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AA26B-05B8-45C2-8D81-70578BEB98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45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D671395-2B75-43D8-8FF7-85868FEF17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916E549-2E48-4536-8018-F4EB58CD7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6E9A1EC1-1888-4561-BECD-878AA40BA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B28C1-60BE-425E-9476-B0882B3AE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03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9AF66AD-56C6-41F1-BBA0-D7C4CB9FC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D2410086-3132-4A33-B9B1-B1007CF5B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DE331C8B-07B8-4946-A47F-93FFAEE33E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7E7E-A1D6-4F98-AE31-ABF7B9935F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46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6FB458A5-295F-4039-A1AA-764A4FBCD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7EF777D-867C-43ED-8777-2B63F36DA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1A9428D-7CBB-47EF-90D1-978A3E7E9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EDBF-71C3-4266-9B07-17FFEDA0F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27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1B38F77C-F2AD-416D-8E1A-DCEB3ECF8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3989EF8-BFB7-495C-B44F-1B6DFE52BB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654D236-8080-4665-ABE2-D27A7EBFA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CD68-24D5-46B2-BE9C-9262417B1A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72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60B86-BDFE-4CB1-B502-53EE5B50E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2F8D35-D5C2-4479-A91A-65967BFBB3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23EA5C-13EB-40E7-990F-3787923C5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BF78-F549-4A85-9F1D-861B9EAF33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94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C0169-A8B9-41F4-A431-0BCC893E8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906E0A-CEFE-4518-BE14-6A43E931F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2E95F-B93E-4BD2-9EE0-F4CC60258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987A-3922-46A4-8E74-CD7963C49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6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4206CE-0951-4E8B-BEBD-BB39E13F3B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1BC8A-F414-4C6F-9CDF-1C28C060D7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A93151-9A60-4F61-9131-BF26F0995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9A3E-0B9B-4818-A9EE-18F282D4E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99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B96AE1-D9E6-486D-80E4-668E4D637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81CEF6-6896-4BAD-8BB3-0ED5DC04F9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80006D-E4A3-4489-AAB8-4867B78B10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F211-52E5-413F-9E38-529493F0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1A7F9-6294-4B5F-9D03-E58E079CF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FE0AB7-E8E3-43C4-A488-7E030B0EA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092F15-26A0-4F4F-B9AE-B39BDFC6B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1E44-DB77-4E0B-AE12-F1E7B86FC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40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D71E9-1073-4CE3-9ED2-FDDF52B8E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C34244-60DB-440C-AA70-93269B9F8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4BFA6-878F-4352-BDC7-72427B614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40D05-571C-45D3-913D-5C3B41DEF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32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98AE5-6A77-468C-98B1-DE1E7EBFE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E5198-2176-445D-9387-94D197BAC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3F0BE-5732-45D4-BC75-8AF098B79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8922-9246-4D60-9D9D-214B55F93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1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C21332-E8A8-4F8E-B447-D4837826B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8B01B2-5DCC-40B8-8083-B1B80D000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AAE9DA-8704-4C54-9A27-CC5E799DF9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A4BA59-96B9-4E01-AD11-06AFBD3061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35B204-DCBB-4D2E-8D5A-1E8C48310D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9C65650-D1C9-4FCD-959E-D623BC40D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6" r:id="rId1"/>
    <p:sldLayoutId id="2147486867" r:id="rId2"/>
    <p:sldLayoutId id="2147486868" r:id="rId3"/>
    <p:sldLayoutId id="2147486869" r:id="rId4"/>
    <p:sldLayoutId id="2147486870" r:id="rId5"/>
    <p:sldLayoutId id="2147486871" r:id="rId6"/>
    <p:sldLayoutId id="2147486872" r:id="rId7"/>
    <p:sldLayoutId id="2147486873" r:id="rId8"/>
    <p:sldLayoutId id="2147486874" r:id="rId9"/>
    <p:sldLayoutId id="2147486875" r:id="rId10"/>
    <p:sldLayoutId id="2147486876" r:id="rId11"/>
    <p:sldLayoutId id="21474868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EE57EBF0-C05B-4E0E-92A7-295FC71A544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6413"/>
            <a:chOff x="0" y="0"/>
            <a:chExt cx="5760" cy="4319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639077E3-05E3-4DDF-9CE1-A1A5611238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01DBB91C-7C0E-4AC2-8498-02B9990F4A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37" name="Freeform 5">
              <a:extLst>
                <a:ext uri="{FF2B5EF4-FFF2-40B4-BE49-F238E27FC236}">
                  <a16:creationId xmlns:a16="http://schemas.microsoft.com/office/drawing/2014/main" id="{9D859D22-2897-4902-BC91-D901778989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BE433237-E0FB-4CA2-A7DC-7A669520926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70 w 1722"/>
                <a:gd name="T1" fmla="*/ 33 h 66"/>
                <a:gd name="T2" fmla="*/ 157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70 w 1722"/>
                <a:gd name="T9" fmla="*/ 33 h 66"/>
                <a:gd name="T10" fmla="*/ 157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39" name="Freeform 7">
              <a:extLst>
                <a:ext uri="{FF2B5EF4-FFF2-40B4-BE49-F238E27FC236}">
                  <a16:creationId xmlns:a16="http://schemas.microsoft.com/office/drawing/2014/main" id="{E446FDA3-D006-4DC8-ABD0-B3A34792B0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DE4D7819-AEA9-4EEB-B473-70FEEC48DE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899 w 975"/>
                <a:gd name="T1" fmla="*/ 48 h 101"/>
                <a:gd name="T2" fmla="*/ 89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899 w 975"/>
                <a:gd name="T9" fmla="*/ 48 h 101"/>
                <a:gd name="T10" fmla="*/ 89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59D476F1-2301-4D0A-AD7B-EFA0EC14D1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198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1989 w 2141"/>
                <a:gd name="T7" fmla="*/ 0 h 198"/>
                <a:gd name="T8" fmla="*/ 198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Freeform 10">
              <a:extLst>
                <a:ext uri="{FF2B5EF4-FFF2-40B4-BE49-F238E27FC236}">
                  <a16:creationId xmlns:a16="http://schemas.microsoft.com/office/drawing/2014/main" id="{E28A48F8-5C6D-4AB1-837A-92FAF2BF3BC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E711AF9E-C60B-480A-B64C-6575DE6882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01 w 2517"/>
                <a:gd name="T1" fmla="*/ 276 h 276"/>
                <a:gd name="T2" fmla="*/ 2289 w 2517"/>
                <a:gd name="T3" fmla="*/ 204 h 276"/>
                <a:gd name="T4" fmla="*/ 2053 w 2517"/>
                <a:gd name="T5" fmla="*/ 0 h 276"/>
                <a:gd name="T6" fmla="*/ 0 w 2517"/>
                <a:gd name="T7" fmla="*/ 276 h 276"/>
                <a:gd name="T8" fmla="*/ 2001 w 2517"/>
                <a:gd name="T9" fmla="*/ 276 h 276"/>
                <a:gd name="T10" fmla="*/ 200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Freeform 12">
              <a:extLst>
                <a:ext uri="{FF2B5EF4-FFF2-40B4-BE49-F238E27FC236}">
                  <a16:creationId xmlns:a16="http://schemas.microsoft.com/office/drawing/2014/main" id="{13720902-6027-4166-9C3F-358CE9A076C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550EDDBF-3BD5-4313-907C-123379456F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5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53 w 729"/>
                <a:gd name="T7" fmla="*/ 240 h 240"/>
                <a:gd name="T8" fmla="*/ 65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Freeform 14">
              <a:extLst>
                <a:ext uri="{FF2B5EF4-FFF2-40B4-BE49-F238E27FC236}">
                  <a16:creationId xmlns:a16="http://schemas.microsoft.com/office/drawing/2014/main" id="{E36911CD-8537-457A-B757-4A9BD6D62A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DC75034B-0FB4-49F3-91B5-FC29022F10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53 w 729"/>
                <a:gd name="T1" fmla="*/ 318 h 318"/>
                <a:gd name="T2" fmla="*/ 65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53 w 729"/>
                <a:gd name="T9" fmla="*/ 318 h 318"/>
                <a:gd name="T10" fmla="*/ 65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Freeform 16">
              <a:extLst>
                <a:ext uri="{FF2B5EF4-FFF2-40B4-BE49-F238E27FC236}">
                  <a16:creationId xmlns:a16="http://schemas.microsoft.com/office/drawing/2014/main" id="{5D34ECE5-5E5E-47F9-A69E-AC671191440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49" name="Freeform 17">
              <a:extLst>
                <a:ext uri="{FF2B5EF4-FFF2-40B4-BE49-F238E27FC236}">
                  <a16:creationId xmlns:a16="http://schemas.microsoft.com/office/drawing/2014/main" id="{CCA410A3-273C-4FBB-823A-498D11B9B8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0" name="Freeform 18">
              <a:extLst>
                <a:ext uri="{FF2B5EF4-FFF2-40B4-BE49-F238E27FC236}">
                  <a16:creationId xmlns:a16="http://schemas.microsoft.com/office/drawing/2014/main" id="{D1865F97-3249-4C24-8946-AB5FCC7B5BA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1B1A4EB5-6715-4F0D-B077-0E21E8DAAF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Freeform 20">
              <a:extLst>
                <a:ext uri="{FF2B5EF4-FFF2-40B4-BE49-F238E27FC236}">
                  <a16:creationId xmlns:a16="http://schemas.microsoft.com/office/drawing/2014/main" id="{24F4730B-6778-47E9-AA41-D5429E9EBE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318105EF-0318-4E04-A734-3DCFBB93D5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Freeform 22">
              <a:extLst>
                <a:ext uri="{FF2B5EF4-FFF2-40B4-BE49-F238E27FC236}">
                  <a16:creationId xmlns:a16="http://schemas.microsoft.com/office/drawing/2014/main" id="{FA11494D-1794-43C3-952C-09DA26A0D5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5" name="Freeform 23">
              <a:extLst>
                <a:ext uri="{FF2B5EF4-FFF2-40B4-BE49-F238E27FC236}">
                  <a16:creationId xmlns:a16="http://schemas.microsoft.com/office/drawing/2014/main" id="{2675B0E6-2CB1-49C8-8CD0-CBB7265334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6" name="Freeform 24">
              <a:extLst>
                <a:ext uri="{FF2B5EF4-FFF2-40B4-BE49-F238E27FC236}">
                  <a16:creationId xmlns:a16="http://schemas.microsoft.com/office/drawing/2014/main" id="{809D7FEE-2394-47AD-88D9-BECE2F8542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C237375F-5094-4002-92C6-44479D08CF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Freeform 26">
              <a:extLst>
                <a:ext uri="{FF2B5EF4-FFF2-40B4-BE49-F238E27FC236}">
                  <a16:creationId xmlns:a16="http://schemas.microsoft.com/office/drawing/2014/main" id="{0A3CA9BE-6FFC-4783-8314-11E03E81719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59" name="Freeform 27">
              <a:extLst>
                <a:ext uri="{FF2B5EF4-FFF2-40B4-BE49-F238E27FC236}">
                  <a16:creationId xmlns:a16="http://schemas.microsoft.com/office/drawing/2014/main" id="{F6D30114-E2A5-4E78-B217-34E4845B3A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B124BD50-6D99-4B68-94BB-48E4B91892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3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9">
              <a:extLst>
                <a:ext uri="{FF2B5EF4-FFF2-40B4-BE49-F238E27FC236}">
                  <a16:creationId xmlns:a16="http://schemas.microsoft.com/office/drawing/2014/main" id="{C813FFF8-E770-44B2-8CF8-4EAACA0480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D6B29F34-7812-4EF0-822D-9E8FE80CCF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Freeform 31">
              <a:extLst>
                <a:ext uri="{FF2B5EF4-FFF2-40B4-BE49-F238E27FC236}">
                  <a16:creationId xmlns:a16="http://schemas.microsoft.com/office/drawing/2014/main" id="{67637335-64B0-4CDB-91EE-68BA0468F6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4" name="Freeform 32">
              <a:extLst>
                <a:ext uri="{FF2B5EF4-FFF2-40B4-BE49-F238E27FC236}">
                  <a16:creationId xmlns:a16="http://schemas.microsoft.com/office/drawing/2014/main" id="{46EF2360-9C12-4616-B735-1031CBB5935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5" name="Freeform 33">
              <a:extLst>
                <a:ext uri="{FF2B5EF4-FFF2-40B4-BE49-F238E27FC236}">
                  <a16:creationId xmlns:a16="http://schemas.microsoft.com/office/drawing/2014/main" id="{A8743C9B-90E1-45E4-81A2-476095FB0C3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6" name="Freeform 34">
              <a:extLst>
                <a:ext uri="{FF2B5EF4-FFF2-40B4-BE49-F238E27FC236}">
                  <a16:creationId xmlns:a16="http://schemas.microsoft.com/office/drawing/2014/main" id="{D32F81B9-362B-4D96-A057-62A5E45D4C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7" name="Freeform 35">
              <a:extLst>
                <a:ext uri="{FF2B5EF4-FFF2-40B4-BE49-F238E27FC236}">
                  <a16:creationId xmlns:a16="http://schemas.microsoft.com/office/drawing/2014/main" id="{0C120785-AB38-410D-8164-939C5107CD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8" name="Freeform 36">
              <a:extLst>
                <a:ext uri="{FF2B5EF4-FFF2-40B4-BE49-F238E27FC236}">
                  <a16:creationId xmlns:a16="http://schemas.microsoft.com/office/drawing/2014/main" id="{2BF11CC1-E18A-4E95-AB0F-EFD0895460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69" name="Freeform 37">
              <a:extLst>
                <a:ext uri="{FF2B5EF4-FFF2-40B4-BE49-F238E27FC236}">
                  <a16:creationId xmlns:a16="http://schemas.microsoft.com/office/drawing/2014/main" id="{C49C6F75-87E6-4F39-8D5A-971BD83F7C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70" name="Freeform 38">
              <a:extLst>
                <a:ext uri="{FF2B5EF4-FFF2-40B4-BE49-F238E27FC236}">
                  <a16:creationId xmlns:a16="http://schemas.microsoft.com/office/drawing/2014/main" id="{E2DE8572-14D3-4969-99AF-536936C390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5351D10D-2499-4624-84FB-FF09D5847EE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8472" name="Freeform 40">
                <a:extLst>
                  <a:ext uri="{FF2B5EF4-FFF2-40B4-BE49-F238E27FC236}">
                    <a16:creationId xmlns:a16="http://schemas.microsoft.com/office/drawing/2014/main" id="{ABDEF74E-8F00-4121-8545-F112AB7158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3" name="Freeform 41">
                <a:extLst>
                  <a:ext uri="{FF2B5EF4-FFF2-40B4-BE49-F238E27FC236}">
                    <a16:creationId xmlns:a16="http://schemas.microsoft.com/office/drawing/2014/main" id="{FA631CD7-1EAA-4E46-88F3-C8D36B2A0D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63958637-6155-405C-ADA1-AE182F8FB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80A25D61-21AD-416E-BFE1-68A2C70C0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76" name="Rectangle 44">
            <a:extLst>
              <a:ext uri="{FF2B5EF4-FFF2-40B4-BE49-F238E27FC236}">
                <a16:creationId xmlns:a16="http://schemas.microsoft.com/office/drawing/2014/main" id="{F4285C62-DBE8-431C-B2A4-02D65197FD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7" name="Rectangle 45">
            <a:extLst>
              <a:ext uri="{FF2B5EF4-FFF2-40B4-BE49-F238E27FC236}">
                <a16:creationId xmlns:a16="http://schemas.microsoft.com/office/drawing/2014/main" id="{C599676F-DE94-4605-BD45-1CB40048D0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78" name="Rectangle 46">
            <a:extLst>
              <a:ext uri="{FF2B5EF4-FFF2-40B4-BE49-F238E27FC236}">
                <a16:creationId xmlns:a16="http://schemas.microsoft.com/office/drawing/2014/main" id="{2C5DCED0-BC8E-4864-A809-FA09B53269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D26BB78-90FB-498E-BCCB-46B7DC041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889" r:id="rId1"/>
    <p:sldLayoutId id="2147486878" r:id="rId2"/>
    <p:sldLayoutId id="2147486879" r:id="rId3"/>
    <p:sldLayoutId id="2147486880" r:id="rId4"/>
    <p:sldLayoutId id="2147486881" r:id="rId5"/>
    <p:sldLayoutId id="2147486882" r:id="rId6"/>
    <p:sldLayoutId id="2147486883" r:id="rId7"/>
    <p:sldLayoutId id="2147486884" r:id="rId8"/>
    <p:sldLayoutId id="2147486885" r:id="rId9"/>
    <p:sldLayoutId id="2147486886" r:id="rId10"/>
    <p:sldLayoutId id="2147486887" r:id="rId11"/>
    <p:sldLayoutId id="21474868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/Relationships>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2ED1381-3214-4111-A757-55B98AAED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11201400" cy="1371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2   Part 2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創世記第二章， 第二部分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B7CF0CC-FB41-41AD-9E45-FC40EB4B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4600" y="4227513"/>
            <a:ext cx="7772400" cy="2465387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What does it mean to be human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?</a:t>
            </a:r>
          </a:p>
          <a:p>
            <a:pPr algn="ctr" eaLnBrk="1" hangingPunct="1"/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America’s current identity crisis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何為人？</a:t>
            </a:r>
            <a:endParaRPr lang="en-US" altLang="zh-CN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美國現今的身份認同危機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4" name="Picture 4" descr="A group of people standing on a beach with the sun setting behind them&#10;&#10;Description automatically generated with low confidence">
            <a:extLst>
              <a:ext uri="{FF2B5EF4-FFF2-40B4-BE49-F238E27FC236}">
                <a16:creationId xmlns:a16="http://schemas.microsoft.com/office/drawing/2014/main" id="{5B0B6281-CDB2-4E0B-8DBF-B5B75618A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36688"/>
            <a:ext cx="3338513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8C16-8054-4EB8-AD7D-1CEFD7FA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Statistically Improbable Parallels of Chinese Characters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&amp;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1-11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按統計數據，極其不可能的中國文字與創世記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1-11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章的平行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6F43B-E82C-4BBC-AC82-45F76438D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0" y="2514600"/>
            <a:ext cx="3257550" cy="4114800"/>
          </a:xfrm>
        </p:spPr>
        <p:txBody>
          <a:bodyPr/>
          <a:lstStyle/>
          <a:p>
            <a:pPr>
              <a:defRPr/>
            </a:pPr>
            <a:r>
              <a:rPr lang="en-US" sz="2800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itchFamily="18" charset="0"/>
              </a:rPr>
              <a:t>strokes compose </a:t>
            </a:r>
            <a:r>
              <a:rPr lang="en-US" sz="2800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itchFamily="18" charset="0"/>
              </a:rPr>
              <a:t>Radicals</a:t>
            </a:r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itchFamily="18" charset="0"/>
              </a:rPr>
              <a:t> (214) </a:t>
            </a:r>
            <a:r>
              <a:rPr lang="en-US" sz="2800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itchFamily="18" charset="0"/>
              </a:rPr>
              <a:t>the base components of characters</a:t>
            </a:r>
            <a:r>
              <a:rPr lang="en-US" sz="2800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筆畫組成部首（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），是中文字體基本的成分。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4340" name="Picture 6" descr="Table&#10;&#10;Description automatically generated">
            <a:extLst>
              <a:ext uri="{FF2B5EF4-FFF2-40B4-BE49-F238E27FC236}">
                <a16:creationId xmlns:a16="http://schemas.microsoft.com/office/drawing/2014/main" id="{CFEEA48E-9618-4EA8-9554-74616BBC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9260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>
            <a:extLst>
              <a:ext uri="{FF2B5EF4-FFF2-40B4-BE49-F238E27FC236}">
                <a16:creationId xmlns:a16="http://schemas.microsoft.com/office/drawing/2014/main" id="{7B7D6C2D-CD6D-44E6-A967-DB3559BCC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28800"/>
            <a:ext cx="4924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</a:t>
            </a:r>
            <a:r>
              <a:rPr lang="en-US" altLang="en-US" sz="28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strokes</a:t>
            </a:r>
            <a:r>
              <a:rPr lang="en-US" altLang="en-US" sz="2800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 words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中文筆畫形成字體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4342" name="Picture 6" descr="A picture containing text, crossword puzzle, receipt&#10;&#10;Description automatically generated">
            <a:extLst>
              <a:ext uri="{FF2B5EF4-FFF2-40B4-BE49-F238E27FC236}">
                <a16:creationId xmlns:a16="http://schemas.microsoft.com/office/drawing/2014/main" id="{84C24926-6E81-4F09-B268-813E6417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1828800"/>
            <a:ext cx="385921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6208-E555-4AD9-ACBF-6BE94AEA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Chinese ideographs preserve the History of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1-11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中文會意字保存了創世記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1-11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章的歷史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DCBF-5ABA-494E-8C08-B6755549F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7467600" cy="2085975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Chinese characters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itchFamily="18" charset="0"/>
              </a:rPr>
              <a:t>Pictographs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(600);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itchFamily="18" charset="0"/>
              </a:rPr>
              <a:t>ideographs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 (700);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itchFamily="18" charset="0"/>
              </a:rPr>
              <a:t>&amp;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itchFamily="18" charset="0"/>
              </a:rPr>
              <a:t>phonetics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(20,000)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中國文字：象形字（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600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），會意字（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700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），形聲字（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，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000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）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4340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B47C25-D725-434A-A41D-E8A44A53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803650"/>
            <a:ext cx="63087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89EAF895-709E-426F-B00C-4FAA18069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118100"/>
            <a:ext cx="55911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>
            <a:extLst>
              <a:ext uri="{FF2B5EF4-FFF2-40B4-BE49-F238E27FC236}">
                <a16:creationId xmlns:a16="http://schemas.microsoft.com/office/drawing/2014/main" id="{959484F0-F702-49A7-9382-38454546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6081713"/>
            <a:ext cx="6203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A red and white sign with a skull and crossbones&#10;&#10;Description automatically generated with low confidence">
            <a:extLst>
              <a:ext uri="{FF2B5EF4-FFF2-40B4-BE49-F238E27FC236}">
                <a16:creationId xmlns:a16="http://schemas.microsoft.com/office/drawing/2014/main" id="{3FB2FDE1-739C-49DC-B69E-B9ABEB38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774950"/>
            <a:ext cx="3419475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1">
            <a:extLst>
              <a:ext uri="{FF2B5EF4-FFF2-40B4-BE49-F238E27FC236}">
                <a16:creationId xmlns:a16="http://schemas.microsoft.com/office/drawing/2014/main" id="{DFEDB628-F2C8-4307-9531-E81CEBC6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1635125"/>
            <a:ext cx="434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Modern day ideograph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現代會意文字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5" name="TextBox 3">
            <a:extLst>
              <a:ext uri="{FF2B5EF4-FFF2-40B4-BE49-F238E27FC236}">
                <a16:creationId xmlns:a16="http://schemas.microsoft.com/office/drawing/2014/main" id="{88E3C190-BE6B-422E-8B53-9BF0E1BC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025" y="6084888"/>
            <a:ext cx="4191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Common knowledge to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EEE6-F2A0-46F1-9328-A5FE1FAA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Why ancient Chinese Contains the History of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1-11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爲何古代中國人包含創世記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1-11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章的歷史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29C41-A7F5-44A8-B687-20EC9464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11887200" cy="54864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Oldest Chinese writing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Shang oracle bones 1700 B.C.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itchFamily="18" charset="0"/>
              </a:rPr>
              <a:t>Tower of Babel 2248 B.C.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itchFamily="18" charset="0"/>
              </a:rPr>
              <a:t>;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 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itchFamily="18" charset="0"/>
              </a:rPr>
              <a:t>Genesis written 1444 B.C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最古老的中文：商朝甲骨文（紀元前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1700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年）；巴別塔（紀元前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2248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年），創世記寫作（紀元前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1444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年）。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itchFamily="18" charset="0"/>
              </a:rPr>
              <a:t>Geographical isolation preserved the language almost unchanged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地理的隔離保存了幾乎沒有變更的語言。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Uniquely positioned to preserve history of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Genesis 1 thru 11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		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ideographs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or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“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picture stories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” </a:t>
            </a:r>
            <a:r>
              <a:rPr lang="en-US" sz="2800" b="1" dirty="0">
                <a:latin typeface="Times New Roman" panose="02020603050405020304" pitchFamily="18" charset="0"/>
                <a:cs typeface="Times New Roman" pitchFamily="18" charset="0"/>
              </a:rPr>
              <a:t>(Act 14:15-17)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獨特的定位，在“會意字”和“圖畫故事”中保存創世記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1-11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章的歷史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29E00CF-53C6-4A70-913A-191C8A1C0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143000"/>
          </a:xfrm>
        </p:spPr>
        <p:txBody>
          <a:bodyPr/>
          <a:lstStyle/>
          <a:p>
            <a:pPr eaLnBrk="1" hangingPunct="1"/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9DB5A3B-ABA8-4C0A-8199-5959E4080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0"/>
            <a:ext cx="6629400" cy="49530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CC"/>
                </a:solidFill>
                <a:latin typeface="Algerian" panose="04020705040A02060702" pitchFamily="82" charset="0"/>
                <a:ea typeface="DengXian" panose="02010600030101010101" pitchFamily="2" charset="-122"/>
              </a:rPr>
              <a:t>Human bodies are designed for god &amp; eternity</a:t>
            </a:r>
            <a:r>
              <a:rPr lang="en-US" altLang="en-US">
                <a:solidFill>
                  <a:srgbClr val="FFFFCC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(I Corinthians 6:13, 15, 19)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人的身體是為上帝和永恆而設計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65E4-1E48-4D4C-86B5-046B29431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9063"/>
            <a:ext cx="7467600" cy="1100137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Our soul was Created in God’s image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我們的魂按上帝的形像而造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2B097-DDBD-468D-922B-645868342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7162800" cy="3200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his own image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in the image of God created he him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male &amp; female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Hebrew = bara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 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.”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(Gen. 1:27)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ea typeface="新細明體" charset="-12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1:27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神就照著自己的形像造人，乃是照著他的形像造男造女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Baptism 1 - Copy">
            <a:extLst>
              <a:ext uri="{FF2B5EF4-FFF2-40B4-BE49-F238E27FC236}">
                <a16:creationId xmlns:a16="http://schemas.microsoft.com/office/drawing/2014/main" id="{3CC21974-64D3-497F-BB13-04F86CA2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19063"/>
            <a:ext cx="464820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646CF6-2F9F-4979-B4A1-41A11993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49800"/>
            <a:ext cx="66294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8AD5-C901-4D98-895E-15F527B7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ea typeface="微軟正黑體" pitchFamily="34" charset="-120"/>
              </a:rPr>
              <a:t>Adam’s body formed from Dust</a:t>
            </a:r>
            <a:b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ea typeface="微軟正黑體" pitchFamily="34" charset="-12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Comic Sans MS" panose="030F0702030302020204" pitchFamily="66" charset="0"/>
                <a:ea typeface="微軟正黑體" pitchFamily="34" charset="-120"/>
              </a:rPr>
              <a:t>亞當的身體從塵土而出</a:t>
            </a:r>
            <a:endParaRPr lang="en-US" sz="3200" b="1" dirty="0">
              <a:solidFill>
                <a:srgbClr val="FFC000"/>
              </a:solidFill>
              <a:latin typeface="Comic Sans MS" panose="030F0702030302020204" pitchFamily="66" charset="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3C55F-B10D-491B-9CB0-3D37C566B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0513"/>
            <a:ext cx="6934200" cy="26670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Hebrew = </a:t>
            </a:r>
            <a:r>
              <a:rPr lang="en-US" alt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yatsar</a:t>
            </a:r>
            <a:r>
              <a:rPr lang="en-US" alt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dust of the ground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r>
              <a:rPr lang="en-US" altLang="en-US" sz="2800" dirty="0">
                <a:latin typeface="Comic Sans MS" panose="030F0702030302020204" pitchFamily="66" charset="0"/>
              </a:rPr>
              <a:t>(Gen. 2:7).</a:t>
            </a:r>
            <a:br>
              <a:rPr lang="en-US" altLang="en-US" sz="2800" dirty="0">
                <a:latin typeface="Comic Sans MS" panose="030F0702030302020204" pitchFamily="66" charset="0"/>
              </a:rPr>
            </a:br>
            <a:r>
              <a:rPr lang="zh-CN" altLang="en-US" sz="2800" b="1" dirty="0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創</a:t>
            </a:r>
            <a:r>
              <a:rPr lang="en-US" altLang="zh-CN" sz="2800" b="1" dirty="0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7 - </a:t>
            </a:r>
            <a:r>
              <a:rPr lang="zh-TW" altLang="en-US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耶和華上帝用地上的塵土造人</a:t>
            </a:r>
            <a:endParaRPr lang="en-US" altLang="zh-TW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endParaRPr lang="en-US" altLang="zh-TW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en-US" sz="3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Baptism 2">
            <a:extLst>
              <a:ext uri="{FF2B5EF4-FFF2-40B4-BE49-F238E27FC236}">
                <a16:creationId xmlns:a16="http://schemas.microsoft.com/office/drawing/2014/main" id="{84586072-634F-4A2F-842F-43D887F5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46482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B8452A3-71A6-4EB2-8B79-867E7B30B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19575"/>
            <a:ext cx="66294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AA429-2308-4C32-AA4D-9AE32E03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" y="76200"/>
            <a:ext cx="7340600" cy="12192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An intimate union of soul &amp; body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魂與體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親密的結合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62113-BE9C-43B4-92FB-0612F11E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562100"/>
            <a:ext cx="6781800" cy="32004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The body is the house for the soul &amp; the means to communicate through the 5 senses &amp; speech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(I Cor. 5:1-9; 2 Pet. 1:13-14)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身體是魂的居所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，藉著五種感官和語言來溝通。</a:t>
            </a:r>
            <a:endParaRPr lang="en-US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20484" name="Picture 4" descr="Baptism 3 - Copy">
            <a:extLst>
              <a:ext uri="{FF2B5EF4-FFF2-40B4-BE49-F238E27FC236}">
                <a16:creationId xmlns:a16="http://schemas.microsoft.com/office/drawing/2014/main" id="{843499A8-9CFC-4614-A74B-420AF968C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609600"/>
            <a:ext cx="46386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FBBB833-8881-4619-BF2A-AC3E30C4F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5029200"/>
            <a:ext cx="69770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885F2B6-E8F9-47F2-B3B6-D828E60ABE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12039600" cy="1219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Why our Body is fearfully &amp; wonderfully made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(Ps. 139:14-6)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爲何我們身體的被造奇妙可畏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1FEE951-DE0A-41E5-96FA-E9F63AF3A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11887200" cy="54864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Body is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designed by God</a:t>
            </a:r>
            <a:r>
              <a:rPr lang="en-US" altLang="en-US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glorified &amp; live for eternity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8:30; I Cor. 15:42-49; Phil. 3:21)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我們的身體被上帝設計去得榮耀，且活到永遠！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Body is designed to become a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Temple of God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		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3:16-17; 6:13, 19; 2 Cor. 6:16; Col. 1:27; 3:3)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我們的身體被設計成爲“上帝的殿”。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our body we display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moral attributes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love, goodness, mercy, justice, joy, etc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經由我們的身體，展示上帝的道德屬性（愛、良善、恩慈、正義、喜樂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等）。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3C8F4B7-3590-4779-B2BA-8BED3AD47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Christ’s Body is fully Human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without Sin 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(2 Cor. 5:21; Heb. 4:15; I Pet. 2:22; I John 3:5)</a:t>
            </a:r>
            <a:br>
              <a:rPr lang="en-US" altLang="en-US" sz="2800" b="1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基督的身體是完全的人 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沒有罪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F762492-7087-4B11-90AC-0FD4FBFDF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11887200" cy="4038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Christ’s physical body was designed to become the eternal Temple of God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1:20-23; Lk. 1:35-37; John 2:18-22; Rev. 21:22).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b="1" i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Our predestined image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Rom. 8:29; Col. 1:15; Heb. 1:3]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基督的肉身被設計成爲上帝永恆的殿；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now Jesus reigns from Heaven in a glorified human body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20:19-20, 25, 26-27; Col. 2:9; I Tim. 2:5)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即使現在，耶穌以得榮耀的人的身體從天上統治。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AFF73BB-8652-4120-A862-9888F61FE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27000"/>
            <a:ext cx="7310438" cy="154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God’s Spirit Gives Life to both Body &amp; Soul</a:t>
            </a:r>
            <a:br>
              <a:rPr lang="en-US" sz="32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上帝的靈賜生命給體與魂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A6D2C3-50E8-4645-B8A7-5FF9C7934C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0025" y="1981200"/>
            <a:ext cx="7086600" cy="2667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God “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breathed into his nostrils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breath of life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man became a living soul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(Gen 2:7; John 20:22)</a:t>
            </a:r>
          </a:p>
          <a:p>
            <a:pPr>
              <a:defRPr/>
            </a:pP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創</a:t>
            </a:r>
            <a:r>
              <a:rPr 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2:7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耶和華上帝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將生氣吹在他鼻孔裡，他就成了有靈的活人。</a:t>
            </a:r>
            <a:endParaRPr lang="en-US" altLang="zh-TW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Baptism 8 - Copy">
            <a:extLst>
              <a:ext uri="{FF2B5EF4-FFF2-40B4-BE49-F238E27FC236}">
                <a16:creationId xmlns:a16="http://schemas.microsoft.com/office/drawing/2014/main" id="{16276D4D-1F5E-4C56-9210-9731B7B7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85800"/>
            <a:ext cx="46307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>
            <a:extLst>
              <a:ext uri="{FF2B5EF4-FFF2-40B4-BE49-F238E27FC236}">
                <a16:creationId xmlns:a16="http://schemas.microsoft.com/office/drawing/2014/main" id="{DFD4F3CE-3F27-418D-9732-AC77DACC8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038" y="45720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 = ruach</a:t>
            </a:r>
          </a:p>
        </p:txBody>
      </p:sp>
      <p:pic>
        <p:nvPicPr>
          <p:cNvPr id="22534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8CC7583-23C0-4C03-BECD-411855B4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4833938"/>
            <a:ext cx="7286625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2E1DFF8-3956-436E-8B95-D50A5528F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121920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Crisis fades as we Learn God’s Eternal Purpose for us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THE GOAL &amp; CROWN OF CREATION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這個危機在我們學會上帝對我們永恆的目的之後會褪去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人是創造的目標與冠冕！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47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66D60F7-C066-45F8-97A9-1C7ABAE1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61579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CBC131A1-48F9-47DB-9BEE-9BEA263AC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11734800" cy="6400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body is the instrument through which the spirit manifests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我們的身體是彰顯靈的工具，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spirit is directly formed from the Spirit of God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2:7; Zech. 12:1; Heb. 12:9) 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intimately related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returns to God when our Body dies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(Eccl. 12:7)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人的靈直接從上帝的靈而造，且親密相關，所以當我們身體死時，靈回到上帝那裏去（傳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Our body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&amp; spirit manifests the image of God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1:26-27; 5:1; 9:6; James 3:9)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我們的魂與靈藉著身體彰顯上帝的形像。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EABA37E-36AC-4A9A-993D-57D092B04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 Chinese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Ancestor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included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the image of God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 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1:26)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中文的 “祖” 字包括 “上帝的形像”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660E3C3-3C4A-46C3-9ED3-B3F1A93DF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61722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 for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ancestor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altLang="en-US" b="1" i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founder, originator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Literally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character for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“神”的部首，加上“也”或“另外”。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b="1" dirty="0">
              <a:solidFill>
                <a:srgbClr val="FFC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2BAC13D-67EE-4C8B-97F7-2CDA2D7C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13000"/>
            <a:ext cx="4429125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2586F15-4CEE-4ADB-9815-92979EE93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25000" cy="990600"/>
          </a:xfrm>
        </p:spPr>
        <p:txBody>
          <a:bodyPr/>
          <a:lstStyle/>
          <a:p>
            <a:pPr algn="l"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Trinitarian God Creates a Trinitarian Man</a:t>
            </a:r>
            <a:b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三位一體的上帝創造了三位一體的人</a:t>
            </a:r>
            <a:endParaRPr lang="en-US" altLang="en-US" sz="2800" dirty="0">
              <a:solidFill>
                <a:srgbClr val="CCFFFF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BEE20C2-D1B8-4404-BCF1-E17F8676F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7505700" cy="44958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</a:rPr>
              <a:t>the very God of peace sanctify you wholly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&amp;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 pray God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your whole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spirit</a:t>
            </a:r>
            <a:r>
              <a:rPr lang="en-US" altLang="en-US" b="1" dirty="0">
                <a:latin typeface="Times New Roman" panose="02020603050405020304" pitchFamily="18" charset="0"/>
              </a:rPr>
              <a:t>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soul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&amp;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body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be preserved blameless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unto the coming of our Lord Jesus Christ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</a:rPr>
              <a:t>(I Thess. 5:23)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帖前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23-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願賜平安的神親自使你們全然成聖！又願你們的靈與魂與身子得蒙保守，在我主耶穌基督降臨的時候，完全無可指摘！</a:t>
            </a:r>
            <a:r>
              <a:rPr lang="en-US" altLang="en-US" b="1" dirty="0">
                <a:latin typeface="Times New Roman" panose="02020603050405020304" pitchFamily="18" charset="0"/>
              </a:rPr>
              <a:t>			</a:t>
            </a:r>
          </a:p>
        </p:txBody>
      </p:sp>
      <p:pic>
        <p:nvPicPr>
          <p:cNvPr id="27652" name="Picture 4" descr="Baptism 8 - Copy">
            <a:extLst>
              <a:ext uri="{FF2B5EF4-FFF2-40B4-BE49-F238E27FC236}">
                <a16:creationId xmlns:a16="http://schemas.microsoft.com/office/drawing/2014/main" id="{D3AB7A85-DBE2-4D39-9D29-F4CCC1D73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914400"/>
            <a:ext cx="44577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AACD-E493-48F0-A18B-A72ADE9A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Genesis 2: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u="sng" dirty="0">
                <a:solidFill>
                  <a:srgbClr val="FFFF00"/>
                </a:solidFill>
                <a:latin typeface="Algerian" panose="04020705040A02060702" pitchFamily="82" charset="0"/>
              </a:rPr>
              <a:t>Beginning of History in The Garden of Eden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創世記二章 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– 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伊甸園歷史的開始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DE2F9-27A6-4769-A9D0-9941D5AE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828800"/>
            <a:ext cx="11887200" cy="2286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2:8)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planted a garden eastward in Eden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he put the man whom he had formed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2:8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神在東方的伊甸立了一個園子，把所造的人安置在那裡。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628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372B522-5A9B-4BFE-9F37-DE8210D77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4419600"/>
            <a:ext cx="11417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4CB535-6848-4C9D-AAB0-582666BAA0FC}"/>
              </a:ext>
            </a:extLst>
          </p:cNvPr>
          <p:cNvSpPr/>
          <p:nvPr/>
        </p:nvSpPr>
        <p:spPr>
          <a:xfrm>
            <a:off x="1066800" y="4648200"/>
            <a:ext cx="1143000" cy="1219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8403-BBE7-438F-9004-AD2564E1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Fullness of Joy in Paradise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樂園裏滿足的喜樂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7911-9384-482E-94CF-691579071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11887200" cy="3276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(2:9)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“&amp;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the ground made the LORD God to grow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tree that is pleasant to the sight, &amp; good for food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of life also in the midst of the garden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of knowledge of good &amp; evil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2:9 -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神使各樣的樹從地裡長出來，可以悅人的眼目，其上的果子好作食物。園子當中又有生命樹和分別善惡的樹。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7652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485BBA70-D47E-4364-851F-F4915E20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6950"/>
            <a:ext cx="1025842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CFDD-8D08-47C3-B9F6-5FCCD3B2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Nobility of work in Paradise before sin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犯罪之前樂園裏工作的高貴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9D77-00CE-4869-A0E6-27D7921A5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11734800" cy="4495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2:15)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took the man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him into the garden of Eden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dress it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it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2:15-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神將那人安置在伊甸園，使他修理，看守。 </a:t>
            </a:r>
            <a:endParaRPr lang="en-US" sz="4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Kingship eventually extends over all the earth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(Gen. 1:26-28; Ps. 8:3-6)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Man is above all nature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human soul is more valuable than all the World combined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(Matt. 6:26; Mk. 8:36)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人的統治至終延及全地球，因人在全自然之上。一個人的靈魂比全世界加起來都珍貴！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EF2B-6840-461B-8FB2-59AB8449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We have Work in Heaven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!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(Rev. 1:6; 2:26-27; 3:21 with 22:3, 5)</a:t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我們在天上要工作！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8BAB0A5D-31FA-4FDA-9FC3-4BFEE16E5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11887200" cy="5486400"/>
          </a:xfrm>
        </p:spPr>
        <p:txBody>
          <a:bodyPr/>
          <a:lstStyle/>
          <a:p>
            <a:r>
              <a:rPr lang="en-US" altLang="en-US" b="1" u="sng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Hebrew word for work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altLang="en-US" b="1" i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vocation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= ’</a:t>
            </a:r>
            <a:r>
              <a:rPr lang="en-US" altLang="en-US" b="1" i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melachah’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מְלָאכָה)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b="1" u="sng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’</a:t>
            </a:r>
            <a:r>
              <a:rPr lang="en-US" altLang="en-US" b="1" i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malach</a:t>
            </a:r>
            <a:r>
              <a:rPr lang="en-US" altLang="en-US" b="1" i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e-IL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מ</a:t>
            </a:r>
            <a:r>
              <a:rPr lang="he-IL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ֲלְאָך</a:t>
            </a:r>
            <a:r>
              <a:rPr lang="he-IL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en-US" b="1" u="sng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translated angel about 200 times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希伯來文的“工作”與翻譯成“天使”的字（大約</a:t>
            </a:r>
            <a:r>
              <a:rPr lang="en-US" altLang="zh-CN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200</a:t>
            </a:r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次）相關。</a:t>
            </a:r>
            <a:endParaRPr lang="en-US" altLang="en-US" b="1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dress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&amp; “</a:t>
            </a:r>
            <a:r>
              <a:rPr lang="en-US" altLang="en-US" b="1" u="sng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keep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b="1" u="sng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sometimes used of the work of Priests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	</a:t>
            </a:r>
            <a:r>
              <a:rPr lang="en-US" altLang="en-US" b="1" u="sng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work is a way of worshipping God</a:t>
            </a:r>
            <a:r>
              <a:rPr lang="en-US" altLang="en-US" b="1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99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(&amp; P.F.E.)!</a:t>
            </a:r>
          </a:p>
          <a:p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“修理” 和 “看守” 有時用來描寫祭司的工作！我們的工作是敬拜上帝的一種方式！</a:t>
            </a:r>
            <a:endParaRPr lang="en-US" altLang="en-US" b="1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en-US" b="1" u="sng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insight should change your entire perspective of Work</a:t>
            </a:r>
            <a:r>
              <a:rPr lang="en-US" altLang="en-US" b="1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(Eccl. 2:24; 3:22; Matt. 16:27; Rom. 2:6, 9-11; Gal. 6:7-8; Jer. 17:10) </a:t>
            </a:r>
          </a:p>
          <a:p>
            <a:r>
              <a:rPr lang="zh-CN" altLang="en-US" b="1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這個看見應改變我們對工作的全部觀點。</a:t>
            </a:r>
            <a:endParaRPr lang="en-US" altLang="en-US" b="1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C9B417D-C4D9-4356-A7A0-410261888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11963400" cy="2133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7 times God judged His own work as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Good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Can this be said of our own work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?</a:t>
            </a:r>
            <a:b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上帝在創世記一章七次判定自己的工作是“好的”。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你可以如此說自己的工作嗎？</a:t>
            </a:r>
            <a:endParaRPr lang="en-US" altLang="en-US" sz="3200" b="1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F075760-7009-465C-99A9-129ABDDB5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534400" cy="4191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Chinese character for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		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man uniting heaven &amp; earth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中文的“工”字是一個連結天與地的人。</a:t>
            </a:r>
          </a:p>
          <a:p>
            <a:pPr eaLnBrk="1" hangingPunct="1"/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Someone said: 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 job you love &amp; you will never have to work a day in your life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有人說：“選擇你喜愛的工作，你一生就不必再工作了。”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30724" name="Picture 4" descr="A picture containing seat&#10;&#10;Description automatically generated">
            <a:extLst>
              <a:ext uri="{FF2B5EF4-FFF2-40B4-BE49-F238E27FC236}">
                <a16:creationId xmlns:a16="http://schemas.microsoft.com/office/drawing/2014/main" id="{5A39607C-F913-4B6A-A446-2ACC6F0A8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95600"/>
            <a:ext cx="30734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DB35-9172-457B-B447-4A86BA9C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074738"/>
          </a:xfrm>
        </p:spPr>
        <p:txBody>
          <a:bodyPr/>
          <a:lstStyle/>
          <a:p>
            <a:pPr>
              <a:defRPr/>
            </a:pPr>
            <a:r>
              <a:rPr lang="en-US" altLang="en-US" sz="3200" u="sng" dirty="0">
                <a:solidFill>
                  <a:srgbClr val="FFFF00"/>
                </a:solidFill>
                <a:latin typeface="Algerian" panose="04020705040A02060702" pitchFamily="82" charset="0"/>
              </a:rPr>
              <a:t>God gives man Freedom for a purpose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上帝賜人自由的目的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5774-07C3-4211-927B-DDFCA2AD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50938"/>
            <a:ext cx="11887200" cy="3268662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commanded the man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		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every tree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garden thou mayest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freely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 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2:16 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神吩咐他說：「園中各樣樹上的果子，你可以隨意吃，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wants his people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to serve Him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7:16; 8:1, 20; 10:3; 20:1)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上帝希望祂的百姓有自由去服侍祂。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748" name="Picture 4" descr="Diagram&#10;&#10;Description automatically generated">
            <a:extLst>
              <a:ext uri="{FF2B5EF4-FFF2-40B4-BE49-F238E27FC236}">
                <a16:creationId xmlns:a16="http://schemas.microsoft.com/office/drawing/2014/main" id="{AFE7378B-DEC3-44BD-AD38-2E79845B4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564063"/>
            <a:ext cx="103632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9AA439-F550-4F27-A63F-D62B55BB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45050"/>
            <a:ext cx="59166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EABE3A-430F-4D67-A0B6-31014E35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1 simple Commandment concerning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“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Trees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”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關於“樹”的一個簡單吩咐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3D8C3-A38D-494E-BB59-6B5F7DF29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11887200" cy="2895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of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 of the knowledge of good &amp; evil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eat of it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 the day that thou </a:t>
            </a:r>
            <a:r>
              <a:rPr lang="en-US" b="1" u="sng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eatest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thereof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shalt surely die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 </a:t>
            </a:r>
          </a:p>
          <a:p>
            <a:pPr>
              <a:defRPr/>
            </a:pP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2:17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只是分別善惡樹上的果子，你不可吃，因為你吃的日子必定死！」 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773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D284FB-C974-44C8-8A02-9AEB1E850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0238"/>
            <a:ext cx="61341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81E2-4377-4E28-AEFC-E26E0DB4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Man’s Divine Image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Dignity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&amp;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Value are Being Attacked on two Fronts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人神聖的形像、尊嚴，與價值在兩方面被攻擊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18D4-CD3A-4468-A574-B19A60A85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57400"/>
            <a:ext cx="11887200" cy="46482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From Science which has no means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to do even simple basic studies of the human soul &amp; spirit</a:t>
            </a:r>
            <a:r>
              <a:rPr lang="zh-TW" altLang="en-US" b="1" dirty="0">
                <a:solidFill>
                  <a:srgbClr val="CCFF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 b="1" u="sng" dirty="0">
                <a:solidFill>
                  <a:srgbClr val="99FFCC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but denies their existence</a:t>
            </a:r>
            <a:r>
              <a:rPr lang="en-US" altLang="zh-TW" b="1" dirty="0">
                <a:solidFill>
                  <a:srgbClr val="CCFF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!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800" b="1" i="1" dirty="0">
                <a:solidFill>
                  <a:srgbClr val="FFCC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來自科學</a:t>
            </a:r>
            <a:r>
              <a:rPr lang="zh-CN" altLang="en-US" sz="2800" b="1" i="1" dirty="0">
                <a:solidFill>
                  <a:srgbClr val="FFCC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 </a:t>
            </a:r>
            <a:r>
              <a:rPr lang="en-US" altLang="zh-CN" sz="2800" b="1" i="1" dirty="0">
                <a:solidFill>
                  <a:srgbClr val="FFCCFF"/>
                </a:solidFill>
                <a:latin typeface="Times New Roman" pitchFamily="18" charset="0"/>
                <a:ea typeface="新細明體" charset="-120"/>
                <a:cs typeface="Times New Roman" pitchFamily="18" charset="0"/>
              </a:rPr>
              <a:t>- 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科學沒有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途徑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來從事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人的</a:t>
            </a:r>
            <a:r>
              <a:rPr lang="zh-TW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魂與靈最基本的研究</a:t>
            </a:r>
            <a:r>
              <a:rPr lang="zh-CN" altLang="en-US" sz="36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，卻否認他們的存在！</a:t>
            </a:r>
            <a:endParaRPr lang="en-US" altLang="zh-TW" sz="36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Lost Liberal scholars who attack God’s Word 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Cor. 4:3-6; Matt. 11:25; 13:11-16)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來自失喪的自由派學者 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–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他們攻擊上帝的話語（林後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3-6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11-16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D3FF-BB31-45B8-8124-DD080EA5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>
              <a:defRPr/>
            </a:pPr>
            <a:r>
              <a:rPr lang="en-US" altLang="en-US" sz="3200" u="sng" dirty="0">
                <a:solidFill>
                  <a:srgbClr val="FFFF00"/>
                </a:solidFill>
                <a:latin typeface="Algerian" panose="04020705040A02060702" pitchFamily="82" charset="0"/>
              </a:rPr>
              <a:t>Man must know he is uniquely different from animals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3200" b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not evolved from them</a:t>
            </a:r>
            <a: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  <a:t>) </a:t>
            </a:r>
            <a:br>
              <a:rPr lang="en-US" altLang="en-US" sz="3200" b="1" dirty="0">
                <a:solidFill>
                  <a:srgbClr val="FFFF99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人必須認識他與動物是絕對不同的（不是從它們進化來的）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092E8-82B2-4A94-82FA-1C926D62E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905000"/>
            <a:ext cx="11887200" cy="4800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2:19-20)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the ground the LORD God formed every beast of the field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fowl of the air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</a:t>
            </a:r>
            <a:r>
              <a:rPr 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Adam to see what he would call them</a:t>
            </a: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2:19-20</a:t>
            </a:r>
            <a:r>
              <a:rPr lang="zh-CN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神用土所造成的野地各樣走獸和空中各樣飛鳥都帶到那人面前，看他叫什麼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endParaRPr 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 gave names to all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cattle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fowl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&amp;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every beast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for Adam there was not found an help meet for him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2:20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 那人便給一切牲畜和空中飛鳥、野地走獸都起了名；只是那人沒有遇見配偶幫助他。 </a:t>
            </a:r>
            <a:r>
              <a:rPr lang="en-US" sz="4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94C2BE2-C21D-4AFD-A871-CBF894207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</a:rPr>
              <a:t>Some Major Differences between Man &amp; beasts</a:t>
            </a:r>
            <a: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人與動物的差別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AC242E1-5C1C-4F0E-A2FC-76253ADE2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11201400" cy="5410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spirit &amp; an animals spirit are different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(Eccl. 3:21)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人的靈與動物的靈不同（傳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），</a:t>
            </a:r>
            <a:r>
              <a:rPr lang="en-US" altLang="en-US"/>
              <a:t>rth? 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 Flesh &amp; an animals flesh is different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 Cor. 15:15)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人的肉身與動物的肉身不同（林前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15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 are created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understanding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8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(Ps. 32:9)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動物的被造“沒有知識”（詩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32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9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has a will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animals' instincts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人有意志，動物有本能。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B6CC0F6-DCC6-4A13-9C29-741248CD0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Differences between Man &amp; beast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(animals)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人與動物的差別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2F9908D-8AFD-4323-AB4B-BB78826D6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Only Humans have such a long childhood &amp; allow children to come back home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(Lk. 15:11-32)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只有人具有長期的童年，且准許兒女回家，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has a religious sense &amp; worships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moral conscience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 for knowledge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&amp;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aesthetic sense or delight in beauty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人具有宗教意識且敬拜神，具有道德良知，渴望知識，並具有美感。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only wants to know where he came from but also his destiny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人不但要知道從何處來，且往何處去！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5F9DAF0B-6410-4BD5-8D95-072395820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76200"/>
            <a:ext cx="5422900" cy="6705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4000 mammals only humans are upright bipedal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四千種哺乳動物中，只有人是直立雙足的，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big toes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arched feet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legs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upright back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skull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knee joints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 joints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angled femur bones for balance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强壯的大脚趾、拱足、長腿、直立的背脊、頭骨、膝蓋關節、髖關節、維持平衡有角度的大腿骨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11E8045A-D401-4C5C-A07B-7A0FD49D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817563"/>
            <a:ext cx="65151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A03162F-A6C0-4642-8062-684FF8659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91600" cy="1838325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Human eyes are windows to the soul  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(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deceptions of Evolutionists models</a:t>
            </a: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人的眼睛是靈魂之窗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（觀察進化論者模型的欺騙）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FF90E73-CD3B-469E-BFEB-C46FFEDBDC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4800600" cy="4724400"/>
          </a:xfrm>
        </p:spPr>
        <p:txBody>
          <a:bodyPr/>
          <a:lstStyle/>
          <a:p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whites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(sclera)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human eyes are visible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人的眼白（鞏膜）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是可見的，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all apes whose white sclera is not normally visible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所有猿猴的眼白通常是不可見的。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2" descr="A close up of a person's eyes&#10;&#10;Description automatically generated with medium confidence">
            <a:extLst>
              <a:ext uri="{FF2B5EF4-FFF2-40B4-BE49-F238E27FC236}">
                <a16:creationId xmlns:a16="http://schemas.microsoft.com/office/drawing/2014/main" id="{CBBFBC7E-14D3-4D2F-8273-85CFE22B2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0"/>
            <a:ext cx="29432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 descr="A close up of a gorilla&#10;&#10;Description automatically generated with medium confidence">
            <a:extLst>
              <a:ext uri="{FF2B5EF4-FFF2-40B4-BE49-F238E27FC236}">
                <a16:creationId xmlns:a16="http://schemas.microsoft.com/office/drawing/2014/main" id="{D92F01C4-5FBA-4669-B8AF-0AC8AE1F3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3" y="1938338"/>
            <a:ext cx="165258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0D9AA96-A99E-40B7-A341-A8563242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955800"/>
            <a:ext cx="54387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A monkey with a flower in its mouth&#10;&#10;Description automatically generated with low confidence">
            <a:extLst>
              <a:ext uri="{FF2B5EF4-FFF2-40B4-BE49-F238E27FC236}">
                <a16:creationId xmlns:a16="http://schemas.microsoft.com/office/drawing/2014/main" id="{3703D1B9-4297-4C10-913F-0D055918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045075"/>
            <a:ext cx="21955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2" descr="A group of men look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3698A296-4E4B-49D0-9CCB-35C3946F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967288"/>
            <a:ext cx="29670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4" descr="A gorilla looking at the camera&#10;&#10;Description automatically generated with medium confidence">
            <a:extLst>
              <a:ext uri="{FF2B5EF4-FFF2-40B4-BE49-F238E27FC236}">
                <a16:creationId xmlns:a16="http://schemas.microsoft.com/office/drawing/2014/main" id="{529CEDE3-F9F8-48F1-A4D9-1EAC76AB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425950"/>
            <a:ext cx="18796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6" descr="A close up of a monkey&#10;&#10;Description automatically generated with medium confidence">
            <a:extLst>
              <a:ext uri="{FF2B5EF4-FFF2-40B4-BE49-F238E27FC236}">
                <a16:creationId xmlns:a16="http://schemas.microsoft.com/office/drawing/2014/main" id="{6A68F3E5-2F20-4EA0-AAA0-F1033F9D8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3808413"/>
            <a:ext cx="16891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486C9A9-4059-4E63-9A6C-E3251FC2C656}"/>
              </a:ext>
            </a:extLst>
          </p:cNvPr>
          <p:cNvSpPr/>
          <p:nvPr/>
        </p:nvSpPr>
        <p:spPr>
          <a:xfrm>
            <a:off x="4867275" y="1955800"/>
            <a:ext cx="5475288" cy="2946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7547A8B-C05C-4A92-ABD6-9556B3CAD395}"/>
              </a:ext>
            </a:extLst>
          </p:cNvPr>
          <p:cNvSpPr/>
          <p:nvPr/>
        </p:nvSpPr>
        <p:spPr>
          <a:xfrm>
            <a:off x="6784975" y="5045075"/>
            <a:ext cx="3127375" cy="17367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8233E65-3DF3-4F48-AC82-277554CAC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Humans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, ‘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the naked ape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’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is a major problem for evolution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人類，“赤裸的猿猴”，是進化的重大難題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475C2CF-D4C6-4D5B-A821-873B570CC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12039600" cy="5029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Desmond Morris 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Naked Ape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 that 192 species of primates are covered with hair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exception is Homo sapiens</a:t>
            </a:r>
            <a:r>
              <a:rPr lang="en-US" altLang="en-US" b="1">
                <a:solidFill>
                  <a:srgbClr val="66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(p. 9, 15)</a:t>
            </a:r>
          </a:p>
          <a:p>
            <a:pPr eaLnBrk="1" hangingPunct="1"/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Desmond Morris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在“赤裸的猿猴”一書中，提到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192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靈長類物種都滿身是毛，唯一的例外是人類！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 hair protects from UV rays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have unique melanin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猿猴的毛保護它們不受紫外綫傷害；人具有獨特的黑色素。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skin is incredibly complex compared to apes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人的皮膚比猿猴複雜多了。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19A6-C3D8-4EB7-98A9-4349C0FF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7296150" cy="1965325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Humans 50 facial muscles can make  10000 different facial expressions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50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個面部肌肉能做出一萬種不同的臉部表情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14461-2387-42DE-BFEF-A05C1C65D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" y="2133600"/>
            <a:ext cx="7489825" cy="2390775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Contrast apes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30 muscles make 12 facial emotions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cannot smile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(Terry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Mortneson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Searching for Adam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2016, p. 356)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對比猿猴：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30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個肌肉，做出</a:t>
            </a:r>
            <a:r>
              <a:rPr lang="en-US" altLang="zh-CN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12</a:t>
            </a:r>
            <a:r>
              <a:rPr lang="zh-CN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種臉部表情，無法笑。</a:t>
            </a:r>
            <a:endParaRPr 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1988" name="Picture 4" descr="A picture containing text, keyboard&#10;&#10;Description automatically generated">
            <a:extLst>
              <a:ext uri="{FF2B5EF4-FFF2-40B4-BE49-F238E27FC236}">
                <a16:creationId xmlns:a16="http://schemas.microsoft.com/office/drawing/2014/main" id="{C831F8FD-7A37-459A-82A6-2D1CCEA1D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76200"/>
            <a:ext cx="4689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A picture containing primate, mammal, outdoor, sitting&#10;&#10;Description automatically generated">
            <a:extLst>
              <a:ext uri="{FF2B5EF4-FFF2-40B4-BE49-F238E27FC236}">
                <a16:creationId xmlns:a16="http://schemas.microsoft.com/office/drawing/2014/main" id="{17F7875D-BD82-45BD-96DD-C83E0824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4511675"/>
            <a:ext cx="30241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2" descr="A gorilla with orange eyes&#10;&#10;Description automatically generated with low confidence">
            <a:extLst>
              <a:ext uri="{FF2B5EF4-FFF2-40B4-BE49-F238E27FC236}">
                <a16:creationId xmlns:a16="http://schemas.microsoft.com/office/drawing/2014/main" id="{ABC3F14B-4E58-4D39-9A12-11A344E03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4524375"/>
            <a:ext cx="23479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3F8D1-E461-46BC-B52A-32C888C45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6200"/>
            <a:ext cx="11963400" cy="15240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Human faces reflect inner feelings of soul &amp; spirit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  <a:t>(laughing, crying, anger, fear, etc.)</a:t>
            </a:r>
            <a:br>
              <a:rPr lang="en-US" sz="3200" b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人的臉面反映出靈魂内在的感受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8784-D074-4414-8CFD-424A44D59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5000"/>
            <a:ext cx="7524750" cy="4800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A smile is unique to humans, conveys friendship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u="sng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For most primates baring teeth is a threat</a:t>
            </a:r>
            <a:r>
              <a:rPr lang="en-US" b="1" dirty="0">
                <a:solidFill>
                  <a:srgbClr val="99FF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笑容是獨特屬於人類的，傳達友情！對多數靈長類動物來説，露出牙齒是威脅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Apes have tear ducts to lubricate eyes</a:t>
            </a:r>
            <a:r>
              <a:rPr lang="en-US" b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b="1" u="sng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 humans can cry to express emotions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猿猴有淚腺來濕潤眼睛；人類能哭來表達情緒！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3012" name="Picture 3" descr="A picture containing text, yellow, newspaper&#10;&#10;Description automatically generated">
            <a:extLst>
              <a:ext uri="{FF2B5EF4-FFF2-40B4-BE49-F238E27FC236}">
                <a16:creationId xmlns:a16="http://schemas.microsoft.com/office/drawing/2014/main" id="{A8D1E33B-349D-4C5C-902A-84262DF6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81175"/>
            <a:ext cx="3962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4E9575A-65DA-4E02-A7DD-1B4869580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400"/>
            <a:ext cx="11811000" cy="11684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Man has a language</a:t>
            </a:r>
            <a:r>
              <a:rPr lang="en-US" altLang="en-US" sz="3200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, </a:t>
            </a:r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animals make sounds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人類有語言，動物有聲音</a:t>
            </a:r>
            <a:endParaRPr lang="en-US" altLang="en-US" sz="3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934E3B6-ADF9-45DC-96DE-20468818A9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430000" cy="4876800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Cambridge Encyclopedia of Human Evolution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conceded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non-human languages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,’ &amp; ‘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is unique to humans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(1999, p. 128).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Speech sets us apart from animals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劍橋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人類進化百科全書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承認：“沒有非人類的語言”，且“語言是人類特有的。” 語言使我們與動物不同！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b="1" i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revealed He is the Creator of human language by some of his miracles</a:t>
            </a:r>
            <a:r>
              <a:rPr lang="en-US" altLang="en-US" b="1" i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(Lk. 1:64; Mk. 7:35; with Ex. 4:10-11).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耶穌藉著祂所行的一些神跡，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		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啓示祂是人類語言的創造者。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</a:b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8" name="Picture 2" descr="Diagram&#10;&#10;Description automatically generated">
            <a:extLst>
              <a:ext uri="{FF2B5EF4-FFF2-40B4-BE49-F238E27FC236}">
                <a16:creationId xmlns:a16="http://schemas.microsoft.com/office/drawing/2014/main" id="{5A523276-1EFE-4035-A00C-FCB9DF1B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724400"/>
            <a:ext cx="23622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C39-B5EC-4815-986D-B2F7C333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4478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Human Speech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The dental-maxillary system is an example of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‘</a:t>
            </a: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irreducible complexity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’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人類的語言：</a:t>
            </a:r>
            <a:r>
              <a:rPr lang="zh-CN" altLang="en-US" sz="3200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牙上颌系统是‘不可減少的複雜性’的例子 </a:t>
            </a:r>
            <a:endParaRPr lang="en-US" alt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7E73-BEF0-4B38-9AE7-B031D3CBF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3" y="2057400"/>
            <a:ext cx="7620000" cy="4038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Could not evolve in small increments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無法以小增量來進化，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Speech is a direct self-revelation of the human spirit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Word &amp; Spirit go together</a:t>
            </a:r>
            <a:r>
              <a:rPr lang="en-US" b="1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(Prov. 1:23; Isa. 59:21; John 3:34; 6:63)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語言是人類靈魂的直接自我揭露，語言與靈魂是不能分開的。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</p:txBody>
      </p:sp>
      <p:pic>
        <p:nvPicPr>
          <p:cNvPr id="45060" name="Picture 12" descr="Diagram&#10;&#10;Description automatically generated">
            <a:extLst>
              <a:ext uri="{FF2B5EF4-FFF2-40B4-BE49-F238E27FC236}">
                <a16:creationId xmlns:a16="http://schemas.microsoft.com/office/drawing/2014/main" id="{A49ECE89-5A77-4341-959A-077C18D4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1752600"/>
            <a:ext cx="4479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>
            <a:extLst>
              <a:ext uri="{FF2B5EF4-FFF2-40B4-BE49-F238E27FC236}">
                <a16:creationId xmlns:a16="http://schemas.microsoft.com/office/drawing/2014/main" id="{C8C39029-4E7F-4E27-8CB4-2507A2244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prstShdw prst="shdw17" dist="17961" dir="2700000">
              <a:srgbClr val="959596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847FBAC0-5D26-44C4-AF72-ED2CB830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8763"/>
            <a:ext cx="0" cy="244475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prstShdw prst="shdw17" dist="17961" dir="2700000">
              <a:srgbClr val="959596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-15870" rIns="0" bIns="-1587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D298AD4-B6E4-4430-99B5-91500A14C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We exposed the Deceptive attacks against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Genesis 1 &amp; 2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我們已揭發對創世記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章欺騙人的攻擊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533798A-506E-466D-B375-89BC5A81E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11887200" cy="55626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to learn to think like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(Isa. 55:8-9; I Cor. 2:11-14)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我們必須學會像上帝一樣思想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（賽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55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8-9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；林前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11-14</a:t>
            </a:r>
            <a:r>
              <a:rPr lang="zh-CN" altLang="en-US" sz="28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Chapt. 1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revealed as being the goal &amp; pinnacle of Creation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Creation is prepared for him.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創世記一章啓示，人是創造的目標與頂點，所有的創造都是為他而預備；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Chapt. 2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is presented as the starting point of History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impacting it for good or bad depending on his obedience to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創世記二章，人是歷史的開端，他是否順從上帝直接影響歷史的好或壞！</a:t>
            </a:r>
            <a:r>
              <a:rPr lang="en-US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9C5F939-DC6D-41BF-BCF9-4DCD64383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</a:rPr>
              <a:t>A Scary Situation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 are turning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humans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”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into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“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animals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”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一個可怕的情況：我們將“人類”改變成“動物”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0790710-1531-4A3B-B514-CBFA48AFA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11887200" cy="50292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denies God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man an evolved animal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	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act like an animal because you are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進化否認上帝，將人視爲進化的動物，你可以舉止像動物，因爲你就是動物！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no special purpose in this life &amp; no eternal destiny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你的人生沒有特別的目的，也沒有永恆的去處！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final judgment &amp; you won’t be held accountable for your actions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沒有最終審判，你不必為自己的行爲負責。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5B3DD27-2E36-4C38-9981-82198A93C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Jeffrey Dahmer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Homosexual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killed &amp; ate his victims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b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C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Jeffrey Dahmer </a:t>
            </a: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（同性戀者，殺害並吃他的受害者）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8B0AD5C-A1E7-4D0F-BA41-504123D28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11887200" cy="5181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person doesn’t think that there is a God to be accountable to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what’s the point of trying to modify your behavior to keep it within acceptable ranges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always believed the theory of evolution as truth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 all came from slime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died that was it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(Jeffrey Dahmer, Dateline NBC interview with Stone Phillips, recorded Feb. 1994, aired Nov. 29, 1994, a day after his death)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“倘若一個人不認爲有神，要對神負責，那麽又何必改造你的行爲在可接受的範圍内？我一直相信進化論是真理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我們都來自粘液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死了就沒了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…”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A5FFA-8B9F-4672-A06B-04EA0AD5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19200"/>
          </a:xfrm>
        </p:spPr>
        <p:txBody>
          <a:bodyPr/>
          <a:lstStyle/>
          <a:p>
            <a:pPr>
              <a:defRPr/>
            </a:pPr>
            <a:r>
              <a:rPr lang="en-US" altLang="en-US" sz="3200" u="sng" dirty="0">
                <a:solidFill>
                  <a:srgbClr val="FFFF00"/>
                </a:solidFill>
                <a:latin typeface="Algerian" panose="04020705040A02060702" pitchFamily="82" charset="0"/>
              </a:rPr>
              <a:t>One thing is Necessary to perfect Paradise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一件必要的事</a:t>
            </a:r>
            <a:r>
              <a:rPr lang="en-US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379A-A722-4819-8775-E9FD5DB81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87200" cy="22860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2:18)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said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good that the man should be alone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make him an help meet for him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2:18 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神說：「那人獨居不好，我要為他造一個配偶幫助他。」 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084" name="Picture 4" descr="Diagram&#10;&#10;Description automatically generated">
            <a:extLst>
              <a:ext uri="{FF2B5EF4-FFF2-40B4-BE49-F238E27FC236}">
                <a16:creationId xmlns:a16="http://schemas.microsoft.com/office/drawing/2014/main" id="{91FC735D-2A53-400C-9787-42350B68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48200"/>
            <a:ext cx="1137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CDD3-0ABF-4F2A-9A76-31F79648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(Gen 2:21)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caused a deep sleep to fall upon Adam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slept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one of his ribs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up the flesh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thereof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(2:22)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rib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LORD God had taken from man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he a woman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brought her unto the man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2:21-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神使他沉睡，他就睡了；於是取下他的一條肋骨，又把肉合起來。</a:t>
            </a:r>
            <a:r>
              <a:rPr lang="en-US" altLang="zh-TW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2:22 -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耶和華 神就用那人身上所取的肋骨造成一個女人，領他到那人跟前。 </a:t>
            </a:r>
            <a:endParaRPr lang="en-US" altLang="en-US" sz="60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took both bone &amp; flesh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(illus.: 1</a:t>
            </a:r>
            <a:r>
              <a:rPr lang="en-US" alt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 under anesthesia)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上帝取了骨頭和肉。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915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F7DE98-5BD8-49A5-AD29-28108495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6010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3FFBDF3-D6AF-4F55-8FC4-661983E15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5715000" cy="1447800"/>
          </a:xfrm>
        </p:spPr>
        <p:txBody>
          <a:bodyPr/>
          <a:lstStyle/>
          <a:p>
            <a:pPr eaLnBrk="1" hangingPunct="1"/>
            <a:r>
              <a:rPr lang="zh-TW" altLang="en-US" sz="7200" b="1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內</a:t>
            </a:r>
            <a:r>
              <a:rPr lang="en-US" altLang="zh-TW" sz="7200" b="1">
                <a:solidFill>
                  <a:srgbClr val="FFFF00"/>
                </a:solidFill>
                <a:ea typeface="新細明體" panose="02020500000000000000" pitchFamily="18" charset="-120"/>
              </a:rPr>
              <a:t>-</a:t>
            </a:r>
            <a:r>
              <a:rPr lang="en-US" altLang="zh-TW" sz="7200">
                <a:solidFill>
                  <a:srgbClr val="FFFF00"/>
                </a:solidFill>
                <a:ea typeface="新細明體" panose="02020500000000000000" pitchFamily="18" charset="-120"/>
              </a:rPr>
              <a:t>nei</a:t>
            </a:r>
            <a:endParaRPr lang="en-US" altLang="en-US" sz="72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ED713150-12ED-4A4A-B727-2E11FE62F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019800" cy="3048000"/>
          </a:xfrm>
        </p:spPr>
        <p:txBody>
          <a:bodyPr/>
          <a:lstStyle/>
          <a:p>
            <a:pPr eaLnBrk="1" hangingPunct="1"/>
            <a:r>
              <a:rPr lang="en-US" altLang="zh-TW" b="1" u="sng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Chinese man refers to his wife as</a:t>
            </a:r>
            <a:r>
              <a:rPr lang="en-US" altLang="zh-TW" b="1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“</a:t>
            </a:r>
            <a:r>
              <a:rPr lang="en-US" altLang="zh-TW" b="1" u="sng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my inside man</a:t>
            </a:r>
            <a:r>
              <a:rPr lang="en-US" altLang="zh-TW" b="1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”-      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中國男性稱他們的妻子為“</a:t>
            </a:r>
            <a:r>
              <a:rPr lang="zh-TW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內人</a:t>
            </a: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TW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TW" sz="3600" b="1">
                <a:solidFill>
                  <a:srgbClr val="FFC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Nei Ren</a:t>
            </a:r>
            <a:r>
              <a:rPr lang="en-US" altLang="zh-TW">
                <a:solidFill>
                  <a:srgbClr val="FFC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b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Calibri" panose="020F0502020204030204" pitchFamily="34" charset="0"/>
              </a:rPr>
            </a:br>
            <a:endParaRPr lang="en-US" altLang="en-US" b="1">
              <a:solidFill>
                <a:srgbClr val="FFCCFF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D5CE5FFB-C3BB-45DE-A06F-FC3172B3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3825"/>
            <a:ext cx="487680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9820-3F91-446C-A2BF-EB6AE602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447800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肉</a:t>
            </a:r>
            <a:r>
              <a:rPr lang="en-US" altLang="zh-TW" sz="4000" b="1" dirty="0">
                <a:solidFill>
                  <a:srgbClr val="FFFF00"/>
                </a:solidFill>
                <a:ea typeface="新細明體" panose="02020500000000000000" pitchFamily="18" charset="-120"/>
              </a:rPr>
              <a:t>- </a:t>
            </a:r>
            <a:r>
              <a:rPr lang="en-US" altLang="zh-TW" sz="4000" b="1" dirty="0" err="1">
                <a:solidFill>
                  <a:srgbClr val="FFFF00"/>
                </a:solidFill>
                <a:ea typeface="新細明體" panose="02020500000000000000" pitchFamily="18" charset="-120"/>
              </a:rPr>
              <a:t>rou</a:t>
            </a:r>
            <a:r>
              <a:rPr lang="en-US" altLang="zh-TW" sz="4000" b="1" dirty="0">
                <a:solidFill>
                  <a:srgbClr val="FFFF00"/>
                </a:solidFill>
                <a:ea typeface="新細明體" panose="02020500000000000000" pitchFamily="18" charset="-120"/>
              </a:rPr>
              <a:t>  </a:t>
            </a:r>
            <a:r>
              <a:rPr lang="en-US" altLang="zh-TW" sz="3200" b="1" dirty="0">
                <a:solidFill>
                  <a:srgbClr val="FFFF00"/>
                </a:solidFill>
                <a:ea typeface="新細明體" panose="02020500000000000000" pitchFamily="18" charset="-120"/>
              </a:rPr>
              <a:t>- </a:t>
            </a:r>
            <a:r>
              <a:rPr lang="en-US" altLang="zh-TW" sz="3200" b="1" u="sng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like a moving picture</a:t>
            </a:r>
            <a:r>
              <a:rPr lang="en-US" altLang="zh-TW" sz="3200" b="1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</a:t>
            </a:r>
            <a:r>
              <a:rPr lang="en-US" altLang="zh-TW" sz="3200" b="1" i="1" u="sng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Pictograph</a:t>
            </a:r>
            <a:r>
              <a:rPr lang="en-US" altLang="zh-TW" sz="3200" b="1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</a:t>
            </a:r>
            <a:r>
              <a:rPr lang="en-US" altLang="zh-TW" sz="3200" b="1" u="sng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of</a:t>
            </a:r>
            <a:r>
              <a:rPr lang="en-US" altLang="zh-TW" sz="3200" b="1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Genesis 2:21  </a:t>
            </a:r>
            <a:br>
              <a:rPr lang="en-US" altLang="zh-TW" sz="3200" b="1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肉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好像創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的象形字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FEFC0CB2-0D38-40BF-B89E-194EAA6846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" y="1866900"/>
            <a:ext cx="11887200" cy="2857500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(Gen 2:23)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Adam said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en-US" b="1" i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now bone of my bones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flesh of my flesh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shall be called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en-US" alt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Ishah</a:t>
            </a:r>
            <a:r>
              <a:rPr lang="en-US" alt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because she was taken out of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alt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i="1" dirty="0" err="1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alt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2:23-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那人說：這是我骨中的骨，肉中的肉，可以稱他為「女人」，因為他是從「男人」身上取出來的。</a:t>
            </a:r>
            <a:r>
              <a:rPr lang="zh-TW" altLang="en-US" sz="28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 </a:t>
            </a:r>
            <a:endParaRPr lang="en-US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9156" name="Picture 3" descr="Diagram&#10;&#10;Description automatically generated">
            <a:extLst>
              <a:ext uri="{FF2B5EF4-FFF2-40B4-BE49-F238E27FC236}">
                <a16:creationId xmlns:a16="http://schemas.microsoft.com/office/drawing/2014/main" id="{EA9AA9D1-66C0-451E-88D7-7E1BFCC5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51375"/>
            <a:ext cx="8915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DC0F-C45E-41A1-AB11-29D0DCB7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3716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How Profoundly God Exalts the Status of Women</a:t>
            </a:r>
            <a: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上帝極度地高舉女人的地位！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A5868-834B-4AE6-B8A1-D89C6FE15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11887200" cy="51816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Genesis 2:18-22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is the only full account of the creation of woman in ancient Near Eastern literature</a:t>
            </a: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!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2:18-22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是古代近東文學中女人被造的唯一完整記錄！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r>
              <a:rPr lang="en-US" b="1" u="sng" spc="1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 name describes her essence</a:t>
            </a:r>
            <a:r>
              <a:rPr lang="en-US" spc="1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b="1" u="sng" spc="1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 is the lost part of man</a:t>
            </a:r>
            <a:r>
              <a:rPr lang="en-US" b="1" spc="1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u="sng" spc="1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 is that which was taken from man</a:t>
            </a:r>
            <a:r>
              <a:rPr lang="en-US" spc="10" dirty="0">
                <a:solidFill>
                  <a:srgbClr val="FF99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pc="1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u="sng" spc="1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 completes him &amp; thus he treasures her immensely</a:t>
            </a:r>
            <a:r>
              <a:rPr lang="en-US" b="1" spc="10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>
              <a:defRPr/>
            </a:pPr>
            <a:r>
              <a:rPr lang="zh-CN" altLang="en-US" b="1" spc="10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她的名字描寫她的本質。她是男人缺失的那一部分，她也是從男人取出的那一位。她完成他，因此他大大珍惜她。</a:t>
            </a:r>
            <a:endParaRPr lang="en-US" b="1" spc="10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9E82-450D-449C-A89E-D83C8F31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Thus God’s Work in the Garden was Complete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由是，上帝在伊甸園的工作完整了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12AC-524B-4441-A44A-41415E6D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52600"/>
            <a:ext cx="11887200" cy="2362200"/>
          </a:xfrm>
        </p:spPr>
        <p:txBody>
          <a:bodyPr/>
          <a:lstStyle/>
          <a:p>
            <a:pPr>
              <a:defRPr/>
            </a:pPr>
            <a:r>
              <a:rPr lang="en-US" b="1" u="sng" spc="10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coming into Marriage</a:t>
            </a:r>
            <a:r>
              <a:rPr lang="en-US" b="1" spc="1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u="sng" spc="10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man acquires a missing part of himself in his spouse &amp; finds wholeness</a:t>
            </a:r>
          </a:p>
          <a:p>
            <a:pPr>
              <a:defRPr/>
            </a:pPr>
            <a:r>
              <a:rPr lang="zh-CN" altLang="en-US" b="1" spc="10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itchFamily="18" charset="0"/>
              </a:rPr>
              <a:t>兩人的結合，男人在他的配偶找到他缺失的那部分，找到完整。</a:t>
            </a:r>
            <a:endParaRPr lang="en-US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4" name="Picture 4" descr="Diagram&#10;&#10;Description automatically generated">
            <a:extLst>
              <a:ext uri="{FF2B5EF4-FFF2-40B4-BE49-F238E27FC236}">
                <a16:creationId xmlns:a16="http://schemas.microsoft.com/office/drawing/2014/main" id="{CAEBBF2E-D5B3-420B-A265-FE8E06DA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0920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9C978-D0F7-4A05-90BB-5CBDD3D3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54125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The Word of God is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 “</a:t>
            </a:r>
            <a:r>
              <a:rPr lang="en-US" sz="3200" b="1" u="sng" dirty="0">
                <a:solidFill>
                  <a:srgbClr val="FFFF00"/>
                </a:solidFill>
                <a:latin typeface="Comic Sans MS" pitchFamily="66" charset="0"/>
              </a:rPr>
              <a:t>Spirit &amp; Life</a:t>
            </a: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”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(John 6:63)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上帝的話語是“靈和生命”（約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63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728F-FE41-48FE-9619-9FC35B857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27163"/>
            <a:ext cx="5257800" cy="5278437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Word in Hebrew reflects Reality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希伯來聖經文反映出事實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God in their life both man &amp; woman become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= ‘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生命中沒有神，男人與女人成爲“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ash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“火”。</a:t>
            </a: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Illus.: George Washington</a:t>
            </a:r>
          </a:p>
        </p:txBody>
      </p:sp>
      <p:pic>
        <p:nvPicPr>
          <p:cNvPr id="54276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BABD748-04C4-45EC-A875-AE8F8277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31925"/>
            <a:ext cx="67818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3F834A-565B-44AB-8013-2F1CCD470464}"/>
              </a:ext>
            </a:extLst>
          </p:cNvPr>
          <p:cNvSpPr/>
          <p:nvPr/>
        </p:nvSpPr>
        <p:spPr>
          <a:xfrm>
            <a:off x="9525000" y="1828800"/>
            <a:ext cx="838200" cy="12192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A153E66-5492-4A63-97D7-DD2C144A19AE}"/>
              </a:ext>
            </a:extLst>
          </p:cNvPr>
          <p:cNvSpPr/>
          <p:nvPr/>
        </p:nvSpPr>
        <p:spPr>
          <a:xfrm>
            <a:off x="10591800" y="5334000"/>
            <a:ext cx="838200" cy="114300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1B985-B829-449E-8D96-36D76947A497}"/>
              </a:ext>
            </a:extLst>
          </p:cNvPr>
          <p:cNvSpPr/>
          <p:nvPr/>
        </p:nvSpPr>
        <p:spPr>
          <a:xfrm>
            <a:off x="8458200" y="3657600"/>
            <a:ext cx="914400" cy="1295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45CF79-1A0D-42DA-B4B2-3AF822AD9884}"/>
              </a:ext>
            </a:extLst>
          </p:cNvPr>
          <p:cNvSpPr/>
          <p:nvPr/>
        </p:nvSpPr>
        <p:spPr>
          <a:xfrm>
            <a:off x="9220200" y="5507038"/>
            <a:ext cx="1038225" cy="1295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9D31CB-9E94-4EE9-ADB9-3CA5A319BCF3}"/>
              </a:ext>
            </a:extLst>
          </p:cNvPr>
          <p:cNvSpPr/>
          <p:nvPr/>
        </p:nvSpPr>
        <p:spPr>
          <a:xfrm>
            <a:off x="9601200" y="3602038"/>
            <a:ext cx="2133600" cy="1427162"/>
          </a:xfrm>
          <a:prstGeom prst="round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6B1187-5F7A-4222-8964-CD6373E43F64}"/>
              </a:ext>
            </a:extLst>
          </p:cNvPr>
          <p:cNvSpPr/>
          <p:nvPr/>
        </p:nvSpPr>
        <p:spPr>
          <a:xfrm>
            <a:off x="8534400" y="1857375"/>
            <a:ext cx="838200" cy="1371600"/>
          </a:xfrm>
          <a:prstGeom prst="round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5F9814-85C4-4F01-BCF2-4CCEB7801ADA}"/>
              </a:ext>
            </a:extLst>
          </p:cNvPr>
          <p:cNvSpPr/>
          <p:nvPr/>
        </p:nvSpPr>
        <p:spPr>
          <a:xfrm>
            <a:off x="10536238" y="1884363"/>
            <a:ext cx="838200" cy="1371600"/>
          </a:xfrm>
          <a:prstGeom prst="round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" grpId="0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953ED-631B-40AF-9A49-E7C8647A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solidFill>
                  <a:srgbClr val="FFFF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火</a:t>
            </a:r>
            <a:r>
              <a:rPr lang="en-US" altLang="zh-TW" dirty="0">
                <a:solidFill>
                  <a:srgbClr val="FFFF00"/>
                </a:solidFill>
                <a:ea typeface="新細明體" panose="02020500000000000000" pitchFamily="18" charset="-120"/>
              </a:rPr>
              <a:t>-</a:t>
            </a:r>
            <a:r>
              <a:rPr lang="en-US" altLang="zh-TW" dirty="0" err="1">
                <a:solidFill>
                  <a:srgbClr val="FFFF00"/>
                </a:solidFill>
                <a:ea typeface="新細明體" panose="02020500000000000000" pitchFamily="18" charset="-120"/>
              </a:rPr>
              <a:t>huo</a:t>
            </a:r>
            <a:r>
              <a:rPr lang="en-US" altLang="zh-TW" dirty="0">
                <a:solidFill>
                  <a:srgbClr val="FFFF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3200" dirty="0">
                <a:solidFill>
                  <a:srgbClr val="FFFF00"/>
                </a:solidFill>
                <a:ea typeface="新細明體" panose="02020500000000000000" pitchFamily="18" charset="-120"/>
              </a:rPr>
              <a:t>-  </a:t>
            </a:r>
            <a:r>
              <a:rPr lang="en-US" altLang="zh-TW" sz="3200" b="1" u="sng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word for</a:t>
            </a:r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“</a:t>
            </a:r>
            <a:r>
              <a:rPr lang="en-US" altLang="zh-TW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fire</a:t>
            </a:r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u="sng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is made of</a:t>
            </a:r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人</a:t>
            </a:r>
            <a:r>
              <a:rPr lang="zh-TW" altLang="en-US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man</a:t>
            </a:r>
            <a:r>
              <a:rPr lang="en-US" altLang="zh-TW" sz="32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) &amp; </a:t>
            </a:r>
            <a:r>
              <a:rPr lang="en-US" altLang="zh-TW" sz="3200" b="1" u="sng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two flames</a:t>
            </a:r>
            <a:br>
              <a:rPr lang="en-US" altLang="zh-TW" sz="3200" b="1" dirty="0">
                <a:solidFill>
                  <a:srgbClr val="FFFF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火字由人和兩個火焰組成</a:t>
            </a:r>
            <a:r>
              <a:rPr lang="en-US" altLang="zh-TW" sz="3200" dirty="0">
                <a:solidFill>
                  <a:srgbClr val="FFC000"/>
                </a:solidFill>
                <a:ea typeface="新細明體" panose="02020500000000000000" pitchFamily="18" charset="-120"/>
              </a:rPr>
              <a:t> </a:t>
            </a:r>
            <a:endParaRPr lang="en-US" sz="32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D789-58AC-4DC0-BDFA-875F4A4B7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52600"/>
            <a:ext cx="11734800" cy="41910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Why does </a:t>
            </a:r>
            <a:r>
              <a:rPr lang="en-US" altLang="zh-TW" b="1" u="sng" dirty="0">
                <a:solidFill>
                  <a:srgbClr val="99FF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man </a:t>
            </a:r>
            <a:r>
              <a:rPr lang="en-US" altLang="zh-TW" b="1" u="sng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appear to be on fire</a:t>
            </a:r>
            <a:r>
              <a:rPr lang="en-US" altLang="zh-TW" b="1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? </a:t>
            </a:r>
            <a:r>
              <a:rPr lang="en-US" altLang="zh-TW" b="1" u="sng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Did they know the history </a:t>
            </a:r>
            <a:r>
              <a:rPr lang="en-US" altLang="zh-TW" b="1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	</a:t>
            </a:r>
            <a:r>
              <a:rPr lang="en-US" altLang="zh-TW" b="1" u="sng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of the Garden when man was</a:t>
            </a:r>
            <a:r>
              <a:rPr lang="en-US" altLang="zh-TW" b="1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b="1" i="1" u="sng" dirty="0">
                <a:solidFill>
                  <a:srgbClr val="FFFF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Clothed with Glory</a:t>
            </a:r>
            <a:r>
              <a:rPr lang="en-US" altLang="zh-TW" b="1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?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爲何人好像着火了？他們知道在園子裏人穿上榮光嗎？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r>
              <a:rPr lang="en-US" altLang="zh-TW" b="1" u="sng" dirty="0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God</a:t>
            </a:r>
            <a:r>
              <a:rPr lang="en-US" altLang="zh-TW" b="1" dirty="0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“</a:t>
            </a:r>
            <a:r>
              <a:rPr lang="en-US" altLang="zh-TW" b="1" u="sng" dirty="0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covers Himself</a:t>
            </a:r>
            <a:r>
              <a:rPr lang="en-US" altLang="zh-TW" b="1" dirty="0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b="1" u="sng" dirty="0">
                <a:solidFill>
                  <a:srgbClr val="FFFF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with light as with a garment</a:t>
            </a:r>
            <a:r>
              <a:rPr lang="en-US" altLang="zh-TW" b="1" dirty="0">
                <a:solidFill>
                  <a:srgbClr val="FFFF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b="1" dirty="0">
                <a:solidFill>
                  <a:srgbClr val="FFCC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solidFill>
                  <a:srgbClr val="CCFF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(Ps. 104:2) 	</a:t>
            </a:r>
            <a:r>
              <a:rPr lang="en-US" altLang="zh-TW" b="1" dirty="0">
                <a:solidFill>
                  <a:srgbClr val="FF99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&amp; </a:t>
            </a:r>
            <a:r>
              <a:rPr lang="en-US" altLang="zh-TW" b="1" u="sng" dirty="0">
                <a:solidFill>
                  <a:srgbClr val="FF99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created man in that image  </a:t>
            </a:r>
            <a:r>
              <a:rPr lang="en-US" altLang="zh-TW" sz="28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(I Cor. 11:7)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上帝“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披上亮光，如披外袍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…” 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（詩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104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），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				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用那形像造人   （林前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11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-US" altLang="zh-TW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5300" name="Picture 4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BF4868C3-E2E9-495A-90AD-57928354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4089400"/>
            <a:ext cx="2362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0A5A640-1A21-45A2-86BA-92D8B6D642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143000"/>
          </a:xfrm>
        </p:spPr>
        <p:txBody>
          <a:bodyPr/>
          <a:lstStyle/>
          <a:p>
            <a:pPr eaLnBrk="1" hangingPunct="1"/>
            <a:r>
              <a:rPr lang="en-US" altLang="en-US" sz="3200" u="sng">
                <a:solidFill>
                  <a:srgbClr val="FFFF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WE MUST NOT SEPARATE GENESIS FROM REVELATION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我們不能將創世記與啓示錄分開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4859AA4-B363-453F-A8D6-22B8A485D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11582400" cy="49530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culminates with the glorious Kingdom of Christ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Adam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15:45-50; Eph. 1:9-10; Rev. 20-22)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歷史以基督，末後的亞當，榮耀的國度達至最高潮，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earthly creation is preparatory for the eternal spiritual creation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Cor. 15:42-49; John 3:3-7; Heb. 8:2, 5; 9:23; Col. 2:17)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地上的創造是為永恆屬靈的創造作預備，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eaLnBrk="1" hangingPunct="1"/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spiritual creation is the goal &amp; perfecting of the earthly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屬靈的創造是屬地創造的目標與成全。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3195-D580-4251-BE60-6CB336A5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u="sng" dirty="0">
                <a:solidFill>
                  <a:srgbClr val="FFFF00"/>
                </a:solidFill>
                <a:latin typeface="Algerian" panose="04020705040A02060702" pitchFamily="82" charset="0"/>
              </a:rPr>
              <a:t>Such Profound Parallels in Chinese are amazing</a:t>
            </a:r>
            <a:br>
              <a:rPr lang="en-US" alt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zh-CN" altLang="en-US" sz="36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中文中驚人的、深刻的平行</a:t>
            </a:r>
            <a:endParaRPr lang="en-US" altLang="en-US" sz="32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8AC1-4290-4A92-B4FD-E60A670F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4038600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glory of God is represented by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 </a:t>
            </a:r>
            <a:r>
              <a:rPr 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man</a:t>
            </a:r>
            <a:r>
              <a:rPr lang="en-US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Naked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b="1" u="sng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2 glorious beings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上帝的榮耀以‘火’代表，在人之上；兩位發光的人是‘裸體’的。</a:t>
            </a:r>
            <a:endParaRPr lang="en-US" altLang="zh-CN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(Gen 2:25)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“&amp;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were both naked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man 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&amp; his wife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 not ashamed</a:t>
            </a:r>
            <a:r>
              <a:rPr lang="en-US" alt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創</a:t>
            </a:r>
            <a:r>
              <a:rPr lang="en-US" altLang="zh-CN" b="1" dirty="0">
                <a:solidFill>
                  <a:srgbClr val="FFC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2:25 -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當時夫妻二人赤身露體，並不羞恥。 </a:t>
            </a:r>
            <a:endParaRPr lang="en-US" altLang="en-US" b="1" dirty="0">
              <a:solidFill>
                <a:srgbClr val="FFC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b="1" dirty="0">
              <a:solidFill>
                <a:srgbClr val="FFCC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 descr="Logo&#10;&#10;Description automatically generated">
            <a:extLst>
              <a:ext uri="{FF2B5EF4-FFF2-40B4-BE49-F238E27FC236}">
                <a16:creationId xmlns:a16="http://schemas.microsoft.com/office/drawing/2014/main" id="{A58D4E48-6C67-4390-87A4-CCF6F2AF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747838"/>
            <a:ext cx="2238375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9439706-9965-408C-858C-68F2413C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064125"/>
            <a:ext cx="65881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A2DCB-7F22-43AC-8F43-87B8C788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"/>
            <a:ext cx="11887200" cy="6400800"/>
          </a:xfrm>
        </p:spPr>
        <p:txBody>
          <a:bodyPr/>
          <a:lstStyle/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crowned man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glory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(Ps. 8:5). 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 shines like light</a:t>
            </a:r>
            <a:r>
              <a:rPr lang="en-US" altLang="en-US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(Acts 22:11; I Cor. 15:41-42). 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shone with God’s glory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34:29-30, 34)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上帝以榮耀為人的冠冕（詩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）。榮耀像光照耀。摩西光照出上帝的榮耀（出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29-30,34).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Glory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appeared as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24:17; 3:2)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did Jesus on the Mount of transfiguration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(Matt. 17:2; Rev. 21:23; John 1:9)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上帝的榮光出現像‘火’（出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24:17;3:2)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，耶穌登山變像時也發光如火（太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17:2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；啓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21:23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；約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1:9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&amp; woman shone with God’s Glory before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fall into sin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在犯罪之前，男人與女人發射出上帝的榮光。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FB29069-BD29-4806-BD41-641AC9E9D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0668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shine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glory</a:t>
            </a:r>
            <a:r>
              <a:rPr lang="en-US" altLang="en-US" sz="3200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Resurrection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(Dan. 12:3)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我們在復活時會“照射”出上帝的榮光（但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12:3)</a:t>
            </a:r>
            <a:endParaRPr lang="en-US" altLang="en-US" sz="320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BECE4F7-563A-4F1E-B16D-3F7A31D42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11811000" cy="27432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(Dan 12:3)</a:t>
            </a:r>
            <a:r>
              <a:rPr lang="en-US" altLang="en-US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that be wise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shine as the brightness of the firmament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that turn many to righteousness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stars for ever &amp; ever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但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12:3 </a:t>
            </a:r>
            <a:r>
              <a:rPr lang="en-US" altLang="zh-CN" b="1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zh-TW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智慧人必發光如同天上的光；那使多人歸義的，必發光如星，直到永永遠遠。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632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46E34EC-A773-4F72-B79A-102A046D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143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82539-D490-48CD-99E1-41C340B81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3810000"/>
            <a:ext cx="2895600" cy="9540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Tree must this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 descr="A picture containing arch, ceiling&#10;&#10;Description automatically generated">
            <a:extLst>
              <a:ext uri="{FF2B5EF4-FFF2-40B4-BE49-F238E27FC236}">
                <a16:creationId xmlns:a16="http://schemas.microsoft.com/office/drawing/2014/main" id="{53AA35A1-FFF1-4AB1-A69D-B11A57D9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8" y="2413000"/>
            <a:ext cx="3960812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787D8071-1ABA-4DC1-A657-0ED5A47F3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057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If we come under the cover of the Tree Christ died on</a:t>
            </a:r>
            <a:b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we guarantee ourselves eternal glory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2:24)</a:t>
            </a:r>
            <a:b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倘若我們來到基督死的那棵樹的覆蓋之下，</a:t>
            </a:r>
            <a:b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我們有保證獲得永恆的榮耀（彼前</a:t>
            </a:r>
            <a:r>
              <a:rPr lang="en-US" altLang="zh-CN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2:24)</a:t>
            </a:r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91F6D82-A512-4C2F-A8DD-B9DB5A096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5105400" cy="4495800"/>
          </a:xfrm>
        </p:spPr>
        <p:txBody>
          <a:bodyPr/>
          <a:lstStyle/>
          <a:p>
            <a:pPr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 &amp; Believe in Christ as your only means of salvation from your sin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you shall be saved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(Rom. 10:9-10; Mk. 1:15)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悔改並相信基督為你唯一從罪中得救恩的途徑，你必得救（羅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10:9-10;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可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1:15).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9397" name="Picture 2" descr="A person painting a wall&#10;&#10;Description automatically generated with medium confidence">
            <a:extLst>
              <a:ext uri="{FF2B5EF4-FFF2-40B4-BE49-F238E27FC236}">
                <a16:creationId xmlns:a16="http://schemas.microsoft.com/office/drawing/2014/main" id="{0B901D2B-0202-4357-A28A-ED0B5BF40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13000"/>
            <a:ext cx="29718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033BA7D-9C76-4E46-BE0B-D2596EAAB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524000"/>
          </a:xfrm>
        </p:spPr>
        <p:txBody>
          <a:bodyPr/>
          <a:lstStyle/>
          <a:p>
            <a:pPr eaLnBrk="1" hangingPunct="1"/>
            <a:endParaRPr lang="en-US" altLang="en-US" sz="3600">
              <a:solidFill>
                <a:srgbClr val="FFFF00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CEB3709-7069-45A4-988E-DEF080424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11887200" cy="3124200"/>
          </a:xfrm>
        </p:spPr>
        <p:txBody>
          <a:bodyPr/>
          <a:lstStyle/>
          <a:p>
            <a:pPr eaLnBrk="1" hangingPunct="1"/>
            <a:endParaRPr lang="en-US" altLang="en-US">
              <a:solidFill>
                <a:srgbClr val="CCFFFF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543C-7862-4658-BEF3-13C85A05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00200"/>
          </a:xfrm>
        </p:spPr>
        <p:txBody>
          <a:bodyPr/>
          <a:lstStyle/>
          <a:p>
            <a:pPr>
              <a:defRPr/>
            </a:pPr>
            <a:endParaRPr lang="en-US" sz="3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E7BB0-FB73-46D2-AFBF-2BDBB0A1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Following are a few extra slides that might be helpful for those that want to study some more on this subject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3DD5811-BDE5-49DD-B525-900088B55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64770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human spirit’s relationship to 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  <a:t>the Holy Spirit of God</a:t>
            </a:r>
            <a:br>
              <a:rPr lang="en-US" sz="2800" b="1" u="sng" dirty="0">
                <a:solidFill>
                  <a:srgbClr val="FFFF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zh-TW" altLang="en-US" sz="3200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人的靈與上帝的靈的關係</a:t>
            </a:r>
            <a:endParaRPr lang="en-US" sz="2800" b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9518D03-5088-40EC-AD7D-7202E24C3E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7239000" cy="4572000"/>
          </a:xfrm>
        </p:spPr>
        <p:txBody>
          <a:bodyPr/>
          <a:lstStyle/>
          <a:p>
            <a:pPr>
              <a:defRPr/>
            </a:pPr>
            <a:r>
              <a:rPr lang="en-US" b="1" i="1" u="sng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Jesus said it is the</a:t>
            </a:r>
            <a:r>
              <a:rPr lang="en-US" b="1" i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“spirit that gives life”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(John 6:63)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   </a:t>
            </a: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耶穌說 </a:t>
            </a:r>
            <a:r>
              <a:rPr lang="en-US" altLang="zh-TW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-</a:t>
            </a: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叫人活著的乃是靈 </a:t>
            </a:r>
            <a:r>
              <a:rPr lang="en-US" altLang="zh-TW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約</a:t>
            </a:r>
            <a:r>
              <a:rPr lang="en-US" altLang="zh-TW" b="1" i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6:63)</a:t>
            </a:r>
            <a:endParaRPr lang="en-US" b="1" i="1" dirty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>
              <a:defRPr/>
            </a:pP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This is the “</a:t>
            </a:r>
            <a:r>
              <a:rPr lang="en-US" b="1" i="1" u="sng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Law of Biogenesis</a:t>
            </a:r>
            <a:r>
              <a:rPr lang="en-US" b="1" i="1" dirty="0">
                <a:solidFill>
                  <a:srgbClr val="FFCCFF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b="1" dirty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life only come from life!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b="1" dirty="0">
                <a:solidFill>
                  <a:srgbClr val="FFFF99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這就是「生原定律」 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 生命來自生命</a:t>
            </a:r>
            <a:r>
              <a:rPr lang="en-US" altLang="zh-TW" b="1" dirty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b="1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Picture 4" descr="Baptism 8 - Copy">
            <a:extLst>
              <a:ext uri="{FF2B5EF4-FFF2-40B4-BE49-F238E27FC236}">
                <a16:creationId xmlns:a16="http://schemas.microsoft.com/office/drawing/2014/main" id="{0F971A1C-24B5-490D-834C-455174B71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46482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4">
            <a:extLst>
              <a:ext uri="{FF2B5EF4-FFF2-40B4-BE49-F238E27FC236}">
                <a16:creationId xmlns:a16="http://schemas.microsoft.com/office/drawing/2014/main" id="{CB3B56F4-4BBE-4D44-B891-F47D46CB2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0292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 = ruach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0F86496-72DA-4431-A3F1-69C13FDC3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219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“</a:t>
            </a:r>
            <a:r>
              <a:rPr lang="en-US" sz="3200" b="1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is distinct from but uses our physical “</a:t>
            </a:r>
            <a:r>
              <a:rPr lang="en-US" sz="3200" b="1" dirty="0">
                <a:solidFill>
                  <a:srgbClr val="FFFF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(Rom. 7:25) </a:t>
            </a:r>
            <a:br>
              <a:rPr lang="en-US" altLang="en-US" sz="1800" b="1" dirty="0">
                <a:latin typeface="Times New Roman" panose="02020603050405020304" pitchFamily="18" charset="0"/>
              </a:rPr>
            </a:br>
            <a:endParaRPr lang="en-US" altLang="en-US" sz="2800" dirty="0">
              <a:solidFill>
                <a:srgbClr val="CC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77022F3-AE58-43A1-8B21-784FE7040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11811000" cy="495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Our mind is intimately involved with our own human spirit and God’s Holy Spirit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 Tim. 1:7)</a:t>
            </a:r>
            <a:r>
              <a:rPr lang="en-US" b="1" dirty="0">
                <a:solidFill>
                  <a:srgbClr val="CC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have the mind of Christ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 Cor. 2:16)</a:t>
            </a:r>
            <a:r>
              <a:rPr lang="en-US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FFCC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through the Holy Spirit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(I Cor. 2:12-13) </a:t>
            </a:r>
          </a:p>
          <a:p>
            <a:pPr>
              <a:defRPr/>
            </a:pPr>
            <a:r>
              <a:rPr lang="en-US" b="1" dirty="0">
                <a:solidFill>
                  <a:srgbClr val="99FF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We must be renewed in the Spirit of our mind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(Rom. 12:2; Eph. 4:23)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0FBD6BB-F6F7-44DB-ADAC-2DA9F7CC7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11000" cy="1905000"/>
          </a:xfrm>
        </p:spPr>
        <p:txBody>
          <a:bodyPr/>
          <a:lstStyle/>
          <a:p>
            <a:pPr>
              <a:defRPr/>
            </a:pP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God’s Word can reveal distinctions of Soul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3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3200" b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[Not Psychology; not science] 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4:12) </a:t>
            </a: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只有上帝的話語能夠啓示魂、靈、與身體的區別（來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3200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en-US" sz="2800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B810727-EF84-4FCE-98B3-BE06318BF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11887200" cy="4343400"/>
          </a:xfrm>
        </p:spPr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“For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the word of God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 quick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powerful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&amp; </a:t>
            </a:r>
            <a:r>
              <a:rPr lang="en-US" altLang="en-US" b="1" u="sng" dirty="0">
                <a:solidFill>
                  <a:srgbClr val="CCFFFF"/>
                </a:solidFill>
                <a:latin typeface="Times New Roman" panose="02020603050405020304" pitchFamily="18" charset="0"/>
              </a:rPr>
              <a:t>sharper than any two-edged sword</a:t>
            </a:r>
            <a:r>
              <a:rPr lang="en-US" altLang="en-US" b="1" dirty="0">
                <a:solidFill>
                  <a:srgbClr val="CCFF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piercing even to the dividing asunder</a:t>
            </a:r>
          </a:p>
          <a:p>
            <a:pPr>
              <a:defRPr/>
            </a:pP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of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soul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&amp;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spirit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&amp; of </a:t>
            </a:r>
            <a:r>
              <a:rPr lang="en-US" altLang="en-US" b="1" u="sng" dirty="0">
                <a:solidFill>
                  <a:srgbClr val="FF99CC"/>
                </a:solidFill>
                <a:latin typeface="Times New Roman" panose="02020603050405020304" pitchFamily="18" charset="0"/>
              </a:rPr>
              <a:t>the joints &amp; marrow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CCFF"/>
                </a:solidFill>
                <a:latin typeface="Times New Roman" panose="02020603050405020304" pitchFamily="18" charset="0"/>
              </a:rPr>
              <a:t>body</a:t>
            </a:r>
            <a:r>
              <a:rPr lang="en-US" altLang="en-US" b="1" dirty="0">
                <a:solidFill>
                  <a:srgbClr val="FF99CC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dirty="0">
                <a:solidFill>
                  <a:srgbClr val="99FFCC"/>
                </a:solidFill>
                <a:latin typeface="Times New Roman" panose="02020603050405020304" pitchFamily="18" charset="0"/>
              </a:rPr>
              <a:t>&amp; </a:t>
            </a:r>
            <a:r>
              <a:rPr lang="en-US" altLang="en-US" b="1" i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is</a:t>
            </a:r>
            <a:r>
              <a:rPr lang="en-US" altLang="en-US" b="1" u="sng" dirty="0">
                <a:solidFill>
                  <a:srgbClr val="99FFCC"/>
                </a:solidFill>
                <a:latin typeface="Times New Roman" panose="02020603050405020304" pitchFamily="18" charset="0"/>
              </a:rPr>
              <a:t> a discerner of the thoughts &amp; intents of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CCFF"/>
                </a:solidFill>
                <a:latin typeface="Times New Roman" panose="02020603050405020304" pitchFamily="18" charset="0"/>
              </a:rPr>
              <a:t>the heart</a:t>
            </a:r>
            <a:r>
              <a:rPr lang="en-US" altLang="en-US" b="1" dirty="0">
                <a:solidFill>
                  <a:srgbClr val="FFCC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2800" b="1" dirty="0">
                <a:latin typeface="Times New Roman" panose="02020603050405020304" pitchFamily="18" charset="0"/>
              </a:rPr>
              <a:t>(Heb. 4:12; I Cor. 14:24-25)  </a:t>
            </a:r>
          </a:p>
          <a:p>
            <a:pPr>
              <a:defRPr/>
            </a:pP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來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12-</a:t>
            </a:r>
            <a:r>
              <a:rPr lang="zh-TW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神的道是活潑的，是有功效的，比一切兩刃的劍更快，甚至魂與靈，骨節與骨髓，都能刺入、剖開，連心中的思念和主意都能辨明。 </a:t>
            </a:r>
            <a:r>
              <a:rPr lang="en-US" altLang="zh-TW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林前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14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24-25</a:t>
            </a:r>
            <a:r>
              <a:rPr lang="zh-CN" altLang="en-US" b="1" dirty="0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en-US" b="1" dirty="0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/>
            </a:pP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505D6746-A67C-46BA-B8FE-4D52125F8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6911975" cy="6553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Male/female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is one of the most basic irrefutable scientific facts of Humans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 Pet. 3:7)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男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女的區別是有關人最基本、無法駁斥的科學事實（彼前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u="sng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world is becoming insanely irrational</a:t>
            </a:r>
            <a:r>
              <a:rPr lang="en-US" altLang="en-US" b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blurring the clear biological &amp; psychological differences between</a:t>
            </a:r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male/female</a:t>
            </a:r>
          </a:p>
          <a:p>
            <a:pPr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我們的世界瘋狂地失去理性，模糊男</a:t>
            </a:r>
            <a:r>
              <a:rPr lang="en-US" altLang="zh-CN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女之間清楚的生理與心理差異。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65539" name="Picture 4">
            <a:extLst>
              <a:ext uri="{FF2B5EF4-FFF2-40B4-BE49-F238E27FC236}">
                <a16:creationId xmlns:a16="http://schemas.microsoft.com/office/drawing/2014/main" id="{A66BA266-9378-43A7-93BD-3629413F2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42900"/>
            <a:ext cx="49752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3B89B03-0EC6-4DC0-A04E-0DD8F78C0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2954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CCFFFF"/>
                </a:solidFill>
                <a:latin typeface="Comic Sans MS" panose="030F0702030302020204" pitchFamily="66" charset="0"/>
              </a:rPr>
              <a:t>Choose your Teachers Wisely</a:t>
            </a:r>
            <a:r>
              <a:rPr lang="en-US" altLang="en-US" sz="3200" b="1">
                <a:solidFill>
                  <a:srgbClr val="CC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(Prov. 13:20; Isa. 54:13; John 6:45)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謹慎選擇你的教師</a:t>
            </a:r>
            <a:endParaRPr lang="en-US" altLang="en-US" sz="28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732D979-3B6E-41DE-AD26-00A53F598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188" y="1981200"/>
            <a:ext cx="6096000" cy="4343400"/>
          </a:xfrm>
        </p:spPr>
        <p:txBody>
          <a:bodyPr/>
          <a:lstStyle/>
          <a:p>
            <a:pPr algn="ctr" eaLnBrk="1" hangingPunct="1"/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Will you follow</a:t>
            </a:r>
            <a:r>
              <a:rPr lang="en-US" altLang="en-US" u="sng">
                <a:solidFill>
                  <a:srgbClr val="FFFF99"/>
                </a:solidFill>
                <a:latin typeface="Algerian" panose="04020705040A02060702" pitchFamily="82" charset="0"/>
              </a:rPr>
              <a:t>                                                                sinful fallible men          to destruction or            </a:t>
            </a:r>
            <a:r>
              <a:rPr lang="en-US" altLang="en-US" u="sng">
                <a:solidFill>
                  <a:srgbClr val="FFFF00"/>
                </a:solidFill>
                <a:latin typeface="Algerian" panose="04020705040A02060702" pitchFamily="82" charset="0"/>
              </a:rPr>
              <a:t>the holy omniscient god                 to eternal glory</a:t>
            </a:r>
            <a:r>
              <a:rPr lang="en-US" altLang="en-US">
                <a:solidFill>
                  <a:srgbClr val="FFFF00"/>
                </a:solidFill>
                <a:latin typeface="Algerian" panose="04020705040A02060702" pitchFamily="82" charset="0"/>
              </a:rPr>
              <a:t>? 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你要追隨有罪、會犯錯的人走向滅亡，還是聖潔全知的上帝走向永恆的榮耀？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0244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5182AD2-358C-4F91-BAF7-C1674FDF6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17650"/>
            <a:ext cx="48768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E7A2A2B-3ABF-47EA-87C2-B3AE8FBD1DB1}"/>
              </a:ext>
            </a:extLst>
          </p:cNvPr>
          <p:cNvSpPr/>
          <p:nvPr/>
        </p:nvSpPr>
        <p:spPr>
          <a:xfrm>
            <a:off x="6629400" y="1747838"/>
            <a:ext cx="4724400" cy="1219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64104E9-AEB1-4681-A35E-C3374CEDE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811000" cy="13716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  <a:ea typeface="DengXian" panose="02010600030101010101" pitchFamily="2" charset="-122"/>
                <a:cs typeface="Times New Roman" panose="02020603050405020304" pitchFamily="18" charset="0"/>
              </a:rPr>
              <a:t>To succeed in Life we must know how the world really works &amp; live wisely according to that Truth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4BE0F36-F144-4815-A2FF-342091759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11811000" cy="44069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Our society has exchanged the objective scientific reality of 2 sexes for subjective "identity."   Basic biological facts about our bodies are ignored in favor of subjective self-determination.</a:t>
            </a:r>
          </a:p>
          <a:p>
            <a:pPr eaLnBrk="1" hangingPunct="1"/>
            <a:r>
              <a:rPr lang="en-US" altLang="en-US" b="1">
                <a:solidFill>
                  <a:srgbClr val="FFCC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is illogical, wholly unscientific &amp; wholescale rebellion against Truth.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85835B6-F12E-42D4-AEB6-76DBBD111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905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Build your life on 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the impregnable foundation of God’s Word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(Matt. 7:24-29)</a:t>
            </a:r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not the quicksand</a:t>
            </a:r>
            <a:r>
              <a:rPr lang="en-US" altLang="en-US" sz="3200" b="1">
                <a:solidFill>
                  <a:srgbClr val="FFFF99"/>
                </a:solidFill>
                <a:latin typeface="Comic Sans MS" panose="030F0702030302020204" pitchFamily="66" charset="0"/>
              </a:rPr>
              <a:t> of godless theories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E11FA1C-E532-4034-9267-70DDF968E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11887200" cy="4572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theory of evolution is a theory universally accepted, </a:t>
            </a:r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because it can be proved by logically coherent evidence to be true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because the only alternative, special creation, is clearly incredible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(D.M.S. Watson, “Adaptation,”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 124, 10 Aug. 1929, 233). 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Wikipedia on D.M.S. Watson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33D05A84-2518-495D-8E39-401BF60AA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900" y="2859088"/>
            <a:ext cx="1203325" cy="411162"/>
          </a:xfrm>
          <a:prstGeom prst="leftRightArrow">
            <a:avLst>
              <a:gd name="adj1" fmla="val 50000"/>
              <a:gd name="adj2" fmla="val 58533"/>
            </a:avLst>
          </a:prstGeom>
          <a:solidFill>
            <a:srgbClr val="000066"/>
          </a:solidFill>
          <a:ln w="2857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4A8BEC88-8F82-4A99-96F8-F5B47DB1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2513013"/>
            <a:ext cx="5191125" cy="107791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universe exploded into existence out of NOTHING 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5AD63CA1-0A76-47F3-A24F-EE188500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0975" y="2500313"/>
            <a:ext cx="4048125" cy="1077912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beginning God created</a:t>
            </a: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71ABA7C0-2379-4FC7-A334-FA58607A8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1913"/>
            <a:ext cx="11201400" cy="1233487"/>
          </a:xfrm>
        </p:spPr>
        <p:txBody>
          <a:bodyPr/>
          <a:lstStyle/>
          <a:p>
            <a:r>
              <a:rPr lang="en-US" altLang="en-US" sz="3200" b="1" u="sng">
                <a:solidFill>
                  <a:srgbClr val="FFFF00"/>
                </a:solidFill>
                <a:latin typeface="Comic Sans MS" panose="030F0702030302020204" pitchFamily="66" charset="0"/>
              </a:rPr>
              <a:t>2 Worldviews in Conflict</a:t>
            </a:r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: 1 error, 1 Truth</a:t>
            </a:r>
          </a:p>
        </p:txBody>
      </p:sp>
      <p:grpSp>
        <p:nvGrpSpPr>
          <p:cNvPr id="14342" name="Group 6">
            <a:extLst>
              <a:ext uri="{FF2B5EF4-FFF2-40B4-BE49-F238E27FC236}">
                <a16:creationId xmlns:a16="http://schemas.microsoft.com/office/drawing/2014/main" id="{503D928C-C254-4CC5-B71E-A196CDC8E4C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474788"/>
            <a:ext cx="11049000" cy="763587"/>
            <a:chOff x="305" y="735"/>
            <a:chExt cx="5260" cy="481"/>
          </a:xfrm>
        </p:grpSpPr>
        <p:sp>
          <p:nvSpPr>
            <p:cNvPr id="68624" name="Text Box 7">
              <a:extLst>
                <a:ext uri="{FF2B5EF4-FFF2-40B4-BE49-F238E27FC236}">
                  <a16:creationId xmlns:a16="http://schemas.microsoft.com/office/drawing/2014/main" id="{879EFB6A-17FA-4F84-88D9-570A242CD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" y="809"/>
              <a:ext cx="20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9933"/>
                  </a:solidFill>
                </a:rPr>
                <a:t>Evolution’ error</a:t>
              </a:r>
            </a:p>
          </p:txBody>
        </p:sp>
        <p:sp>
          <p:nvSpPr>
            <p:cNvPr id="68625" name="Text Box 8">
              <a:extLst>
                <a:ext uri="{FF2B5EF4-FFF2-40B4-BE49-F238E27FC236}">
                  <a16:creationId xmlns:a16="http://schemas.microsoft.com/office/drawing/2014/main" id="{7B82D929-0CB5-4159-952C-EB406E4C8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8" y="735"/>
              <a:ext cx="209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>
                  <a:solidFill>
                    <a:srgbClr val="FF9933"/>
                  </a:solidFill>
                </a:rPr>
                <a:t>God’s Truth</a:t>
              </a:r>
            </a:p>
          </p:txBody>
        </p:sp>
      </p:grpSp>
      <p:sp>
        <p:nvSpPr>
          <p:cNvPr id="14345" name="Text Box 9">
            <a:extLst>
              <a:ext uri="{FF2B5EF4-FFF2-40B4-BE49-F238E27FC236}">
                <a16:creationId xmlns:a16="http://schemas.microsoft.com/office/drawing/2014/main" id="{ACE2A2A8-0A31-43D7-A228-8671B578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3887788"/>
            <a:ext cx="5602288" cy="10763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evolved from a pool of chemicals by natural processes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F10AA407-27B0-48D3-A67A-1D9D8DB45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75" y="3919538"/>
            <a:ext cx="3857625" cy="1077912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created all life. </a:t>
            </a:r>
            <a:r>
              <a:rPr lang="en-US" altLang="en-US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 of Biogenesis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581F7337-6A9C-4E43-9BD6-808E6DB67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5226050"/>
            <a:ext cx="5967413" cy="157003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life forms evolved from a common ancestor over millions of years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D4ECAE4-656D-4F26-9529-28084618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5443538"/>
            <a:ext cx="4483100" cy="1077912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0066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designed all life to reproduce after its kind</a:t>
            </a:r>
          </a:p>
        </p:txBody>
      </p:sp>
      <p:sp>
        <p:nvSpPr>
          <p:cNvPr id="14349" name="WordArt 13">
            <a:extLst>
              <a:ext uri="{FF2B5EF4-FFF2-40B4-BE49-F238E27FC236}">
                <a16:creationId xmlns:a16="http://schemas.microsoft.com/office/drawing/2014/main" id="{AC656FA3-AA55-479C-BD47-BE650822E4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3788" y="2563813"/>
            <a:ext cx="1008062" cy="1058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</a:rPr>
              <a:t>X</a:t>
            </a:r>
          </a:p>
        </p:txBody>
      </p:sp>
      <p:sp>
        <p:nvSpPr>
          <p:cNvPr id="14350" name="AutoShape 14">
            <a:extLst>
              <a:ext uri="{FF2B5EF4-FFF2-40B4-BE49-F238E27FC236}">
                <a16:creationId xmlns:a16="http://schemas.microsoft.com/office/drawing/2014/main" id="{0E6C4E70-3030-45AF-9A38-788DA113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2038" y="4221163"/>
            <a:ext cx="1096962" cy="409575"/>
          </a:xfrm>
          <a:prstGeom prst="leftRightArrow">
            <a:avLst>
              <a:gd name="adj1" fmla="val 50000"/>
              <a:gd name="adj2" fmla="val 53359"/>
            </a:avLst>
          </a:prstGeom>
          <a:solidFill>
            <a:srgbClr val="000066"/>
          </a:solidFill>
          <a:ln w="28575">
            <a:solidFill>
              <a:srgbClr val="99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CCFFFF"/>
              </a:solidFill>
              <a:highlight>
                <a:srgbClr val="CCFFFF"/>
              </a:highlight>
            </a:endParaRPr>
          </a:p>
        </p:txBody>
      </p:sp>
      <p:sp>
        <p:nvSpPr>
          <p:cNvPr id="14351" name="WordArt 15">
            <a:extLst>
              <a:ext uri="{FF2B5EF4-FFF2-40B4-BE49-F238E27FC236}">
                <a16:creationId xmlns:a16="http://schemas.microsoft.com/office/drawing/2014/main" id="{BD1B4DBE-B07A-4AB2-8E15-F9FF72BB86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30938" y="3919538"/>
            <a:ext cx="1008062" cy="1060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</a:rPr>
              <a:t>X</a:t>
            </a:r>
          </a:p>
        </p:txBody>
      </p:sp>
      <p:sp>
        <p:nvSpPr>
          <p:cNvPr id="14352" name="AutoShape 16">
            <a:extLst>
              <a:ext uri="{FF2B5EF4-FFF2-40B4-BE49-F238E27FC236}">
                <a16:creationId xmlns:a16="http://schemas.microsoft.com/office/drawing/2014/main" id="{BC2C8EE2-92D0-452F-B1EF-96E8BC46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8088" y="5691188"/>
            <a:ext cx="1008062" cy="481012"/>
          </a:xfrm>
          <a:prstGeom prst="leftRightArrow">
            <a:avLst>
              <a:gd name="adj1" fmla="val 50000"/>
              <a:gd name="adj2" fmla="val 40837"/>
            </a:avLst>
          </a:prstGeom>
          <a:solidFill>
            <a:srgbClr val="000066"/>
          </a:solidFill>
          <a:ln w="2857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3" name="WordArt 17">
            <a:extLst>
              <a:ext uri="{FF2B5EF4-FFF2-40B4-BE49-F238E27FC236}">
                <a16:creationId xmlns:a16="http://schemas.microsoft.com/office/drawing/2014/main" id="{C12E23FB-7CCC-443D-8BC3-D47C664C2B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72213" y="5481638"/>
            <a:ext cx="1008062" cy="10588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prstShdw prst="shdw17" dist="17961" dir="2700000">
                    <a:srgbClr val="990000"/>
                  </a:prstShdw>
                </a:effectLst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5" grpId="0" animBg="1"/>
      <p:bldP spid="14346" grpId="0" animBg="1"/>
      <p:bldP spid="14347" grpId="0" animBg="1"/>
      <p:bldP spid="1434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67101AC-FCF8-4205-AA6E-16176C686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38200"/>
          </a:xfrm>
        </p:spPr>
        <p:txBody>
          <a:bodyPr/>
          <a:lstStyle/>
          <a:p>
            <a:r>
              <a:rPr lang="en-US" altLang="en-US" sz="3200" b="1">
                <a:solidFill>
                  <a:srgbClr val="FFFF00"/>
                </a:solidFill>
                <a:latin typeface="Comic Sans MS" panose="030F0702030302020204" pitchFamily="66" charset="0"/>
              </a:rPr>
              <a:t>God’s Word Reveals Answers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33DEA90-5B2C-4083-8E3A-7BB6CC87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8925" y="990600"/>
            <a:ext cx="5807075" cy="5715000"/>
          </a:xfrm>
        </p:spPr>
        <p:txBody>
          <a:bodyPr/>
          <a:lstStyle/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created? </a:t>
            </a: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endParaRPr lang="en-US" altLang="en-US" sz="3600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created?</a:t>
            </a: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endParaRPr lang="en-US" altLang="en-US" sz="3600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was it created?</a:t>
            </a: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endParaRPr lang="en-US" altLang="en-US" sz="3600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was it created?</a:t>
            </a: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endParaRPr lang="en-US" altLang="en-US" sz="3600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875" indent="-396875">
              <a:lnSpc>
                <a:spcPct val="90000"/>
              </a:lnSpc>
              <a:spcBef>
                <a:spcPct val="0"/>
              </a:spcBef>
              <a:buSzPct val="95000"/>
              <a:buFont typeface="Wingdings" panose="05000000000000000000" pitchFamily="2" charset="2"/>
              <a:buAutoNum type="arabicPeriod"/>
            </a:pPr>
            <a:r>
              <a:rPr lang="en-US" altLang="en-US" sz="3600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long did it take to create?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F33887B5-22B4-461E-84EE-0E6F7C6CB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931863"/>
            <a:ext cx="1341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CC99"/>
                </a:solidFill>
              </a:rPr>
              <a:t>God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001AF4A-7BDC-41FA-AF34-747691002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1906588"/>
            <a:ext cx="2195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CC99"/>
                </a:solidFill>
              </a:rPr>
              <a:t>All things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68EDAC1E-BC32-4C29-8A26-56FA454F2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2879725"/>
            <a:ext cx="3376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CC99"/>
                </a:solidFill>
              </a:rPr>
              <a:t>By His power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20025E3C-4598-4029-8289-AFD09B8D5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3948113"/>
            <a:ext cx="3567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CC99"/>
                </a:solidFill>
              </a:rPr>
              <a:t>In the beginning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3A7422EC-5536-4DE4-95F7-D53E69E86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950" y="5254625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CC99"/>
                </a:solidFill>
              </a:rPr>
              <a:t>6 days</a:t>
            </a: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679ABE1D-DCA5-49CD-997B-2DE3439E63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48200" y="1293813"/>
            <a:ext cx="2381250" cy="1587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4FE677E7-2CCF-41AD-A9C6-E0E659168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2550" y="2286000"/>
            <a:ext cx="1866900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1">
            <a:extLst>
              <a:ext uri="{FF2B5EF4-FFF2-40B4-BE49-F238E27FC236}">
                <a16:creationId xmlns:a16="http://schemas.microsoft.com/office/drawing/2014/main" id="{0F57B04C-7B93-4618-A242-1821E5C49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200400"/>
            <a:ext cx="1295400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2">
            <a:extLst>
              <a:ext uri="{FF2B5EF4-FFF2-40B4-BE49-F238E27FC236}">
                <a16:creationId xmlns:a16="http://schemas.microsoft.com/office/drawing/2014/main" id="{83D8266F-194B-454E-BB3A-21335100C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9788" y="4267200"/>
            <a:ext cx="1109662" cy="1588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>
            <a:extLst>
              <a:ext uri="{FF2B5EF4-FFF2-40B4-BE49-F238E27FC236}">
                <a16:creationId xmlns:a16="http://schemas.microsoft.com/office/drawing/2014/main" id="{E266EFBB-CE5F-45DB-A35D-FC9C2769E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5562600"/>
            <a:ext cx="533400" cy="0"/>
          </a:xfrm>
          <a:prstGeom prst="line">
            <a:avLst/>
          </a:prstGeom>
          <a:noFill/>
          <a:ln w="889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  <p:bldP spid="1024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7B4AE-06D3-49A4-BE29-227DD9C2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828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Some honest evolutionists admit the lack of evidence &amp; weakness for their theory…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9BB30-2875-42B4-A3AA-4D38ABA0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11887200" cy="44958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Suzan Mazur, </a:t>
            </a:r>
            <a:r>
              <a:rPr 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The </a:t>
            </a:r>
            <a:r>
              <a:rPr lang="en-US" b="1" i="1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Altenberg</a:t>
            </a:r>
            <a:r>
              <a:rPr 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16: An Expose of the Evolution Industry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2009, 2010  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Neil Thomas, </a:t>
            </a:r>
            <a:r>
              <a:rPr 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Taking Leave of Darwin: A Longtime </a:t>
            </a:r>
            <a:r>
              <a:rPr lang="en-US" b="1" i="1" dirty="0" err="1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Angostic</a:t>
            </a:r>
            <a:r>
              <a:rPr 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 Discovers the Case for Design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2021</a:t>
            </a:r>
          </a:p>
          <a:p>
            <a:pPr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F. </a:t>
            </a:r>
            <a:r>
              <a:rPr lang="en-US" b="1" dirty="0" err="1">
                <a:latin typeface="Times New Roman" panose="02020603050405020304" pitchFamily="18" charset="0"/>
                <a:cs typeface="Times New Roman" pitchFamily="18" charset="0"/>
              </a:rPr>
              <a:t>LaGard</a:t>
            </a:r>
            <a:r>
              <a:rPr lang="en-US" b="1" dirty="0">
                <a:latin typeface="Times New Roman" panose="02020603050405020304" pitchFamily="18" charset="0"/>
                <a:cs typeface="Times New Roman" pitchFamily="18" charset="0"/>
              </a:rPr>
              <a:t> Smith,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b="1" i="1" dirty="0">
                <a:solidFill>
                  <a:srgbClr val="CCFFFF"/>
                </a:solidFill>
                <a:latin typeface="Times New Roman" panose="02020603050405020304" pitchFamily="18" charset="0"/>
                <a:cs typeface="Times New Roman" pitchFamily="18" charset="0"/>
              </a:rPr>
              <a:t>Darwin’s Secret Sex Problem: Exposing Evolution’s Fatal Flaw – the Origin of Sex</a:t>
            </a:r>
            <a:r>
              <a:rPr lang="en-US" b="1" i="1" dirty="0">
                <a:latin typeface="Times New Roman" panose="02020603050405020304" pitchFamily="18" charset="0"/>
                <a:cs typeface="Times New Roman" pitchFamily="18" charset="0"/>
              </a:rPr>
              <a:t>, 2018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6CB5C-7BFE-4121-AC1D-D7DDEE4A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11963400" cy="16764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  <a:t>God’s Word always taught there is only 1 Race! </a:t>
            </a:r>
            <a:br>
              <a:rPr lang="en-US" sz="3200" b="1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US" sz="3200" b="1" dirty="0">
                <a:solidFill>
                  <a:srgbClr val="FFFF99"/>
                </a:solidFill>
                <a:latin typeface="Comic Sans MS" pitchFamily="66" charset="0"/>
              </a:rPr>
              <a:t>Evolution has struggled with it historically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73AD0-29D8-4C20-A83D-E5B310F41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81200"/>
            <a:ext cx="11887200" cy="4724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Dr. Venter &amp; scientists at the National Institutes of Health recently announced that they had put together a draft of the entire sequence of the human genome, and the researchers… and unanimously declared, there is only one race, the human race.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(Natalie Angier, “Do Races Differ? Not Really, DNA Shows,”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New York Times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Aug. 22, 2000, 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http://partners.nytimes.com/library/national/science/082200sci-genetics-race.html</a:t>
            </a:r>
            <a:r>
              <a:rPr lang="en-US" dirty="0">
                <a:solidFill>
                  <a:srgbClr val="66FF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11896A7-A7B4-42C5-99E6-E5946507F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2133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1</a:t>
            </a: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Learned</a:t>
            </a:r>
            <a: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&amp; Jesus Proved they Created &amp; Control  Time</a:t>
            </a: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第一部分我們學到：</a:t>
            </a:r>
            <a:br>
              <a:rPr lang="en-US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耶穌將時間分開，證明祂是時間的主宰。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313EA93-F062-474A-9C2F-D152C3BA6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4343400" cy="4114800"/>
          </a:xfrm>
        </p:spPr>
        <p:txBody>
          <a:bodyPr/>
          <a:lstStyle/>
          <a:p>
            <a:pPr algn="ctr" eaLnBrk="1" hangingPunct="1"/>
            <a:r>
              <a:rPr lang="en-US" altLang="en-US" b="1" u="sng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an Unexplainable 7 day week</a:t>
            </a:r>
            <a:r>
              <a:rPr lang="en-US" altLang="en-US" b="1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b="1" u="sng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History’s Division into B.C. &amp; A. D.</a:t>
            </a:r>
          </a:p>
          <a:p>
            <a:pPr algn="ctr" eaLnBrk="1" hangingPunct="1"/>
            <a:r>
              <a:rPr lang="zh-CN" altLang="en-US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藉著無法解釋的一周七天，與歷史分成基督之前和基督之後</a:t>
            </a:r>
            <a:endParaRPr lang="en-US" altLang="en-US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b="1">
              <a:solidFill>
                <a:srgbClr val="CC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 descr="Text&#10;&#10;Description automatically generated">
            <a:extLst>
              <a:ext uri="{FF2B5EF4-FFF2-40B4-BE49-F238E27FC236}">
                <a16:creationId xmlns:a16="http://schemas.microsoft.com/office/drawing/2014/main" id="{17BAD3B0-35B1-4873-A8C8-4FF0CFC2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25700"/>
            <a:ext cx="700563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21D2999-9734-4691-982B-6B454D5CB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11963400" cy="1752600"/>
          </a:xfrm>
        </p:spPr>
        <p:txBody>
          <a:bodyPr/>
          <a:lstStyle/>
          <a:p>
            <a:pPr eaLnBrk="1" hangingPunct="1"/>
            <a:r>
              <a:rPr lang="en-US" altLang="en-US" sz="3200" b="1" u="sng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 of Time should Motivate us to Live for Eternity</a:t>
            </a:r>
            <a:br>
              <a:rPr lang="en-US" altLang="en-US" sz="3200" b="1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(Hebrews 4:1-11)</a:t>
            </a:r>
            <a:b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3600" b="1">
                <a:solidFill>
                  <a:srgbClr val="FFC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時間的約束應該激勵我們為永恆而活</a:t>
            </a:r>
            <a:endParaRPr lang="en-US" altLang="en-US" sz="28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E55A561-AF8C-4F22-AD41-457ADF578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962400"/>
            <a:ext cx="1981200" cy="2133600"/>
          </a:xfrm>
        </p:spPr>
        <p:txBody>
          <a:bodyPr/>
          <a:lstStyle/>
          <a:p>
            <a:pPr algn="ctr" eaLnBrk="1" hangingPunct="1"/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12" descr="A picture containing arch&#10;&#10;Description automatically generated">
            <a:extLst>
              <a:ext uri="{FF2B5EF4-FFF2-40B4-BE49-F238E27FC236}">
                <a16:creationId xmlns:a16="http://schemas.microsoft.com/office/drawing/2014/main" id="{2C7BF2A4-96A8-48B5-94A4-4DAE6ECF1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3009900"/>
            <a:ext cx="49736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A close-up of a hour glass&#10;&#10;Description automatically generated with low confidence">
            <a:extLst>
              <a:ext uri="{FF2B5EF4-FFF2-40B4-BE49-F238E27FC236}">
                <a16:creationId xmlns:a16="http://schemas.microsoft.com/office/drawing/2014/main" id="{02B2A4F8-8929-4386-97E0-F99AB857F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022600"/>
            <a:ext cx="1878013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20F118-A01B-458D-8BE0-70E1C929B139}"/>
              </a:ext>
            </a:extLst>
          </p:cNvPr>
          <p:cNvSpPr/>
          <p:nvPr/>
        </p:nvSpPr>
        <p:spPr>
          <a:xfrm>
            <a:off x="192088" y="3009900"/>
            <a:ext cx="6718300" cy="3581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TextBox 2">
            <a:extLst>
              <a:ext uri="{FF2B5EF4-FFF2-40B4-BE49-F238E27FC236}">
                <a16:creationId xmlns:a16="http://schemas.microsoft.com/office/drawing/2014/main" id="{D062A7EB-257B-4733-9BC3-E46B9049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2525713"/>
            <a:ext cx="2387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Psalm 90:12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6A9118-6000-46EA-858A-7C86D5575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5" y="2951163"/>
            <a:ext cx="21161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32:29; Lk. 12:16-21</a:t>
            </a:r>
          </a:p>
        </p:txBody>
      </p:sp>
      <p:pic>
        <p:nvPicPr>
          <p:cNvPr id="10249" name="Picture 4" descr="A picture containing watch&#10;&#10;Description automatically generated">
            <a:extLst>
              <a:ext uri="{FF2B5EF4-FFF2-40B4-BE49-F238E27FC236}">
                <a16:creationId xmlns:a16="http://schemas.microsoft.com/office/drawing/2014/main" id="{8C7B1E6A-1ACF-47A7-86FE-ADC97A71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657600"/>
            <a:ext cx="23876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3DA4F18C-28B0-4860-96FA-32262B01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3319463"/>
            <a:ext cx="233680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EE47FEC-680A-4C8C-AD63-A4ADE3BC0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15800" cy="1143000"/>
          </a:xfrm>
        </p:spPr>
        <p:txBody>
          <a:bodyPr/>
          <a:lstStyle/>
          <a:p>
            <a:pPr eaLnBrk="1" hangingPunct="1"/>
            <a:endParaRPr lang="en-US" altLang="en-US" sz="3200" b="1">
              <a:solidFill>
                <a:srgbClr val="FFC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009A77D-2E03-43DD-8C22-EB638F2FA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10515600" cy="495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00"/>
                </a:solidFill>
                <a:latin typeface="Algerian" panose="04020705040A02060702" pitchFamily="82" charset="0"/>
                <a:ea typeface="DengXian" panose="02010600030101010101" pitchFamily="2" charset="-122"/>
              </a:rPr>
              <a:t>TODAY WE WANT TO MAKE YOU AWARE OF SOME INTERESTING FACTS ABOUT CHINESE LANGUAGE</a:t>
            </a:r>
            <a:r>
              <a:rPr lang="en-US" altLang="en-US" dirty="0">
                <a:solidFill>
                  <a:srgbClr val="FFFF00"/>
                </a:solidFill>
                <a:latin typeface="Algerian" panose="04020705040A02060702" pitchFamily="82" charset="0"/>
                <a:ea typeface="DengXian" panose="02010600030101010101" pitchFamily="2" charset="-122"/>
              </a:rPr>
              <a:t> &amp;</a:t>
            </a:r>
            <a:r>
              <a:rPr lang="en-US" altLang="en-US" dirty="0">
                <a:solidFill>
                  <a:schemeClr val="bg1"/>
                </a:solidFill>
                <a:latin typeface="Algerian" panose="04020705040A02060702" pitchFamily="82" charset="0"/>
                <a:ea typeface="DengXian" panose="02010600030101010101" pitchFamily="2" charset="-122"/>
              </a:rPr>
              <a:t> GENESIS CHAPTERS 1 </a:t>
            </a:r>
            <a:r>
              <a:rPr lang="en-US" altLang="zh-CN" dirty="0">
                <a:solidFill>
                  <a:schemeClr val="bg1"/>
                </a:solidFill>
                <a:latin typeface="Algerian" panose="04020705040A02060702" pitchFamily="82" charset="0"/>
                <a:ea typeface="DengXian" panose="02010600030101010101" pitchFamily="2" charset="-122"/>
              </a:rPr>
              <a:t>thru 11</a:t>
            </a:r>
            <a:endParaRPr lang="en-US" altLang="en-US" dirty="0">
              <a:solidFill>
                <a:schemeClr val="bg1"/>
              </a:solidFill>
              <a:latin typeface="Algerian" panose="04020705040A02060702" pitchFamily="82" charset="0"/>
              <a:ea typeface="DengXian" panose="02010600030101010101" pitchFamily="2" charset="-122"/>
            </a:endParaRPr>
          </a:p>
          <a:p>
            <a:pPr algn="ctr" eaLnBrk="1" hangingPunct="1">
              <a:defRPr/>
            </a:pPr>
            <a:r>
              <a:rPr lang="en-US" altLang="en-US" u="sng" dirty="0">
                <a:solidFill>
                  <a:srgbClr val="FFFFCC"/>
                </a:solidFill>
                <a:latin typeface="Algerian" panose="04020705040A02060702" pitchFamily="82" charset="0"/>
                <a:ea typeface="DengXian" panose="02010600030101010101" pitchFamily="2" charset="-122"/>
              </a:rPr>
              <a:t>It can be a powerful tool to help you witness to friends &amp; loved ones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FFCC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今天我們要分享有趣的中國文字與創世記</a:t>
            </a:r>
            <a:r>
              <a:rPr lang="en-US" altLang="zh-CN" b="1" dirty="0">
                <a:solidFill>
                  <a:srgbClr val="FFFFCC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1-11</a:t>
            </a:r>
            <a:r>
              <a:rPr lang="zh-CN" altLang="en-US" b="1" dirty="0">
                <a:solidFill>
                  <a:srgbClr val="FFFFCC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endParaRPr lang="en-US" altLang="zh-CN" b="1" dirty="0">
              <a:solidFill>
                <a:srgbClr val="FFFFCC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zh-CN" altLang="en-US" b="1" dirty="0">
                <a:solidFill>
                  <a:srgbClr val="FFFFCC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它們是很有力與親友作見證的工具</a:t>
            </a:r>
            <a:endParaRPr lang="en-US" altLang="en-US" b="1" dirty="0">
              <a:solidFill>
                <a:srgbClr val="FFFFCC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6476</Words>
  <Application>Microsoft Office PowerPoint</Application>
  <PresentationFormat>Widescreen</PresentationFormat>
  <Paragraphs>312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Calibri</vt:lpstr>
      <vt:lpstr>Wingdings</vt:lpstr>
      <vt:lpstr>Times New Roman</vt:lpstr>
      <vt:lpstr>DengXian</vt:lpstr>
      <vt:lpstr>Algerian</vt:lpstr>
      <vt:lpstr>Comic Sans MS</vt:lpstr>
      <vt:lpstr>新細明體</vt:lpstr>
      <vt:lpstr>微軟正黑體</vt:lpstr>
      <vt:lpstr>宋体</vt:lpstr>
      <vt:lpstr>Default Design</vt:lpstr>
      <vt:lpstr>Beam</vt:lpstr>
      <vt:lpstr>Genesis 2   Part 2 創世記第二章， 第二部分</vt:lpstr>
      <vt:lpstr>PowerPoint Presentation</vt:lpstr>
      <vt:lpstr>Man’s Divine Image, Dignity &amp; Value are Being Attacked on two Fronts 人神聖的形像、尊嚴，與價值在兩方面被攻擊</vt:lpstr>
      <vt:lpstr>We exposed the Deceptive attacks against Genesis 1 &amp; 2 我們已揭發對創世記1，2章欺騙人的攻擊</vt:lpstr>
      <vt:lpstr>WE MUST NOT SEPARATE GENESIS FROM REVELATION 我們不能將創世記與啓示錄分開</vt:lpstr>
      <vt:lpstr>Choose your Teachers Wisely (Prov. 13:20; Isa. 54:13; John 6:45) 謹慎選擇你的教師</vt:lpstr>
      <vt:lpstr>In Part 1 we Learned: God &amp; Jesus Proved they Created &amp; Control  Time  第一部分我們學到： 耶穌將時間分開，證明祂是時間的主宰。</vt:lpstr>
      <vt:lpstr>Constraints of Time should Motivate us to Live for Eternity (Hebrews 4:1-11) 時間的約束應該激勵我們為永恆而活</vt:lpstr>
      <vt:lpstr>PowerPoint Presentation</vt:lpstr>
      <vt:lpstr>Statistically Improbable Parallels of Chinese Characters &amp; Genesis 1-11 按統計數據，極其不可能的中國文字與創世記1-11章的平行</vt:lpstr>
      <vt:lpstr>Chinese ideographs preserve the History of Genesis 1-11 中文會意字保存了創世記1-11章的歷史</vt:lpstr>
      <vt:lpstr>Why ancient Chinese Contains the History of Genesis 1-11 爲何古代中國人包含創世記1-11章的歷史</vt:lpstr>
      <vt:lpstr>PowerPoint Presentation</vt:lpstr>
      <vt:lpstr>Our soul was Created in God’s image 我們的魂按上帝的形像而造</vt:lpstr>
      <vt:lpstr>Adam’s body formed from Dust 亞當的身體從塵土而出</vt:lpstr>
      <vt:lpstr>An intimate union of soul &amp; body 魂與體親密的結合</vt:lpstr>
      <vt:lpstr>Why our Body is fearfully &amp; wonderfully made (Ps. 139:14-6) 爲何我們身體的被造奇妙可畏</vt:lpstr>
      <vt:lpstr>Christ’s Body is fully Human – without Sin  (2 Cor. 5:21; Heb. 4:15; I Pet. 2:22; I John 3:5) 基督的身體是完全的人 – 沒有罪</vt:lpstr>
      <vt:lpstr>God’s Spirit Gives Life to both Body &amp; Soul 上帝的靈賜生命給體與魂</vt:lpstr>
      <vt:lpstr>PowerPoint Presentation</vt:lpstr>
      <vt:lpstr>In Chinese “Ancestor” included “the image of God”       (Gen. 1:26) 中文的 “祖” 字包括 “上帝的形像”</vt:lpstr>
      <vt:lpstr>The Trinitarian God Creates a Trinitarian Man    三位一體的上帝創造了三位一體的人</vt:lpstr>
      <vt:lpstr>Genesis 2: Beginning of History in The Garden of Eden 創世記二章 – 伊甸園歷史的開始</vt:lpstr>
      <vt:lpstr>The Fullness of Joy in Paradise 樂園裏滿足的喜樂</vt:lpstr>
      <vt:lpstr> The Nobility of work in Paradise before sin! 犯罪之前樂園裏工作的高貴</vt:lpstr>
      <vt:lpstr>We have Work in Heaven! (Rev. 1:6; 2:26-27; 3:21 with 22:3, 5) 我們在天上要工作！</vt:lpstr>
      <vt:lpstr>7 times God judged His own work as “Good” in Genesis 1  Can this be said of our own work? 上帝在創世記一章七次判定自己的工作是“好的”。 你可以如此說自己的工作嗎？</vt:lpstr>
      <vt:lpstr>God gives man Freedom for a purpose 上帝賜人自由的目的</vt:lpstr>
      <vt:lpstr>1 simple Commandment concerning “Trees” 關於“樹”的一個簡單吩咐</vt:lpstr>
      <vt:lpstr>Man must know he is uniquely different from animals    (not evolved from them)  人必須認識他與動物是絕對不同的（不是從它們進化來的）</vt:lpstr>
      <vt:lpstr>Some Major Differences between Man &amp; beasts  人與動物的差別</vt:lpstr>
      <vt:lpstr>Differences between Man &amp; beast (animals) 人與動物的差別</vt:lpstr>
      <vt:lpstr>PowerPoint Presentation</vt:lpstr>
      <vt:lpstr>Human eyes are windows to the soul  (Observe the deceptions of Evolutionists models) 人的眼睛是靈魂之窗 （觀察進化論者模型的欺騙）</vt:lpstr>
      <vt:lpstr>Humans, ‘the naked ape’ is a major problem for evolution 人類，“赤裸的猿猴”，是進化的重大難題</vt:lpstr>
      <vt:lpstr>Humans 50 facial muscles can make  10000 different facial expressions 人的50個面部肌肉能做出一萬種不同的臉部表情</vt:lpstr>
      <vt:lpstr>Human faces reflect inner feelings of soul &amp; spirit (laughing, crying, anger, fear, etc.) 人的臉面反映出靈魂内在的感受</vt:lpstr>
      <vt:lpstr>Man has a language, animals make sounds 人類有語言，動物有聲音</vt:lpstr>
      <vt:lpstr>Human Speech: The dental-maxillary system is an example of ‘irreducible complexity’ 人類的語言：牙上颌系统是‘不可減少的複雜性’的例子 </vt:lpstr>
      <vt:lpstr>A Scary Situation: we are turning “humans” into “animals” 一個可怕的情況：我們將“人類”改變成“動物”</vt:lpstr>
      <vt:lpstr>Jeffrey Dahmer (Homosexual, killed &amp; ate his victims) Jeffrey Dahmer （同性戀者，殺害並吃他的受害者）</vt:lpstr>
      <vt:lpstr>One thing is Necessary to perfect Paradise 一件必要的事 </vt:lpstr>
      <vt:lpstr>PowerPoint Presentation</vt:lpstr>
      <vt:lpstr>內-nei</vt:lpstr>
      <vt:lpstr>肉- rou  - Is like a moving picture (Pictograph) of Genesis 2:21   肉-好像創2：21的象形字</vt:lpstr>
      <vt:lpstr>How Profoundly God Exalts the Status of Women! 上帝極度地高舉女人的地位！</vt:lpstr>
      <vt:lpstr>Thus God’s Work in the Garden was Complete 由是，上帝在伊甸園的工作完整了</vt:lpstr>
      <vt:lpstr>The Word of God is “Spirit &amp; Life” (John 6:63) 上帝的話語是“靈和生命”（約6：63）</vt:lpstr>
      <vt:lpstr>火-huo -  The word for “fire” is made of 人 (man) &amp; two flames 火字由人和兩個火焰組成 </vt:lpstr>
      <vt:lpstr>Such Profound Parallels in Chinese are amazing 中文中驚人的、深刻的平行</vt:lpstr>
      <vt:lpstr>PowerPoint Presentation</vt:lpstr>
      <vt:lpstr>We will “shine” with God’s glory in the Resurrection (Dan. 12:3) 我們在復活時會“照射”出上帝的榮光（但12:3)</vt:lpstr>
      <vt:lpstr>If we come under the cover of the Tree Christ died on we guarantee ourselves eternal glory (I Pet. 2:24) 倘若我們來到基督死的那棵樹的覆蓋之下， 我們有保證獲得永恆的榮耀（彼前2:24)</vt:lpstr>
      <vt:lpstr>PowerPoint Presentation</vt:lpstr>
      <vt:lpstr>PowerPoint Presentation</vt:lpstr>
      <vt:lpstr>The human spirit’s relationship to  the Holy Spirit of God 人的靈與上帝的靈的關係</vt:lpstr>
      <vt:lpstr>Our “mind” is distinct from but uses our physical “brain” (Rom. 7:25)  </vt:lpstr>
      <vt:lpstr>Only God’s Word can reveal distinctions of Soul, Spirit &amp; Body! [Not Psychology; not science]  (Hebrews 4:12)  只有上帝的話語能夠啓示魂、靈、與身體的區別（來4：12）</vt:lpstr>
      <vt:lpstr>PowerPoint Presentation</vt:lpstr>
      <vt:lpstr>To succeed in Life we must know how the world really works &amp; live wisely according to that Truth</vt:lpstr>
      <vt:lpstr>Build your life on the impregnable foundation of God’s Word (Matt. 7:24-29) not the quicksand of godless theories </vt:lpstr>
      <vt:lpstr>2 Worldviews in Conflict: 1 error, 1 Truth</vt:lpstr>
      <vt:lpstr>God’s Word Reveals Answers</vt:lpstr>
      <vt:lpstr>Some honest evolutionists admit the lack of evidence &amp; weakness for their theory…</vt:lpstr>
      <vt:lpstr>God’s Word always taught there is only 1 Race!  Evolution has struggled with it historically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Jeremiah Petzholt</dc:creator>
  <cp:lastModifiedBy>Jinchang Chen</cp:lastModifiedBy>
  <cp:revision>929</cp:revision>
  <dcterms:created xsi:type="dcterms:W3CDTF">2005-08-26T16:47:04Z</dcterms:created>
  <dcterms:modified xsi:type="dcterms:W3CDTF">2021-10-22T20:02:05Z</dcterms:modified>
</cp:coreProperties>
</file>