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70"/>
  </p:notesMasterIdLst>
  <p:sldIdLst>
    <p:sldId id="879" r:id="rId3"/>
    <p:sldId id="851" r:id="rId4"/>
    <p:sldId id="852" r:id="rId5"/>
    <p:sldId id="853" r:id="rId6"/>
    <p:sldId id="854" r:id="rId7"/>
    <p:sldId id="306" r:id="rId8"/>
    <p:sldId id="856" r:id="rId9"/>
    <p:sldId id="857" r:id="rId10"/>
    <p:sldId id="858" r:id="rId11"/>
    <p:sldId id="885" r:id="rId12"/>
    <p:sldId id="850" r:id="rId13"/>
    <p:sldId id="433" r:id="rId14"/>
    <p:sldId id="413" r:id="rId15"/>
    <p:sldId id="860" r:id="rId16"/>
    <p:sldId id="882" r:id="rId17"/>
    <p:sldId id="871" r:id="rId18"/>
    <p:sldId id="819" r:id="rId19"/>
    <p:sldId id="888" r:id="rId20"/>
    <p:sldId id="824" r:id="rId21"/>
    <p:sldId id="826" r:id="rId22"/>
    <p:sldId id="825" r:id="rId23"/>
    <p:sldId id="865" r:id="rId24"/>
    <p:sldId id="831" r:id="rId25"/>
    <p:sldId id="839" r:id="rId26"/>
    <p:sldId id="399" r:id="rId27"/>
    <p:sldId id="873" r:id="rId28"/>
    <p:sldId id="868" r:id="rId29"/>
    <p:sldId id="815" r:id="rId30"/>
    <p:sldId id="421" r:id="rId31"/>
    <p:sldId id="282" r:id="rId32"/>
    <p:sldId id="265" r:id="rId33"/>
    <p:sldId id="867" r:id="rId34"/>
    <p:sldId id="874" r:id="rId35"/>
    <p:sldId id="875" r:id="rId36"/>
    <p:sldId id="876" r:id="rId37"/>
    <p:sldId id="844" r:id="rId38"/>
    <p:sldId id="884" r:id="rId39"/>
    <p:sldId id="808" r:id="rId40"/>
    <p:sldId id="880" r:id="rId41"/>
    <p:sldId id="881" r:id="rId42"/>
    <p:sldId id="883" r:id="rId43"/>
    <p:sldId id="816" r:id="rId44"/>
    <p:sldId id="877" r:id="rId45"/>
    <p:sldId id="878" r:id="rId46"/>
    <p:sldId id="837" r:id="rId47"/>
    <p:sldId id="886" r:id="rId48"/>
    <p:sldId id="832" r:id="rId49"/>
    <p:sldId id="264" r:id="rId50"/>
    <p:sldId id="842" r:id="rId51"/>
    <p:sldId id="840" r:id="rId52"/>
    <p:sldId id="841" r:id="rId53"/>
    <p:sldId id="838" r:id="rId54"/>
    <p:sldId id="836" r:id="rId55"/>
    <p:sldId id="861" r:id="rId56"/>
    <p:sldId id="889" r:id="rId57"/>
    <p:sldId id="849" r:id="rId58"/>
    <p:sldId id="281" r:id="rId59"/>
    <p:sldId id="870" r:id="rId60"/>
    <p:sldId id="322" r:id="rId61"/>
    <p:sldId id="335" r:id="rId62"/>
    <p:sldId id="866" r:id="rId63"/>
    <p:sldId id="459" r:id="rId64"/>
    <p:sldId id="862" r:id="rId65"/>
    <p:sldId id="859" r:id="rId66"/>
    <p:sldId id="811" r:id="rId67"/>
    <p:sldId id="685" r:id="rId68"/>
    <p:sldId id="509" r:id="rId69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99CC"/>
    <a:srgbClr val="FFFF99"/>
    <a:srgbClr val="FFCCFF"/>
    <a:srgbClr val="FFC000"/>
    <a:srgbClr val="FF66FF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13" autoAdjust="0"/>
    <p:restoredTop sz="94660"/>
  </p:normalViewPr>
  <p:slideViewPr>
    <p:cSldViewPr>
      <p:cViewPr varScale="1">
        <p:scale>
          <a:sx n="81" d="100"/>
          <a:sy n="81" d="100"/>
        </p:scale>
        <p:origin x="571" y="6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" Type="http://schemas.openxmlformats.org/officeDocument/2006/relationships/slide" Target="slides/slide5.xml"/><Relationship Id="rId71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C735799-A25B-41D4-8A49-AD5F63083D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DD3CE9-DDDF-44E1-98AF-7D1DEBB1FE1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C8850BC-BFC9-4693-9AA3-CAA83C91328D}" type="datetimeFigureOut">
              <a:rPr lang="en-US"/>
              <a:pPr>
                <a:defRPr/>
              </a:pPr>
              <a:t>9/24/2021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F869F79-3E76-4F6E-91BA-ACC4A271926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55F23B6-1D21-4B2F-83B1-4335C48902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A5787B-1BEF-4B5D-9975-E91324ADB29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01B7D5-39FB-40E7-A299-7DBAF30ADA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1EF47F2-8D29-4851-BB1D-DEFC3E04B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A5317DEE-3DAC-4DCE-89FE-0498D7B77C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8AE151-7D94-4865-B371-FFD9D5F277F6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5F363256-A1BC-4FD8-AFF9-9233589CA26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1133475" y="673100"/>
            <a:ext cx="4591050" cy="34432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BF0D959D-72C2-4EC0-ADA0-28604128EF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23925" y="4341813"/>
            <a:ext cx="5010150" cy="4116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779001F5-AE88-40FC-946A-1D032B7E6D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96F1D1D-C62E-4A97-BBB3-BD7B5D3A9852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97275113-1A20-4DAD-AF44-B63AA8E1E3F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1133475" y="673100"/>
            <a:ext cx="4591050" cy="34432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91CEB24F-636A-489C-A2DA-921B41E8AE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23925" y="4341813"/>
            <a:ext cx="5010150" cy="4116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F0C273A6-3621-4003-8BB0-61094F470BE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AA2B07BB-1A12-4ED9-BCD8-DD5CB609F6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A38E5EB8-E8CA-4319-A136-CFBF0E681E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2129FC8-C165-4596-8F01-9714BE9863C2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D82E19A-F9C8-4350-AE32-641F9AE00D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4DC3EB5-13D4-49F5-8285-D7AF892427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90B4D96-9076-415B-B3C2-9466BC60E6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6DC42-0D05-4287-9C0B-CEA396AB41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9430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0797C68-32FF-466F-B91E-5C0CEA9E8C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05546C0-8539-48AA-A960-F16DBFB2ED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EAE0B72-7C77-4B35-827D-D22EB7A54F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4CFB7-A192-4E62-82C9-94E682B02F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9185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18AAD76-7572-4F45-9092-01E0E584E7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C58F4DE-6B4E-4853-B25A-FD1D90058E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B845EAF-F3E0-4DFF-9115-81D78F14EE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39A2F-7A00-4BF6-A555-B79BCEF4A3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469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2333BB-E9AB-42E3-A64A-F76910FBBC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7CE3C4-9792-437A-852F-1DEC67471D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4C3506-6095-4D97-9EAF-6A21B5BC2D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7394C-BA3D-4444-8069-92D0E05FDE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6558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8D97B3A3-0BCF-4662-AE04-AC9D5BD4A47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6413"/>
            <a:chOff x="0" y="0"/>
            <a:chExt cx="5760" cy="4319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B5340526-35D1-4C54-BC0A-93099CD2824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31AC5200-1498-40AB-BE8E-DD98C63D658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6280FD9D-1127-4DF8-BA2F-072515828E1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4BA290E8-8203-4AAB-9D45-A9A78E63A92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632 w 1722"/>
                <a:gd name="T1" fmla="*/ 33 h 66"/>
                <a:gd name="T2" fmla="*/ 1632 w 1722"/>
                <a:gd name="T3" fmla="*/ 33 h 66"/>
                <a:gd name="T4" fmla="*/ 0 w 1722"/>
                <a:gd name="T5" fmla="*/ 0 h 66"/>
                <a:gd name="T6" fmla="*/ 0 w 1722"/>
                <a:gd name="T7" fmla="*/ 33 h 66"/>
                <a:gd name="T8" fmla="*/ 1632 w 1722"/>
                <a:gd name="T9" fmla="*/ 33 h 66"/>
                <a:gd name="T10" fmla="*/ 1632 w 1722"/>
                <a:gd name="T11" fmla="*/ 33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F729B00B-999B-4D00-8608-BBF709A57C7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39DD9240-4CD7-40BD-8C79-66A31EE1568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30 w 975"/>
                <a:gd name="T1" fmla="*/ 48 h 101"/>
                <a:gd name="T2" fmla="*/ 930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30 w 975"/>
                <a:gd name="T9" fmla="*/ 48 h 101"/>
                <a:gd name="T10" fmla="*/ 930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756906AF-A1E2-4D93-914A-3E406D40952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05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051 w 2141"/>
                <a:gd name="T7" fmla="*/ 0 h 198"/>
                <a:gd name="T8" fmla="*/ 2051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C39A611A-5764-4E18-9CF1-EBA34708B16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0D3D3D0F-DCB4-47BA-B643-C3F7534836E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063 w 2517"/>
                <a:gd name="T1" fmla="*/ 276 h 276"/>
                <a:gd name="T2" fmla="*/ 2382 w 2517"/>
                <a:gd name="T3" fmla="*/ 204 h 276"/>
                <a:gd name="T4" fmla="*/ 2125 w 2517"/>
                <a:gd name="T5" fmla="*/ 0 h 276"/>
                <a:gd name="T6" fmla="*/ 0 w 2517"/>
                <a:gd name="T7" fmla="*/ 276 h 276"/>
                <a:gd name="T8" fmla="*/ 2063 w 2517"/>
                <a:gd name="T9" fmla="*/ 276 h 276"/>
                <a:gd name="T10" fmla="*/ 2063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64D6F81C-D39B-47F9-95EB-7DFFE5FE15B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7C548A77-CA77-42B4-B79E-E0170AD4EE6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684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684 w 729"/>
                <a:gd name="T7" fmla="*/ 240 h 240"/>
                <a:gd name="T8" fmla="*/ 684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DD31308E-7111-48B8-A791-71F62EA5B9C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B196D4A2-5D96-4845-8B3D-D28D37BDDC5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684 w 729"/>
                <a:gd name="T1" fmla="*/ 318 h 318"/>
                <a:gd name="T2" fmla="*/ 684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684 w 729"/>
                <a:gd name="T9" fmla="*/ 318 h 318"/>
                <a:gd name="T10" fmla="*/ 684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C25F7FE0-C282-435B-8916-150EB5ADB60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9DC3E139-23E1-4EE1-A136-0A35C45D5B7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DA868CAB-ECB5-4C3C-8FF0-42B63F88909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6053B1A1-FA7A-427B-9405-4C8514AED22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1C2D73C3-491A-471F-AEA4-D0770FEEA84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4DAD6DA7-433E-4CC9-A7C4-C5AC05223BB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93ED60EB-954E-4E2D-ACF7-5A66D7291BD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26B62B67-29C5-4352-B2F0-76A2212BD10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80A7D9D0-D958-48DB-A34A-9B3E06ED6E4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8A585A9B-A50B-4989-B6EA-EB5486903E9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126F694D-06A2-4E6D-860E-540D167A288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6B7F078F-9C7B-4779-90B6-4265446D634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B07EF07A-F8E2-47BB-AF8A-700622D30D0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267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5B5723B0-8DD5-4343-8ECD-3B5F49C0FDD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id="{31C52F7D-19BE-4CE6-824F-6F5E1A7869C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97AD4C41-0F1D-4007-A716-56E664DE9C7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4" name="Freeform 32">
              <a:extLst>
                <a:ext uri="{FF2B5EF4-FFF2-40B4-BE49-F238E27FC236}">
                  <a16:creationId xmlns:a16="http://schemas.microsoft.com/office/drawing/2014/main" id="{6FDB4A61-B394-4A98-BD3A-331C8D5EFE7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5" name="Freeform 33">
              <a:extLst>
                <a:ext uri="{FF2B5EF4-FFF2-40B4-BE49-F238E27FC236}">
                  <a16:creationId xmlns:a16="http://schemas.microsoft.com/office/drawing/2014/main" id="{56906CC4-4264-46B5-B46E-E76EB6F6EE2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C3A9714F-592A-406C-ADC7-7B29D5FFCC1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4288CB00-6806-44CE-88C3-A88E47D46A2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8FA34210-FFAC-4BA4-843D-A801CEACEC3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FE67F9D4-8480-4D3E-B929-ED3F43423AC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0" name="Freeform 38">
              <a:extLst>
                <a:ext uri="{FF2B5EF4-FFF2-40B4-BE49-F238E27FC236}">
                  <a16:creationId xmlns:a16="http://schemas.microsoft.com/office/drawing/2014/main" id="{6B0EF225-EADF-4D04-B026-5CFA7DD9033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grpSp>
          <p:nvGrpSpPr>
            <p:cNvPr id="41" name="Group 39">
              <a:extLst>
                <a:ext uri="{FF2B5EF4-FFF2-40B4-BE49-F238E27FC236}">
                  <a16:creationId xmlns:a16="http://schemas.microsoft.com/office/drawing/2014/main" id="{B380E6AA-9C39-429B-A318-BFBA031F4676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>
                <a:extLst>
                  <a:ext uri="{FF2B5EF4-FFF2-40B4-BE49-F238E27FC236}">
                    <a16:creationId xmlns:a16="http://schemas.microsoft.com/office/drawing/2014/main" id="{108C919F-C95D-484C-936F-540A1048D0B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3" name="Freeform 41">
                <a:extLst>
                  <a:ext uri="{FF2B5EF4-FFF2-40B4-BE49-F238E27FC236}">
                    <a16:creationId xmlns:a16="http://schemas.microsoft.com/office/drawing/2014/main" id="{6D82B400-5843-499C-9EB7-F5647716CAC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19498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1600200"/>
            <a:ext cx="109728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499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4" name="Rectangle 44">
            <a:extLst>
              <a:ext uri="{FF2B5EF4-FFF2-40B4-BE49-F238E27FC236}">
                <a16:creationId xmlns:a16="http://schemas.microsoft.com/office/drawing/2014/main" id="{2AA8ADD2-3F49-419C-BCA8-6F735BA8ECCF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" name="Rectangle 45">
            <a:extLst>
              <a:ext uri="{FF2B5EF4-FFF2-40B4-BE49-F238E27FC236}">
                <a16:creationId xmlns:a16="http://schemas.microsoft.com/office/drawing/2014/main" id="{CA1A068C-A548-4D9D-AEE1-9F57BF8F7A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" name="Rectangle 46">
            <a:extLst>
              <a:ext uri="{FF2B5EF4-FFF2-40B4-BE49-F238E27FC236}">
                <a16:creationId xmlns:a16="http://schemas.microsoft.com/office/drawing/2014/main" id="{853F4FD5-DDCB-41BE-98A0-AC7A7D68E9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6D8C1-3CD0-4706-8A3F-88F275FD48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181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id="{3B531E2C-E8B2-4469-8919-F70AC2B522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id="{CF81491C-6EA1-4707-B342-443926549F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64C5A667-BC4A-4FA1-98BD-048D177D52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33268-874C-4F2B-8EB6-74916B956F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1343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id="{713F694F-DBF9-40B4-9BED-9C1262609B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id="{CC2E010F-1C0D-4225-B2F9-6EEFBDEB30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A35E7C82-D2A4-4492-974E-3E84A5F6B3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77C0F-687D-4639-9FF6-5F545222EA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49023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4">
            <a:extLst>
              <a:ext uri="{FF2B5EF4-FFF2-40B4-BE49-F238E27FC236}">
                <a16:creationId xmlns:a16="http://schemas.microsoft.com/office/drawing/2014/main" id="{3A6849BE-D55B-4F6E-AE86-A6BCD3061C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id="{4D77892A-1CBE-45EC-B8AC-04D8D11787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id="{4A232215-A6EF-4F3F-A764-EECC46BB95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131FB-CD31-48F5-9D26-8C6159601B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80702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4">
            <a:extLst>
              <a:ext uri="{FF2B5EF4-FFF2-40B4-BE49-F238E27FC236}">
                <a16:creationId xmlns:a16="http://schemas.microsoft.com/office/drawing/2014/main" id="{D81A0A4F-6710-4D51-97A7-D4B950A7DA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5">
            <a:extLst>
              <a:ext uri="{FF2B5EF4-FFF2-40B4-BE49-F238E27FC236}">
                <a16:creationId xmlns:a16="http://schemas.microsoft.com/office/drawing/2014/main" id="{7736A6C4-174F-4099-841B-91A6BBF754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6">
            <a:extLst>
              <a:ext uri="{FF2B5EF4-FFF2-40B4-BE49-F238E27FC236}">
                <a16:creationId xmlns:a16="http://schemas.microsoft.com/office/drawing/2014/main" id="{87B06AC2-DE61-4377-9167-F418BB6BBA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66961-BF9C-4306-9EFD-1E63B05889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32636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4">
            <a:extLst>
              <a:ext uri="{FF2B5EF4-FFF2-40B4-BE49-F238E27FC236}">
                <a16:creationId xmlns:a16="http://schemas.microsoft.com/office/drawing/2014/main" id="{80573D21-5D56-4D9D-A172-0C802D44C1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5">
            <a:extLst>
              <a:ext uri="{FF2B5EF4-FFF2-40B4-BE49-F238E27FC236}">
                <a16:creationId xmlns:a16="http://schemas.microsoft.com/office/drawing/2014/main" id="{EAA231DD-66F0-4F4B-B60A-03BBC33EFA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>
            <a:extLst>
              <a:ext uri="{FF2B5EF4-FFF2-40B4-BE49-F238E27FC236}">
                <a16:creationId xmlns:a16="http://schemas.microsoft.com/office/drawing/2014/main" id="{BA5DF468-B3EF-4008-B7D9-923A0D0432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EA8FF-49DF-41A7-A0D4-24E6973AD0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8121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>
            <a:extLst>
              <a:ext uri="{FF2B5EF4-FFF2-40B4-BE49-F238E27FC236}">
                <a16:creationId xmlns:a16="http://schemas.microsoft.com/office/drawing/2014/main" id="{D84B69BE-A1C1-4394-A233-3FBCC272CE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5">
            <a:extLst>
              <a:ext uri="{FF2B5EF4-FFF2-40B4-BE49-F238E27FC236}">
                <a16:creationId xmlns:a16="http://schemas.microsoft.com/office/drawing/2014/main" id="{C3662791-C9F9-4E79-95F4-38313557F3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6">
            <a:extLst>
              <a:ext uri="{FF2B5EF4-FFF2-40B4-BE49-F238E27FC236}">
                <a16:creationId xmlns:a16="http://schemas.microsoft.com/office/drawing/2014/main" id="{01FD227F-D854-4CB0-A153-65B0EBA5C0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3DCDA-0577-460F-9396-E28A7A09AD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8042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4B1CECF-72DE-4467-93D1-758620CB26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E5C5576-7652-48F2-BC20-192BA78C59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1D0AE71-773E-4D94-979F-DD55A1BE2A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450D5-9376-4F74-A1DB-6DCC8DCE03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03310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>
            <a:extLst>
              <a:ext uri="{FF2B5EF4-FFF2-40B4-BE49-F238E27FC236}">
                <a16:creationId xmlns:a16="http://schemas.microsoft.com/office/drawing/2014/main" id="{4C65C9B2-DAFD-4EA6-9834-CE10CDA804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id="{61F3E4F2-87D4-42AA-A12C-42FB47DE71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id="{1E671ECB-05DF-4972-B08E-31BEDD3A3E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D5CEC-0185-468B-9E1B-3A2EAFB33E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33052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>
            <a:extLst>
              <a:ext uri="{FF2B5EF4-FFF2-40B4-BE49-F238E27FC236}">
                <a16:creationId xmlns:a16="http://schemas.microsoft.com/office/drawing/2014/main" id="{74BD15DE-FDC2-40F8-8BFF-C307A7A96F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id="{9C36B33E-4C36-4CF4-87B5-F60FA02847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id="{CF3F66CC-4D42-4716-AF90-0E11015FE7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F2506-8DA4-48C2-BBC2-6845793E1E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76943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id="{918A0958-6BCB-41FA-A093-0185A3680F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id="{38464EEA-C2DC-45B1-B1D7-CF0946EDF5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D3D7E7B3-F9A3-4653-BE2F-EB4ED3FC77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77F67-161B-4304-8C2D-4AB4DA1462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29775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id="{D60945D0-DDF6-493B-A4DB-3560CECDDA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id="{96FACC51-F126-4A2A-A2B1-9840573E27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7DB9FA97-1D74-468F-835B-B712F2F1E8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B7642-3B69-4A7D-9A73-DB5D202209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44571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4">
            <a:extLst>
              <a:ext uri="{FF2B5EF4-FFF2-40B4-BE49-F238E27FC236}">
                <a16:creationId xmlns:a16="http://schemas.microsoft.com/office/drawing/2014/main" id="{D04C6511-ED2D-4ED4-88E5-869DD05231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id="{08259917-7B38-4A5C-B36B-B125FD11E4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id="{4375ED7B-DF0A-4C63-AAF0-1A634F8699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0ECD3-05B2-449E-A48A-A7083BE531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1581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39C4010-42FC-472C-ACE4-5D55C22840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2B4138F-69A9-4348-9C3E-F167244384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8C28C4E-1F88-4ABD-8900-43C31EA72B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05DE9-A9B5-40C3-A1A7-5987DB1F8C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3411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0D86D9-820B-4742-BFD4-F70FB19A7D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FF6EDA-E0C5-469F-9FEC-2236722227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DE0D89-92DF-447C-B164-D974B34A37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0FD2D-077A-44D2-BCEF-ABC85F7268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5551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F967FDA-0867-45BF-8AEC-529400477C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E5EDFC6-8702-42AA-A4E6-9DEF6E696A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1F8BFE1-1036-4593-B846-8BB2CCEB83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732C0-92DF-4538-BBB2-64B3E786F9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9584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B438A67-4E9A-4D3F-A79D-ACC70EDADB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916D49F-C7C3-4D1B-99C5-EDB526544B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AA656C9-3F72-4610-91A6-A01E0B95BE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645FC-30E5-497B-8FBD-64B372C775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5486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5982490-3970-4BE8-BC1C-2A05995164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B7419AC-34CE-4A73-9DCC-B8C2E11754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80AF2B6-9AB4-4D6B-845E-FB478A8123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9F2B6-5779-4B5D-B857-62952FF954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3799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17ABBF-067B-4AF8-BD61-5667E9E692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F9D9E3-DC35-4A92-83FA-A949E98735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D2585B-D314-49D8-AD7E-048F1E6D1E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39F2A-08FE-4744-A257-30267E2DF8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9192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82F0D2-88A3-4FDB-B1AD-31DC484A17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B71908-AED6-49FE-AC80-91B990DE5F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CB423A-F600-4570-8926-663C8DEB0E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B4A6A-80DF-4680-8E74-344E906A08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0950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CCEC041-C670-4058-848F-363754BE50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72A51A4-8540-4DEF-869C-871BAFA0B6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3C7E8D8-91DB-43A0-925D-6C034D1CDD1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A4F6CFE-C3B5-4641-9B0E-611B19AC28C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B089324-E3A9-4BA8-AD76-FEF58AAD721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AF61F083-432A-4895-A66A-FEC9D49708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91" r:id="rId1"/>
    <p:sldLayoutId id="2147486092" r:id="rId2"/>
    <p:sldLayoutId id="2147486093" r:id="rId3"/>
    <p:sldLayoutId id="2147486094" r:id="rId4"/>
    <p:sldLayoutId id="2147486095" r:id="rId5"/>
    <p:sldLayoutId id="2147486096" r:id="rId6"/>
    <p:sldLayoutId id="2147486097" r:id="rId7"/>
    <p:sldLayoutId id="2147486098" r:id="rId8"/>
    <p:sldLayoutId id="2147486099" r:id="rId9"/>
    <p:sldLayoutId id="2147486100" r:id="rId10"/>
    <p:sldLayoutId id="2147486101" r:id="rId11"/>
    <p:sldLayoutId id="214748610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>
            <a:extLst>
              <a:ext uri="{FF2B5EF4-FFF2-40B4-BE49-F238E27FC236}">
                <a16:creationId xmlns:a16="http://schemas.microsoft.com/office/drawing/2014/main" id="{15BAD735-E350-4D13-ABFB-229CA675121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6413"/>
            <a:chOff x="0" y="0"/>
            <a:chExt cx="5760" cy="4319"/>
          </a:xfrm>
        </p:grpSpPr>
        <p:sp>
          <p:nvSpPr>
            <p:cNvPr id="18435" name="Freeform 3">
              <a:extLst>
                <a:ext uri="{FF2B5EF4-FFF2-40B4-BE49-F238E27FC236}">
                  <a16:creationId xmlns:a16="http://schemas.microsoft.com/office/drawing/2014/main" id="{A0798613-F11F-425D-BECB-AA147B7EA3B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36" name="Freeform 4">
              <a:extLst>
                <a:ext uri="{FF2B5EF4-FFF2-40B4-BE49-F238E27FC236}">
                  <a16:creationId xmlns:a16="http://schemas.microsoft.com/office/drawing/2014/main" id="{E94311D8-F54A-4C86-AFCA-1666858C8AD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37" name="Freeform 5">
              <a:extLst>
                <a:ext uri="{FF2B5EF4-FFF2-40B4-BE49-F238E27FC236}">
                  <a16:creationId xmlns:a16="http://schemas.microsoft.com/office/drawing/2014/main" id="{EC1FC0C0-85CB-46E1-8474-EBBEB2B8299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59" name="Freeform 6">
              <a:extLst>
                <a:ext uri="{FF2B5EF4-FFF2-40B4-BE49-F238E27FC236}">
                  <a16:creationId xmlns:a16="http://schemas.microsoft.com/office/drawing/2014/main" id="{BC3AAC76-89A8-4111-88A5-B312E6AF877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632 w 1722"/>
                <a:gd name="T1" fmla="*/ 33 h 66"/>
                <a:gd name="T2" fmla="*/ 1632 w 1722"/>
                <a:gd name="T3" fmla="*/ 33 h 66"/>
                <a:gd name="T4" fmla="*/ 0 w 1722"/>
                <a:gd name="T5" fmla="*/ 0 h 66"/>
                <a:gd name="T6" fmla="*/ 0 w 1722"/>
                <a:gd name="T7" fmla="*/ 33 h 66"/>
                <a:gd name="T8" fmla="*/ 1632 w 1722"/>
                <a:gd name="T9" fmla="*/ 33 h 66"/>
                <a:gd name="T10" fmla="*/ 1632 w 1722"/>
                <a:gd name="T11" fmla="*/ 33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9" name="Freeform 7">
              <a:extLst>
                <a:ext uri="{FF2B5EF4-FFF2-40B4-BE49-F238E27FC236}">
                  <a16:creationId xmlns:a16="http://schemas.microsoft.com/office/drawing/2014/main" id="{BF9CF300-A0A7-4EE7-BFF7-9FBAEB8B543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61" name="Freeform 8">
              <a:extLst>
                <a:ext uri="{FF2B5EF4-FFF2-40B4-BE49-F238E27FC236}">
                  <a16:creationId xmlns:a16="http://schemas.microsoft.com/office/drawing/2014/main" id="{A3BFB9B7-61C2-4CBC-92E5-B210CF1CBFF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30 w 975"/>
                <a:gd name="T1" fmla="*/ 48 h 101"/>
                <a:gd name="T2" fmla="*/ 930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30 w 975"/>
                <a:gd name="T9" fmla="*/ 48 h 101"/>
                <a:gd name="T10" fmla="*/ 930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2" name="Freeform 9">
              <a:extLst>
                <a:ext uri="{FF2B5EF4-FFF2-40B4-BE49-F238E27FC236}">
                  <a16:creationId xmlns:a16="http://schemas.microsoft.com/office/drawing/2014/main" id="{E8B192F9-FDEC-4741-A38B-3D9EF9678CE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05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051 w 2141"/>
                <a:gd name="T7" fmla="*/ 0 h 198"/>
                <a:gd name="T8" fmla="*/ 2051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2" name="Freeform 10">
              <a:extLst>
                <a:ext uri="{FF2B5EF4-FFF2-40B4-BE49-F238E27FC236}">
                  <a16:creationId xmlns:a16="http://schemas.microsoft.com/office/drawing/2014/main" id="{D499BF32-2FE1-4ABE-A32F-B4943BE6642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64" name="Freeform 11">
              <a:extLst>
                <a:ext uri="{FF2B5EF4-FFF2-40B4-BE49-F238E27FC236}">
                  <a16:creationId xmlns:a16="http://schemas.microsoft.com/office/drawing/2014/main" id="{1C8129F4-0ECE-4A14-97A4-35EAA25C836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063 w 2517"/>
                <a:gd name="T1" fmla="*/ 276 h 276"/>
                <a:gd name="T2" fmla="*/ 2382 w 2517"/>
                <a:gd name="T3" fmla="*/ 204 h 276"/>
                <a:gd name="T4" fmla="*/ 2125 w 2517"/>
                <a:gd name="T5" fmla="*/ 0 h 276"/>
                <a:gd name="T6" fmla="*/ 0 w 2517"/>
                <a:gd name="T7" fmla="*/ 276 h 276"/>
                <a:gd name="T8" fmla="*/ 2063 w 2517"/>
                <a:gd name="T9" fmla="*/ 276 h 276"/>
                <a:gd name="T10" fmla="*/ 2063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4" name="Freeform 12">
              <a:extLst>
                <a:ext uri="{FF2B5EF4-FFF2-40B4-BE49-F238E27FC236}">
                  <a16:creationId xmlns:a16="http://schemas.microsoft.com/office/drawing/2014/main" id="{7593A07B-0238-466D-82D8-306B217A473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66" name="Freeform 13">
              <a:extLst>
                <a:ext uri="{FF2B5EF4-FFF2-40B4-BE49-F238E27FC236}">
                  <a16:creationId xmlns:a16="http://schemas.microsoft.com/office/drawing/2014/main" id="{938EF643-FBCD-4FFE-BEA3-81E61C964E5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684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684 w 729"/>
                <a:gd name="T7" fmla="*/ 240 h 240"/>
                <a:gd name="T8" fmla="*/ 684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6" name="Freeform 14">
              <a:extLst>
                <a:ext uri="{FF2B5EF4-FFF2-40B4-BE49-F238E27FC236}">
                  <a16:creationId xmlns:a16="http://schemas.microsoft.com/office/drawing/2014/main" id="{FF14F130-8FEB-4329-B9BC-C3AE78F3699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68" name="Freeform 15">
              <a:extLst>
                <a:ext uri="{FF2B5EF4-FFF2-40B4-BE49-F238E27FC236}">
                  <a16:creationId xmlns:a16="http://schemas.microsoft.com/office/drawing/2014/main" id="{761AB788-DC30-4190-BE89-C45221DEEA0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684 w 729"/>
                <a:gd name="T1" fmla="*/ 318 h 318"/>
                <a:gd name="T2" fmla="*/ 684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684 w 729"/>
                <a:gd name="T9" fmla="*/ 318 h 318"/>
                <a:gd name="T10" fmla="*/ 684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8" name="Freeform 16">
              <a:extLst>
                <a:ext uri="{FF2B5EF4-FFF2-40B4-BE49-F238E27FC236}">
                  <a16:creationId xmlns:a16="http://schemas.microsoft.com/office/drawing/2014/main" id="{C6345A81-E029-44A9-A958-D37B3E1E210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49" name="Freeform 17">
              <a:extLst>
                <a:ext uri="{FF2B5EF4-FFF2-40B4-BE49-F238E27FC236}">
                  <a16:creationId xmlns:a16="http://schemas.microsoft.com/office/drawing/2014/main" id="{D56CF6BF-370D-4E77-9983-CE8A9767350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50" name="Freeform 18">
              <a:extLst>
                <a:ext uri="{FF2B5EF4-FFF2-40B4-BE49-F238E27FC236}">
                  <a16:creationId xmlns:a16="http://schemas.microsoft.com/office/drawing/2014/main" id="{3428007B-2DB1-433B-A619-35B3B5C3E5F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72" name="Freeform 19">
              <a:extLst>
                <a:ext uri="{FF2B5EF4-FFF2-40B4-BE49-F238E27FC236}">
                  <a16:creationId xmlns:a16="http://schemas.microsoft.com/office/drawing/2014/main" id="{465AE113-81F8-41B6-9820-F9E711D3803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2" name="Freeform 20">
              <a:extLst>
                <a:ext uri="{FF2B5EF4-FFF2-40B4-BE49-F238E27FC236}">
                  <a16:creationId xmlns:a16="http://schemas.microsoft.com/office/drawing/2014/main" id="{1FBA63EC-AF6E-4D26-984E-3F721C8ECAD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74" name="Freeform 21">
              <a:extLst>
                <a:ext uri="{FF2B5EF4-FFF2-40B4-BE49-F238E27FC236}">
                  <a16:creationId xmlns:a16="http://schemas.microsoft.com/office/drawing/2014/main" id="{37B3D2C9-6BEF-4251-A22F-EDDF5817E86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4" name="Freeform 22">
              <a:extLst>
                <a:ext uri="{FF2B5EF4-FFF2-40B4-BE49-F238E27FC236}">
                  <a16:creationId xmlns:a16="http://schemas.microsoft.com/office/drawing/2014/main" id="{38646749-4D7D-4406-806F-8DF2DA899DE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55" name="Freeform 23">
              <a:extLst>
                <a:ext uri="{FF2B5EF4-FFF2-40B4-BE49-F238E27FC236}">
                  <a16:creationId xmlns:a16="http://schemas.microsoft.com/office/drawing/2014/main" id="{CEFB81CF-7562-4EBA-A0FD-8C013C14F57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56" name="Freeform 24">
              <a:extLst>
                <a:ext uri="{FF2B5EF4-FFF2-40B4-BE49-F238E27FC236}">
                  <a16:creationId xmlns:a16="http://schemas.microsoft.com/office/drawing/2014/main" id="{A1028FD6-FEFC-4687-97DE-44B74A9037F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78" name="Freeform 25">
              <a:extLst>
                <a:ext uri="{FF2B5EF4-FFF2-40B4-BE49-F238E27FC236}">
                  <a16:creationId xmlns:a16="http://schemas.microsoft.com/office/drawing/2014/main" id="{232341E8-3D54-470C-B5BD-47DC70F92FB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8" name="Freeform 26">
              <a:extLst>
                <a:ext uri="{FF2B5EF4-FFF2-40B4-BE49-F238E27FC236}">
                  <a16:creationId xmlns:a16="http://schemas.microsoft.com/office/drawing/2014/main" id="{3E9B9CA4-36E0-4985-8E74-0AD3E19B0CA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59" name="Freeform 27">
              <a:extLst>
                <a:ext uri="{FF2B5EF4-FFF2-40B4-BE49-F238E27FC236}">
                  <a16:creationId xmlns:a16="http://schemas.microsoft.com/office/drawing/2014/main" id="{7218CF6D-8481-43E8-A960-C6CEE203355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81" name="Freeform 28">
              <a:extLst>
                <a:ext uri="{FF2B5EF4-FFF2-40B4-BE49-F238E27FC236}">
                  <a16:creationId xmlns:a16="http://schemas.microsoft.com/office/drawing/2014/main" id="{F6E2DCE4-C4BD-4C97-BDC0-506E48EA4EB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267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1" name="Freeform 29">
              <a:extLst>
                <a:ext uri="{FF2B5EF4-FFF2-40B4-BE49-F238E27FC236}">
                  <a16:creationId xmlns:a16="http://schemas.microsoft.com/office/drawing/2014/main" id="{6DC93F51-E1BA-4961-A9D1-9F5E92D89CE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83" name="Freeform 30">
              <a:extLst>
                <a:ext uri="{FF2B5EF4-FFF2-40B4-BE49-F238E27FC236}">
                  <a16:creationId xmlns:a16="http://schemas.microsoft.com/office/drawing/2014/main" id="{127D45A0-D339-45A3-9182-EDBF4391776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3" name="Freeform 31">
              <a:extLst>
                <a:ext uri="{FF2B5EF4-FFF2-40B4-BE49-F238E27FC236}">
                  <a16:creationId xmlns:a16="http://schemas.microsoft.com/office/drawing/2014/main" id="{EB8A73CE-9364-4D33-B240-48EC9031926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64" name="Freeform 32">
              <a:extLst>
                <a:ext uri="{FF2B5EF4-FFF2-40B4-BE49-F238E27FC236}">
                  <a16:creationId xmlns:a16="http://schemas.microsoft.com/office/drawing/2014/main" id="{7E3CC21E-1524-4AFD-AAE2-C9AB40A8D17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65" name="Freeform 33">
              <a:extLst>
                <a:ext uri="{FF2B5EF4-FFF2-40B4-BE49-F238E27FC236}">
                  <a16:creationId xmlns:a16="http://schemas.microsoft.com/office/drawing/2014/main" id="{4E768192-E73F-41EC-8A7C-C9C8973D57B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66" name="Freeform 34">
              <a:extLst>
                <a:ext uri="{FF2B5EF4-FFF2-40B4-BE49-F238E27FC236}">
                  <a16:creationId xmlns:a16="http://schemas.microsoft.com/office/drawing/2014/main" id="{417E44A1-2634-4AA0-8BAC-0DF25AEBC1C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67" name="Freeform 35">
              <a:extLst>
                <a:ext uri="{FF2B5EF4-FFF2-40B4-BE49-F238E27FC236}">
                  <a16:creationId xmlns:a16="http://schemas.microsoft.com/office/drawing/2014/main" id="{618F9189-52B6-472A-B18B-4CDDDF61E83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68" name="Freeform 36">
              <a:extLst>
                <a:ext uri="{FF2B5EF4-FFF2-40B4-BE49-F238E27FC236}">
                  <a16:creationId xmlns:a16="http://schemas.microsoft.com/office/drawing/2014/main" id="{97466F30-2FE9-4254-9127-94D2FD31F65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69" name="Freeform 37">
              <a:extLst>
                <a:ext uri="{FF2B5EF4-FFF2-40B4-BE49-F238E27FC236}">
                  <a16:creationId xmlns:a16="http://schemas.microsoft.com/office/drawing/2014/main" id="{557C43FE-B02F-4C4A-9457-DCF682EE977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70" name="Freeform 38">
              <a:extLst>
                <a:ext uri="{FF2B5EF4-FFF2-40B4-BE49-F238E27FC236}">
                  <a16:creationId xmlns:a16="http://schemas.microsoft.com/office/drawing/2014/main" id="{853E7207-385B-4A20-B21B-6992DDDCA96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grpSp>
          <p:nvGrpSpPr>
            <p:cNvPr id="2092" name="Group 39">
              <a:extLst>
                <a:ext uri="{FF2B5EF4-FFF2-40B4-BE49-F238E27FC236}">
                  <a16:creationId xmlns:a16="http://schemas.microsoft.com/office/drawing/2014/main" id="{1202DD05-E642-4810-890E-AFCAAC246CDB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8472" name="Freeform 40">
                <a:extLst>
                  <a:ext uri="{FF2B5EF4-FFF2-40B4-BE49-F238E27FC236}">
                    <a16:creationId xmlns:a16="http://schemas.microsoft.com/office/drawing/2014/main" id="{7D4249A6-D5CC-430A-8773-7AAA6922379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473" name="Freeform 41">
                <a:extLst>
                  <a:ext uri="{FF2B5EF4-FFF2-40B4-BE49-F238E27FC236}">
                    <a16:creationId xmlns:a16="http://schemas.microsoft.com/office/drawing/2014/main" id="{6AEFC5A0-2BED-4457-80C5-CFF86B034AF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18474" name="Rectangle 42">
            <a:extLst>
              <a:ext uri="{FF2B5EF4-FFF2-40B4-BE49-F238E27FC236}">
                <a16:creationId xmlns:a16="http://schemas.microsoft.com/office/drawing/2014/main" id="{1BBAE722-A43B-4B9E-A832-F74AAE6FB9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8475" name="Rectangle 43">
            <a:extLst>
              <a:ext uri="{FF2B5EF4-FFF2-40B4-BE49-F238E27FC236}">
                <a16:creationId xmlns:a16="http://schemas.microsoft.com/office/drawing/2014/main" id="{77C37CA4-A76B-4560-B376-D72B14C9C0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476" name="Rectangle 44">
            <a:extLst>
              <a:ext uri="{FF2B5EF4-FFF2-40B4-BE49-F238E27FC236}">
                <a16:creationId xmlns:a16="http://schemas.microsoft.com/office/drawing/2014/main" id="{2EE7D128-9100-4B8D-86C4-EC524C8F755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77" name="Rectangle 45">
            <a:extLst>
              <a:ext uri="{FF2B5EF4-FFF2-40B4-BE49-F238E27FC236}">
                <a16:creationId xmlns:a16="http://schemas.microsoft.com/office/drawing/2014/main" id="{44EA19F7-FB44-46C8-AEB4-81092CF86AC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78" name="Rectangle 46">
            <a:extLst>
              <a:ext uri="{FF2B5EF4-FFF2-40B4-BE49-F238E27FC236}">
                <a16:creationId xmlns:a16="http://schemas.microsoft.com/office/drawing/2014/main" id="{A8DEC564-85AB-491A-B810-4A8090DBCC3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78BACDB0-F24B-439B-BDED-190AD87FCC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6114" r:id="rId1"/>
    <p:sldLayoutId id="2147486103" r:id="rId2"/>
    <p:sldLayoutId id="2147486104" r:id="rId3"/>
    <p:sldLayoutId id="2147486105" r:id="rId4"/>
    <p:sldLayoutId id="2147486106" r:id="rId5"/>
    <p:sldLayoutId id="2147486107" r:id="rId6"/>
    <p:sldLayoutId id="2147486108" r:id="rId7"/>
    <p:sldLayoutId id="2147486109" r:id="rId8"/>
    <p:sldLayoutId id="2147486110" r:id="rId9"/>
    <p:sldLayoutId id="2147486111" r:id="rId10"/>
    <p:sldLayoutId id="2147486112" r:id="rId11"/>
    <p:sldLayoutId id="214748611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anose="05000000000000000000" pitchFamily="2" charset="2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/Relationships>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FCF61EB9-209A-4059-A8F4-B84FD8EE62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12192000" cy="1371600"/>
          </a:xfrm>
        </p:spPr>
        <p:txBody>
          <a:bodyPr/>
          <a:lstStyle/>
          <a:p>
            <a:pPr eaLnBrk="1" hangingPunct="1"/>
            <a:r>
              <a:rPr lang="en-US" alt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Genesis 2   Part 1</a:t>
            </a:r>
            <a:br>
              <a:rPr lang="en-US" alt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創世記第二章， 第一部分</a:t>
            </a:r>
            <a:endParaRPr lang="en-US" altLang="en-US" sz="3200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7472F5D8-FE09-407D-80D3-D2E43FF21F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33600" y="2286000"/>
            <a:ext cx="8153400" cy="4267200"/>
          </a:xfrm>
        </p:spPr>
        <p:txBody>
          <a:bodyPr/>
          <a:lstStyle/>
          <a:p>
            <a:pPr algn="ctr" eaLnBrk="1" hangingPunct="1"/>
            <a:r>
              <a:rPr lang="en-US" altLang="en-US" u="sng">
                <a:solidFill>
                  <a:srgbClr val="FFFF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What does it mean to be human</a:t>
            </a:r>
            <a:r>
              <a:rPr lang="en-US" altLang="en-US">
                <a:solidFill>
                  <a:srgbClr val="FFFF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?</a:t>
            </a:r>
          </a:p>
          <a:p>
            <a:pPr algn="ctr" eaLnBrk="1" hangingPunct="1"/>
            <a:r>
              <a:rPr lang="en-US" altLang="en-US" u="sng">
                <a:solidFill>
                  <a:srgbClr val="FFFF99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America’s current identity crisis</a:t>
            </a:r>
          </a:p>
          <a:p>
            <a:pPr algn="ctr"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何為人？</a:t>
            </a:r>
            <a:endParaRPr lang="en-US" altLang="zh-CN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ctr"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美國現今的身份認同危機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>
            <a:extLst>
              <a:ext uri="{FF2B5EF4-FFF2-40B4-BE49-F238E27FC236}">
                <a16:creationId xmlns:a16="http://schemas.microsoft.com/office/drawing/2014/main" id="{5FC7B203-2A9C-4371-9723-8B65375942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57200"/>
            <a:ext cx="3581400" cy="6329363"/>
          </a:xfrm>
        </p:spPr>
        <p:txBody>
          <a:bodyPr/>
          <a:lstStyle/>
          <a:p>
            <a:pPr eaLnBrk="1" hangingPunct="1"/>
            <a:r>
              <a:rPr lang="en-US" altLang="en-US" b="1" u="sng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Jesus Proved He is LORD of Time by dividing it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(Mk. 2:27-28; Matt. 12:8; Lk. 6:2-5)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耶穌將時間分開，證明祂是時間的主宰。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6387" name="Picture 2" descr="Text&#10;&#10;Description automatically generated">
            <a:extLst>
              <a:ext uri="{FF2B5EF4-FFF2-40B4-BE49-F238E27FC236}">
                <a16:creationId xmlns:a16="http://schemas.microsoft.com/office/drawing/2014/main" id="{16A7030B-DF4A-49B9-A5FE-F7C5EA0EA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838" y="71438"/>
            <a:ext cx="8666162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1B195-C62D-4B42-BF72-9371B2FE2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11963400" cy="1676400"/>
          </a:xfrm>
        </p:spPr>
        <p:txBody>
          <a:bodyPr/>
          <a:lstStyle/>
          <a:p>
            <a:pPr>
              <a:defRPr/>
            </a:pP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The Sabbath is </a:t>
            </a:r>
            <a:r>
              <a:rPr lang="en-US" altLang="en-US" sz="3200" b="1" u="sng" dirty="0">
                <a:solidFill>
                  <a:srgbClr val="FFFF99"/>
                </a:solidFill>
                <a:latin typeface="Comic Sans MS" panose="030F0702030302020204" pitchFamily="66" charset="0"/>
              </a:rPr>
              <a:t>a Prophetic Type</a:t>
            </a: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 of Redeemed Humanity’s Glorious Rest in Christ’s Eternal Kingdom</a:t>
            </a:r>
            <a:b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安息日是蒙救贖的人類在基督永恆過度中榮耀地安息的預表</a:t>
            </a:r>
            <a:endParaRPr lang="en-US" alt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A97AE9D-BC72-4623-8237-41DB966E9F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905000"/>
            <a:ext cx="5257800" cy="12192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Heb. 4:1-11 &amp; Col. 2:14-17</a:t>
            </a:r>
          </a:p>
        </p:txBody>
      </p:sp>
      <p:pic>
        <p:nvPicPr>
          <p:cNvPr id="17412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D6E6F0C3-5D15-40D0-97D2-BDC487B34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2697163"/>
            <a:ext cx="539750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2" descr="A picture containing arch&#10;&#10;Description automatically generated">
            <a:extLst>
              <a:ext uri="{FF2B5EF4-FFF2-40B4-BE49-F238E27FC236}">
                <a16:creationId xmlns:a16="http://schemas.microsoft.com/office/drawing/2014/main" id="{2F9FC04B-854C-4E08-B82B-EE47AA551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09800"/>
            <a:ext cx="6027738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A424E119-5A5C-44D6-9675-29D0517429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963400" cy="990600"/>
          </a:xfrm>
        </p:spPr>
        <p:txBody>
          <a:bodyPr/>
          <a:lstStyle/>
          <a:p>
            <a:pPr eaLnBrk="1" hangingPunct="1"/>
            <a:endParaRPr lang="en-US" altLang="en-US" sz="3200" b="1">
              <a:solidFill>
                <a:srgbClr val="FFFF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B0A25519-AAA1-4D90-94F8-5DE8D6A1AB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1524000"/>
            <a:ext cx="8991600" cy="4648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u="sng" dirty="0">
                <a:solidFill>
                  <a:srgbClr val="FFFF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Now we will study God’s word to learn what it truly means to be human</a:t>
            </a:r>
            <a:r>
              <a:rPr lang="en-US" altLang="en-US" dirty="0">
                <a:solidFill>
                  <a:srgbClr val="FFFF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           </a:t>
            </a:r>
            <a:r>
              <a:rPr lang="en-US" altLang="en-US" u="sng" dirty="0">
                <a:solidFill>
                  <a:srgbClr val="FFFF99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so we can live the most meaningful satisfying life possible</a:t>
            </a:r>
          </a:p>
          <a:p>
            <a:pPr algn="ctr" eaLnBrk="1" hangingPunct="1"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現在讓我們研討上帝的話語</a:t>
            </a:r>
            <a:endParaRPr lang="en-US" altLang="zh-CN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學習何爲人的真義</a:t>
            </a:r>
            <a:endParaRPr lang="en-US" altLang="zh-CN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好使我們活出最可能有意義與滿足的人生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19C3D-7014-42DA-B00B-5A0105855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11963400" cy="1752600"/>
          </a:xfrm>
        </p:spPr>
        <p:txBody>
          <a:bodyPr/>
          <a:lstStyle/>
          <a:p>
            <a:pPr>
              <a:defRPr/>
            </a:pP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To Fulfill our Humanity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, </a:t>
            </a: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we must know The Source of Human Dignity &amp; Value</a:t>
            </a:r>
            <a:b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實踐人性，我們必須明白人的尊嚴與價值的來源</a:t>
            </a:r>
            <a:endParaRPr lang="en-US" alt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E87AF-C859-4AD3-B537-A77DA0BB6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828800"/>
            <a:ext cx="11811000" cy="4876800"/>
          </a:xfrm>
        </p:spPr>
        <p:txBody>
          <a:bodyPr/>
          <a:lstStyle/>
          <a:p>
            <a:pPr>
              <a:defRPr/>
            </a:pPr>
            <a:r>
              <a:rPr 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 reveals that He Created man in His image</a:t>
            </a:r>
            <a:r>
              <a:rPr 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unique eternal Being</a:t>
            </a:r>
            <a:r>
              <a:rPr 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eternal purposes</a:t>
            </a:r>
            <a:r>
              <a:rPr 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上帝啓示祂按自己的形像創造人，人是一個獨特，永恆的存在，具有永恆的目的。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Evolutionary Science</a:t>
            </a:r>
            <a:r>
              <a:rPr 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[materialism]</a:t>
            </a:r>
            <a:r>
              <a:rPr 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teaches that man is the temporary product of unintelligent chance without any purpose</a:t>
            </a:r>
            <a:r>
              <a:rPr 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(Reduces man to a hominid animal: no soul, no spirit)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進化科學（唯物論）教導人是沒有智能、偶然產生的暫時產物，沒有任何目的（將人降級為原始動物：沒有魂與靈）。</a:t>
            </a:r>
            <a:endParaRPr lang="en-US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3A56B12B-E43F-45B3-86FF-6BBF8DC44D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963400" cy="1524000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In Scripture God communicates with us in Human Language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>
                <a:solidFill>
                  <a:srgbClr val="FFFF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but in His own Unique Way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(Isa. 55:8-9; Rom. 11:33-36)</a:t>
            </a:r>
            <a:br>
              <a:rPr lang="en-US" alt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在經文中，上帝用祂自己獨特的方式，使用人的語言與我們溝通</a:t>
            </a:r>
            <a:endParaRPr lang="en-US" altLang="en-US" sz="3200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AAF4DC5C-DE89-4B09-998D-2161AAA502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0650" y="1828800"/>
            <a:ext cx="12039600" cy="4953000"/>
          </a:xfrm>
        </p:spPr>
        <p:txBody>
          <a:bodyPr/>
          <a:lstStyle/>
          <a:p>
            <a:pPr eaLnBrk="1" hangingPunct="1"/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Bible is 25% Prophesy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Unique to an Omniscient God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</a:t>
            </a:r>
            <a:r>
              <a:rPr lang="en-US" altLang="en-US" b="1" u="sng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do this God uses 1600 years to record His Word for mankind</a:t>
            </a:r>
            <a:r>
              <a:rPr lang="en-US" altLang="en-US" b="1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聖經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25%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是預言，是無所不知的上帝所獨具的。上帝使用一千六百年為人類記錄祂的話語來完成。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Book of Hebrews reveals how to understand God’s unique 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Prophetic Types that powerfully connect the O.T. to the  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LORD Jesus Christ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希伯來書顯示如何明白上帝獨特的預表，將舊約與主耶穌基督連接起來。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71020569-CFEC-4DAD-A893-DFFEF2005D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963400" cy="1905000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The O.T. is written with Eastern thought patterns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&amp; </a:t>
            </a:r>
            <a:r>
              <a:rPr lang="en-US" altLang="en-US" sz="3200" b="1" u="sng">
                <a:solidFill>
                  <a:srgbClr val="FFFF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the N. T. with both Eastern &amp; Western thought Patterns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.</a:t>
            </a:r>
            <a:b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舊約是依據東方思想模式而寫，</a:t>
            </a:r>
            <a:br>
              <a:rPr lang="en-US" altLang="zh-CN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新約是依據東方與西方思想模式而寫</a:t>
            </a:r>
            <a:r>
              <a:rPr lang="en-US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7AECA7E7-C76A-40D3-A63E-F134E593E5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981200"/>
            <a:ext cx="12039600" cy="4876800"/>
          </a:xfrm>
        </p:spPr>
        <p:txBody>
          <a:bodyPr/>
          <a:lstStyle/>
          <a:p>
            <a:pPr eaLnBrk="1" hangingPunct="1"/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an Eastern worldview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b="1" i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Semitic, Asian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Repetition is common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在東方世界觀裏（閃族，亞洲人），重複十分普遍。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Deuteronomy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b="1" i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“Second Law”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repeats Laws of Ex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&amp; </a:t>
            </a:r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expand their applications &amp; increase insights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申命記（“第二律法”）重複出埃及記、利未記、民數記的律法來擴展它們的應用和增强洞見。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eaLnBrk="1" hangingPunct="1"/>
            <a:r>
              <a:rPr lang="en-US" altLang="en-US" b="1" u="sng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Events are often out of order chronologically in order to emphasize important Lessons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事件經常脫離時間順序，用以强調重要的功課。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0FBF24A5-6C6F-4D45-9330-5ED73D008D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963400" cy="1600200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The Holy Spirit Guides us to understand God’s thoughts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(John 14:17, 26; I Cor. 2:9-14, 16)</a:t>
            </a:r>
            <a:b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聖靈引導我們明白上帝的思想</a:t>
            </a:r>
            <a:endParaRPr lang="en-US" altLang="en-US" sz="2800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44A9DA9F-175F-4CD8-9A78-1E7C5937D2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905000"/>
            <a:ext cx="11887200" cy="4876800"/>
          </a:xfrm>
        </p:spPr>
        <p:txBody>
          <a:bodyPr/>
          <a:lstStyle/>
          <a:p>
            <a:pPr eaLnBrk="1" hangingPunct="1"/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Different Gospels make studying the Life of Christ like an exciting search for hidden treasure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en-US" sz="28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Four Gospels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by Danny Akin, or J. Vernon McGee, or A.W. Pink available free online PDF]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四部福音書使研讀基督生平更像興奮地尋寶一樣！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knowing the Author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lost liberals find errors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不認識作者，迷失的自由派尋找錯誤。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eaLnBrk="1" hangingPunct="1"/>
            <a:r>
              <a:rPr lang="en-US" altLang="en-US" b="1" i="1" u="sng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Illus</a:t>
            </a:r>
            <a:r>
              <a:rPr lang="en-US" altLang="en-US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.: Religious but lost people criticize God &amp; the Bible (i.e. me)</a:t>
            </a:r>
          </a:p>
          <a:p>
            <a:pPr eaLnBrk="1" hangingPunct="1"/>
            <a:endParaRPr lang="en-US" altLang="en-US" b="1">
              <a:solidFill>
                <a:srgbClr val="CC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7DC862AB-6FDD-49DA-8003-2DE66EB2AB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963400" cy="1981200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Lost liberal scholars turn God’s Unique Thoughts into errors &amp; attack His Word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(Matt. 11:25; 13:11-16; 2 Cor. 4:3-6)</a:t>
            </a:r>
            <a:b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迷失的自由派學者將上帝獨特的思想轉變成錯誤，</a:t>
            </a:r>
            <a:br>
              <a:rPr lang="en-US" altLang="zh-CN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且攻擊祂的話語</a:t>
            </a:r>
            <a:endParaRPr lang="en-US" altLang="en-US" sz="3200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DCB5B230-B5FA-4544-BAA5-4EEEEBC7AC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2438400"/>
            <a:ext cx="11887200" cy="4343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common attack says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Genesis 1 &amp; 2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so different they can’t both be authored by Moses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 </a:t>
            </a:r>
            <a:r>
              <a:rPr lang="en-US" altLang="en-US" b="1" u="sng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bible is not inspired by God</a:t>
            </a:r>
            <a:r>
              <a:rPr lang="en-US" altLang="en-US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  <a:p>
            <a:pPr eaLnBrk="1" hangingPunct="1"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一個常見的攻擊說：創世記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章如此不同，不可能同為摩西所寫！這本聖經不是上帝啓示的！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alt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News Alert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 </a:t>
            </a:r>
            <a:r>
              <a:rPr lang="en-US" alt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Moses isn’t the author of the Torah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just the human writer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altLang="en-US" b="1" u="sng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 is the Author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(Ex. 33:11; Num. 12:6-8; Deut. 34:10)</a:t>
            </a:r>
          </a:p>
          <a:p>
            <a:pPr eaLnBrk="1" hangingPunct="1"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新聞警報！摩西不是妥拉的作者，他只是人，上帝是作者！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 eaLnBrk="1" hangingPunct="1">
              <a:buFontTx/>
              <a:buNone/>
              <a:defRPr/>
            </a:pPr>
            <a:endParaRPr lang="en-US" altLang="en-US" dirty="0">
              <a:solidFill>
                <a:srgbClr val="CC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849F3E5B-4D96-43A0-A6CB-C804A4CAD9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963400" cy="1066800"/>
          </a:xfrm>
        </p:spPr>
        <p:txBody>
          <a:bodyPr/>
          <a:lstStyle/>
          <a:p>
            <a:pPr eaLnBrk="1" hangingPunct="1"/>
            <a:endParaRPr lang="en-US" altLang="en-US" sz="2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150171F1-7860-4293-9F1D-F2DCEAD03D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14600" y="1371600"/>
            <a:ext cx="6819900" cy="3352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u="sng" dirty="0">
                <a:solidFill>
                  <a:srgbClr val="CCFFFF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Let’s Look at the Supposed contradictions between</a:t>
            </a:r>
            <a:r>
              <a:rPr lang="en-US" altLang="en-US" dirty="0">
                <a:solidFill>
                  <a:srgbClr val="CCFFFF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chemeClr val="bg1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Genesis 1 &amp; 2</a:t>
            </a:r>
          </a:p>
          <a:p>
            <a:pPr algn="ctr" eaLnBrk="1" hangingPunct="1"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讓我們看創世記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章</a:t>
            </a:r>
            <a:endParaRPr lang="en-US" altLang="zh-CN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所謂的矛盾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4580" name="Picture 2" descr="A picture containing text, receipt&#10;&#10;Description automatically generated">
            <a:extLst>
              <a:ext uri="{FF2B5EF4-FFF2-40B4-BE49-F238E27FC236}">
                <a16:creationId xmlns:a16="http://schemas.microsoft.com/office/drawing/2014/main" id="{B2BE54A1-DB4A-469F-8D51-3A0D77F3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8550"/>
            <a:ext cx="3124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5019BA97-EBB0-492E-A5BC-E55E51B4B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3513" y="2368550"/>
            <a:ext cx="3124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803BD610-C9B1-46D6-9E9E-0502CC32E6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810000"/>
            <a:ext cx="11811000" cy="2895600"/>
          </a:xfrm>
        </p:spPr>
        <p:txBody>
          <a:bodyPr/>
          <a:lstStyle/>
          <a:p>
            <a:pPr algn="l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(Gen. 2:7-25)</a:t>
            </a:r>
            <a:r>
              <a:rPr lang="en-US" sz="2800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describes only events on the 6</a:t>
            </a:r>
            <a:r>
              <a:rPr lang="en-US" sz="3200" b="1" u="sng" baseline="30000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3200" b="1" u="sng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 day in the Garden of Eden</a:t>
            </a:r>
            <a:r>
              <a:rPr lang="en-US" sz="3200" b="1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The trees in</a:t>
            </a:r>
            <a:r>
              <a:rPr lang="en-US" sz="3200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Gen. 2:9</a:t>
            </a:r>
            <a:r>
              <a:rPr lang="en-US" sz="3200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are only in the Garden of Eden</a:t>
            </a:r>
            <a:r>
              <a:rPr lang="en-US" sz="3200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en-US" sz="3200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Allowed Adam to observe God Create</a:t>
            </a:r>
            <a:r>
              <a:rPr lang="en-US" sz="3200" b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en-US" sz="3200" b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創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2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：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7-25 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只描述在伊甸園裏第六天的事件。創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2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：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9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的樹木只在伊甸園中，讓亞當觀看上帝創造！</a:t>
            </a:r>
            <a:endParaRPr lang="en-US" sz="32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6B5E2493-1280-4315-8EA2-30F942DF2F4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228600"/>
            <a:ext cx="5943600" cy="3429000"/>
          </a:xfrm>
        </p:spPr>
        <p:txBody>
          <a:bodyPr/>
          <a:lstStyle/>
          <a:p>
            <a:pPr>
              <a:defRPr/>
            </a:pPr>
            <a:r>
              <a:rPr lang="en-US" altLang="en-US" sz="3200" b="1" i="1" dirty="0">
                <a:latin typeface="Times New Roman" panose="02020603050405020304" pitchFamily="18" charset="0"/>
              </a:rPr>
              <a:t>1. Gen. 1:11</a:t>
            </a:r>
            <a:r>
              <a:rPr lang="en-US" altLang="en-US" sz="3200" b="1" i="1" dirty="0">
                <a:solidFill>
                  <a:srgbClr val="CC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u="sng" dirty="0">
                <a:solidFill>
                  <a:srgbClr val="CCFFFF"/>
                </a:solidFill>
                <a:latin typeface="Times New Roman" panose="02020603050405020304" pitchFamily="18" charset="0"/>
              </a:rPr>
              <a:t>trees made on day 3 before man</a:t>
            </a:r>
          </a:p>
          <a:p>
            <a:pPr>
              <a:defRPr/>
            </a:pP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創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：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11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， 樹木在第三天被造，早於人之前</a:t>
            </a:r>
            <a:endParaRPr lang="en-US" alt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>
              <a:defRPr/>
            </a:pPr>
            <a:r>
              <a:rPr lang="en-US" altLang="en-US" sz="3200" b="1" i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entire story chronological</a:t>
            </a:r>
          </a:p>
          <a:p>
            <a:pPr>
              <a:defRPr/>
            </a:pP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整個故事是按時間次序記載</a:t>
            </a:r>
            <a:endParaRPr lang="en-US" alt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9636" name="Rectangle 4">
            <a:extLst>
              <a:ext uri="{FF2B5EF4-FFF2-40B4-BE49-F238E27FC236}">
                <a16:creationId xmlns:a16="http://schemas.microsoft.com/office/drawing/2014/main" id="{07760007-8823-4B10-AFED-195242BA9AB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172200" y="228600"/>
            <a:ext cx="5867400" cy="3429000"/>
          </a:xfrm>
        </p:spPr>
        <p:txBody>
          <a:bodyPr/>
          <a:lstStyle/>
          <a:p>
            <a:pPr>
              <a:defRPr/>
            </a:pPr>
            <a:r>
              <a:rPr lang="en-US" altLang="en-US" sz="3200" b="1" i="1" dirty="0">
                <a:latin typeface="Times New Roman" panose="02020603050405020304" pitchFamily="18" charset="0"/>
              </a:rPr>
              <a:t>1.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Gen. 2:9</a:t>
            </a:r>
            <a:r>
              <a:rPr lang="en-US" altLang="en-US" sz="3200" b="1" i="1" dirty="0">
                <a:solidFill>
                  <a:srgbClr val="FFCC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u="sng" dirty="0">
                <a:solidFill>
                  <a:srgbClr val="FFCCFF"/>
                </a:solidFill>
                <a:latin typeface="Times New Roman" panose="02020603050405020304" pitchFamily="18" charset="0"/>
              </a:rPr>
              <a:t>trees made on day 6 after man</a:t>
            </a:r>
          </a:p>
          <a:p>
            <a:pPr>
              <a:defRPr/>
            </a:pP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創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：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9 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樹木在第六天被造，在人之後</a:t>
            </a:r>
            <a:endParaRPr lang="en-US" alt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>
              <a:defRPr/>
            </a:pPr>
            <a:r>
              <a:rPr lang="en-US" altLang="en-US" sz="3200" b="1" i="1" dirty="0">
                <a:latin typeface="Times New Roman" panose="02020603050405020304" pitchFamily="18" charset="0"/>
              </a:rPr>
              <a:t>2:4-6</a:t>
            </a:r>
            <a:r>
              <a:rPr lang="en-US" altLang="en-US" sz="3200" b="1" i="1" dirty="0">
                <a:solidFill>
                  <a:srgbClr val="FFCC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u="sng" dirty="0">
                <a:solidFill>
                  <a:srgbClr val="FFCCFF"/>
                </a:solidFill>
                <a:latin typeface="Times New Roman" panose="02020603050405020304" pitchFamily="18" charset="0"/>
              </a:rPr>
              <a:t>summarizes 1</a:t>
            </a:r>
            <a:r>
              <a:rPr lang="en-US" altLang="en-US" sz="3200" b="1" i="1" u="sng" baseline="30000" dirty="0">
                <a:solidFill>
                  <a:srgbClr val="FFCCFF"/>
                </a:solidFill>
                <a:latin typeface="Times New Roman" panose="02020603050405020304" pitchFamily="18" charset="0"/>
              </a:rPr>
              <a:t>st</a:t>
            </a:r>
            <a:r>
              <a:rPr lang="en-US" altLang="en-US" sz="3200" b="1" i="1" u="sng" dirty="0">
                <a:solidFill>
                  <a:srgbClr val="FFCCFF"/>
                </a:solidFill>
                <a:latin typeface="Times New Roman" panose="02020603050405020304" pitchFamily="18" charset="0"/>
              </a:rPr>
              <a:t> five days</a:t>
            </a:r>
          </a:p>
          <a:p>
            <a:pPr>
              <a:defRPr/>
            </a:pP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創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：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4-6 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總結頭五天</a:t>
            </a:r>
            <a:endParaRPr lang="en-US" alt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>
              <a:defRPr/>
            </a:pPr>
            <a:endParaRPr lang="en-US" altLang="en-US" sz="3200" b="1" i="1" dirty="0">
              <a:solidFill>
                <a:srgbClr val="FFCC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051A4-0A9D-4262-81B0-2468FD688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11963400" cy="990600"/>
          </a:xfrm>
        </p:spPr>
        <p:txBody>
          <a:bodyPr/>
          <a:lstStyle/>
          <a:p>
            <a:pPr>
              <a:defRPr/>
            </a:pP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Time is Sacred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: </a:t>
            </a: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use it Wisely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!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(Ps. 90:12; 39:4-5)</a:t>
            </a:r>
            <a:b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時間是神聖的：智慧地去使用（詩</a:t>
            </a: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90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12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；</a:t>
            </a: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39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4-5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）</a:t>
            </a:r>
            <a:endParaRPr lang="en-US" sz="28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40705-12E3-4F8B-AAC9-CD60AF287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143000"/>
            <a:ext cx="11887200" cy="5562600"/>
          </a:xfrm>
        </p:spPr>
        <p:txBody>
          <a:bodyPr/>
          <a:lstStyle/>
          <a:p>
            <a:pPr>
              <a:defRPr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(Gen 2:1)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US" altLang="en-US" b="1" u="sng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Thus the heavens &amp; the earth were finished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&amp; all the host of them. </a:t>
            </a:r>
            <a:r>
              <a:rPr lang="en-US" altLang="en-US" b="1" i="1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[1</a:t>
            </a:r>
            <a:r>
              <a:rPr lang="en-US" altLang="en-US" b="1" i="1" baseline="30000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altLang="en-US" b="1" i="1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Law of Thermodynamics instituted]</a:t>
            </a:r>
            <a:r>
              <a:rPr lang="en-US" altLang="en-US" b="1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創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2:1-</a:t>
            </a: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天地萬物都造齊了。 </a:t>
            </a:r>
          </a:p>
          <a:p>
            <a:pPr>
              <a:defRPr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(2:2)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on the </a:t>
            </a:r>
            <a:r>
              <a:rPr lang="en-US" altLang="en-US" b="1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altLang="en-US" b="1" baseline="30000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en-US" b="1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day </a:t>
            </a:r>
            <a:r>
              <a:rPr lang="en-US" altLang="en-US" b="1" u="sng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 ended his work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which </a:t>
            </a:r>
            <a:r>
              <a:rPr lang="en-US" altLang="en-US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had made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&amp; </a:t>
            </a:r>
            <a:r>
              <a:rPr lang="en-US" altLang="en-US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rested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the </a:t>
            </a:r>
            <a:r>
              <a:rPr lang="en-US" altLang="en-US" b="1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altLang="en-US" b="1" baseline="30000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en-US" b="1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day 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all </a:t>
            </a:r>
            <a:r>
              <a:rPr lang="en-US" altLang="en-US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 work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which </a:t>
            </a:r>
            <a:r>
              <a:rPr lang="en-US" altLang="en-US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had made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>
              <a:defRPr/>
            </a:pPr>
            <a:r>
              <a:rPr lang="zh-TW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到第七日，神造物的工已經完畢，就在第七日歇了他一切的工，安息了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(Gen 2:3)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&amp; </a:t>
            </a:r>
            <a:r>
              <a:rPr lang="en-US" altLang="en-US" b="1" u="sng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 blessed the</a:t>
            </a:r>
            <a:r>
              <a:rPr lang="en-US" altLang="en-US" b="1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altLang="en-US" b="1" baseline="30000" dirty="0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en-US" b="1" dirty="0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day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&amp; </a:t>
            </a:r>
            <a:r>
              <a:rPr lang="en-US" altLang="en-US" b="1" u="sng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sanctified it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because that in it </a:t>
            </a:r>
            <a:r>
              <a:rPr lang="en-US" altLang="en-US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had rested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from all </a:t>
            </a:r>
            <a:r>
              <a:rPr lang="en-US" altLang="en-US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 work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which </a:t>
            </a:r>
            <a:r>
              <a:rPr lang="en-US" altLang="en-US" b="1" u="sng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 created &amp; made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en-US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2:3 -</a:t>
            </a: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神賜福給第七日，定為聖日；因為在這日，神歇了他一切創造的工，就安息了。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defRPr/>
            </a:pPr>
            <a:endParaRPr lang="en-US" altLang="en-US" b="1" dirty="0">
              <a:solidFill>
                <a:srgbClr val="CC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372708F3-5395-4106-B9E5-B5E4C9F94A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505200"/>
            <a:ext cx="11811000" cy="3200400"/>
          </a:xfrm>
        </p:spPr>
        <p:txBody>
          <a:bodyPr/>
          <a:lstStyle/>
          <a:p>
            <a:pPr>
              <a:defRPr/>
            </a:pPr>
            <a:r>
              <a:rPr lang="en-US" sz="3200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Birds created out of the ground in the Garden of Eden</a:t>
            </a:r>
            <a:r>
              <a:rPr lang="en-US" sz="3200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on day 6 allows Adam to name some</a:t>
            </a:r>
            <a:r>
              <a:rPr lang="en-US" sz="3200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kinds</a:t>
            </a:r>
            <a:r>
              <a:rPr lang="en-US" sz="3200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.” </a:t>
            </a:r>
            <a:r>
              <a:rPr lang="en-US" sz="3200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The rest of the world was full of birds from day 5</a:t>
            </a:r>
            <a:br>
              <a:rPr lang="en-US" sz="3200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鳥在第六天伊甸園中從地裏被造，容讓亞當為某些“種類”命名。世界其他地方從第五天就充滿鳥。</a:t>
            </a:r>
            <a:endParaRPr lang="en-US" sz="3200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CF911390-3C4A-45C8-9D9F-79D4C59EEBA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28600"/>
            <a:ext cx="5867400" cy="2667000"/>
          </a:xfrm>
        </p:spPr>
        <p:txBody>
          <a:bodyPr/>
          <a:lstStyle/>
          <a:p>
            <a:pPr>
              <a:defRPr/>
            </a:pPr>
            <a:r>
              <a:rPr lang="en-US" altLang="en-US" sz="3200" b="1" dirty="0">
                <a:latin typeface="Times New Roman" panose="02020603050405020304" pitchFamily="18" charset="0"/>
              </a:rPr>
              <a:t>2. 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Gen. 1:20</a:t>
            </a:r>
            <a:r>
              <a:rPr lang="en-US" altLang="en-US" sz="3200" b="1" i="1" dirty="0">
                <a:solidFill>
                  <a:srgbClr val="CC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u="sng" dirty="0">
                <a:solidFill>
                  <a:srgbClr val="CCFFFF"/>
                </a:solidFill>
                <a:latin typeface="Times New Roman" panose="02020603050405020304" pitchFamily="18" charset="0"/>
              </a:rPr>
              <a:t>birds made out of water on day 5 before man</a:t>
            </a:r>
          </a:p>
          <a:p>
            <a:pPr>
              <a:defRPr/>
            </a:pP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創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：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20 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鳥第五天從水裏被造，在人之前</a:t>
            </a:r>
            <a:endParaRPr lang="en-US" alt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>
              <a:defRPr/>
            </a:pPr>
            <a:endParaRPr lang="en-US" altLang="en-US" sz="3200" b="1" i="1" dirty="0">
              <a:solidFill>
                <a:srgbClr val="CC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636" name="Rectangle 4">
            <a:extLst>
              <a:ext uri="{FF2B5EF4-FFF2-40B4-BE49-F238E27FC236}">
                <a16:creationId xmlns:a16="http://schemas.microsoft.com/office/drawing/2014/main" id="{D8AB49E3-946B-4317-9DF5-8051497EBC8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172200" y="228600"/>
            <a:ext cx="5867400" cy="2667000"/>
          </a:xfrm>
        </p:spPr>
        <p:txBody>
          <a:bodyPr/>
          <a:lstStyle/>
          <a:p>
            <a:pPr>
              <a:defRPr/>
            </a:pPr>
            <a:r>
              <a:rPr lang="en-US" altLang="en-US" sz="3200" b="1" i="1" dirty="0">
                <a:latin typeface="Times New Roman" panose="02020603050405020304" pitchFamily="18" charset="0"/>
              </a:rPr>
              <a:t>2. Gen. 2:19</a:t>
            </a:r>
            <a:r>
              <a:rPr lang="en-US" altLang="en-US" sz="3200" b="1" i="1" dirty="0">
                <a:solidFill>
                  <a:srgbClr val="FFCC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u="sng" dirty="0">
                <a:solidFill>
                  <a:srgbClr val="FFCCFF"/>
                </a:solidFill>
                <a:latin typeface="Times New Roman" panose="02020603050405020304" pitchFamily="18" charset="0"/>
              </a:rPr>
              <a:t>birds made out of ground after man on day 6 </a:t>
            </a:r>
          </a:p>
          <a:p>
            <a:pPr>
              <a:defRPr/>
            </a:pP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創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：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19 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鳥第六天從地裏被造，在人之後</a:t>
            </a:r>
            <a:endParaRPr lang="en-US" alt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>
              <a:defRPr/>
            </a:pPr>
            <a:endParaRPr lang="en-US" altLang="en-US" sz="3200" b="1" i="1" dirty="0">
              <a:solidFill>
                <a:srgbClr val="FFCC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726345CB-EE04-406F-8C08-D2B520683A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200400"/>
            <a:ext cx="11811000" cy="297180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Gen. 2:19 </a:t>
            </a:r>
            <a:r>
              <a:rPr lang="en-US" sz="3200" b="1" u="sng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only describes animals created in the Garden</a:t>
            </a:r>
            <a:r>
              <a:rPr lang="en-US" sz="3200" b="1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u="sng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after man</a:t>
            </a:r>
            <a:r>
              <a:rPr lang="en-US" sz="3200" b="1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 dirty="0"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u="sng" dirty="0"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Purpose</a:t>
            </a:r>
            <a:r>
              <a:rPr lang="en-US" sz="3200" b="1" dirty="0"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u="sng" dirty="0"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exercise dominion by naming</a:t>
            </a:r>
            <a:r>
              <a:rPr lang="en-US" sz="3200" b="1" dirty="0"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200" b="1" u="sng" dirty="0"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Adam realizes none could make him a suitable mate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(2:20-22)</a:t>
            </a:r>
            <a:br>
              <a:rPr lang="en-US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創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2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：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19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只描述伊甸園中後於人被造的動物。</a:t>
            </a:r>
            <a:b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目的：亞當為動物命名來練習他的管理，他明白沒有一個動物</a:t>
            </a:r>
            <a:b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適合當他的伴侶（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2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：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20-22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）。</a:t>
            </a:r>
            <a:endParaRPr 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38991931-30D0-4E06-ADDD-AFAEE3C9614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28600"/>
            <a:ext cx="5867400" cy="2514600"/>
          </a:xfrm>
        </p:spPr>
        <p:txBody>
          <a:bodyPr/>
          <a:lstStyle/>
          <a:p>
            <a:pPr>
              <a:defRPr/>
            </a:pPr>
            <a:r>
              <a:rPr lang="en-US" altLang="en-US" sz="3200" b="1" i="1" dirty="0">
                <a:latin typeface="Times New Roman" panose="02020603050405020304" pitchFamily="18" charset="0"/>
              </a:rPr>
              <a:t>3. Gen. 1:24-5</a:t>
            </a:r>
            <a:r>
              <a:rPr lang="en-US" altLang="en-US" sz="3200" b="1" i="1" dirty="0">
                <a:solidFill>
                  <a:srgbClr val="CC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u="sng" dirty="0">
                <a:solidFill>
                  <a:srgbClr val="CCFFFF"/>
                </a:solidFill>
                <a:latin typeface="Times New Roman" panose="02020603050405020304" pitchFamily="18" charset="0"/>
              </a:rPr>
              <a:t>animals made on day 6 before man</a:t>
            </a:r>
          </a:p>
          <a:p>
            <a:pPr>
              <a:defRPr/>
            </a:pP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創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：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24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，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25 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動物在第六天先於人被造</a:t>
            </a:r>
            <a:endParaRPr lang="en-US" alt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altLang="en-US" sz="3200" b="1" i="1" dirty="0">
              <a:solidFill>
                <a:srgbClr val="CC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636" name="Rectangle 4">
            <a:extLst>
              <a:ext uri="{FF2B5EF4-FFF2-40B4-BE49-F238E27FC236}">
                <a16:creationId xmlns:a16="http://schemas.microsoft.com/office/drawing/2014/main" id="{9529D657-CC85-4AB1-8277-23C8D52F6E9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172200" y="228600"/>
            <a:ext cx="5867400" cy="2438400"/>
          </a:xfrm>
        </p:spPr>
        <p:txBody>
          <a:bodyPr/>
          <a:lstStyle/>
          <a:p>
            <a:pPr>
              <a:defRPr/>
            </a:pPr>
            <a:r>
              <a:rPr lang="en-US" altLang="en-US" sz="3200" b="1" i="1" dirty="0">
                <a:latin typeface="Times New Roman" panose="02020603050405020304" pitchFamily="18" charset="0"/>
              </a:rPr>
              <a:t>3. Gen. 2:19</a:t>
            </a:r>
            <a:r>
              <a:rPr lang="en-US" altLang="en-US" sz="3200" b="1" i="1" dirty="0">
                <a:solidFill>
                  <a:srgbClr val="FFCC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u="sng" dirty="0">
                <a:solidFill>
                  <a:srgbClr val="FFCCFF"/>
                </a:solidFill>
                <a:latin typeface="Times New Roman" panose="02020603050405020304" pitchFamily="18" charset="0"/>
              </a:rPr>
              <a:t>animals made on day 6 after man</a:t>
            </a:r>
          </a:p>
          <a:p>
            <a:pPr>
              <a:defRPr/>
            </a:pP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創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：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19 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動物在第六天後於人被造</a:t>
            </a:r>
            <a:endParaRPr lang="en-US" alt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>
              <a:defRPr/>
            </a:pPr>
            <a:endParaRPr lang="en-US" altLang="en-US" sz="3200" b="1" i="1" dirty="0">
              <a:solidFill>
                <a:srgbClr val="FFCC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>
            <a:extLst>
              <a:ext uri="{FF2B5EF4-FFF2-40B4-BE49-F238E27FC236}">
                <a16:creationId xmlns:a16="http://schemas.microsoft.com/office/drawing/2014/main" id="{1A5A08EC-27F7-4252-B4EB-783B34CBF6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95400" y="457200"/>
            <a:ext cx="8915400" cy="4419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u="sng" dirty="0">
                <a:solidFill>
                  <a:srgbClr val="FFFF00"/>
                </a:solidFill>
                <a:latin typeface="Algerian" panose="04020705040A02060702" pitchFamily="82" charset="0"/>
              </a:rPr>
              <a:t>There are no Contradictions Between </a:t>
            </a:r>
            <a:r>
              <a:rPr lang="en-US" altLang="en-US" dirty="0">
                <a:solidFill>
                  <a:schemeClr val="bg1"/>
                </a:solidFill>
                <a:latin typeface="Algerian" panose="04020705040A02060702" pitchFamily="82" charset="0"/>
              </a:rPr>
              <a:t>Genesis 1 &amp; 2</a:t>
            </a:r>
            <a:r>
              <a:rPr lang="en-US" altLang="en-US" dirty="0">
                <a:solidFill>
                  <a:srgbClr val="FFFF00"/>
                </a:solidFill>
                <a:latin typeface="Algerian" panose="04020705040A02060702" pitchFamily="82" charset="0"/>
              </a:rPr>
              <a:t>                                       </a:t>
            </a:r>
            <a:r>
              <a:rPr lang="en-US" altLang="en-US" dirty="0">
                <a:solidFill>
                  <a:schemeClr val="bg1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Chapter 2</a:t>
            </a:r>
            <a:r>
              <a:rPr lang="en-US" altLang="en-US" dirty="0">
                <a:solidFill>
                  <a:srgbClr val="CCFFFF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 </a:t>
            </a:r>
            <a:r>
              <a:rPr lang="en-US" altLang="en-US" u="sng" dirty="0">
                <a:solidFill>
                  <a:srgbClr val="CCFFFF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just explains in more detail the events in the Garden of Eden          on Day 6</a:t>
            </a:r>
            <a:r>
              <a:rPr lang="en-US" altLang="en-US" dirty="0">
                <a:solidFill>
                  <a:srgbClr val="CCFFFF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.</a:t>
            </a:r>
          </a:p>
          <a:p>
            <a:pPr algn="ctr" eaLnBrk="1" hangingPunct="1"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創世記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章沒有矛盾</a:t>
            </a:r>
            <a:endParaRPr lang="en-US" altLang="zh-CN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第二章只更詳細解釋第六天</a:t>
            </a:r>
            <a:endParaRPr lang="en-US" altLang="zh-CN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伊甸園中的事件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8675" name="Picture 2" descr="A close-up of some barrels&#10;&#10;Description automatically generated with low confidence">
            <a:extLst>
              <a:ext uri="{FF2B5EF4-FFF2-40B4-BE49-F238E27FC236}">
                <a16:creationId xmlns:a16="http://schemas.microsoft.com/office/drawing/2014/main" id="{4775BFB2-4B38-4D86-AB41-2012DEFF9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083175"/>
            <a:ext cx="5791200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F7502100-05AE-47FB-A4D2-FBD740E345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963400" cy="1752600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An Example in a debate between Kent Hovind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  <a:t> (</a:t>
            </a:r>
            <a:r>
              <a:rPr lang="en-US" altLang="en-US" sz="3200" b="1">
                <a:solidFill>
                  <a:srgbClr val="FFFF99"/>
                </a:solidFill>
                <a:latin typeface="Comic Sans MS" panose="030F0702030302020204" pitchFamily="66" charset="0"/>
              </a:rPr>
              <a:t>creationist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  <a:t>) &amp; </a:t>
            </a:r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Michael Shermer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  <a:t> (</a:t>
            </a:r>
            <a:r>
              <a:rPr lang="en-US" altLang="en-US" sz="3200" b="1">
                <a:solidFill>
                  <a:srgbClr val="FFFF99"/>
                </a:solidFill>
                <a:latin typeface="Comic Sans MS" panose="030F0702030302020204" pitchFamily="66" charset="0"/>
              </a:rPr>
              <a:t>atheist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  <a:t>)</a:t>
            </a:r>
            <a:b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創造論者</a:t>
            </a:r>
            <a:r>
              <a:rPr lang="en-US" altLang="en-US" sz="3200" b="1">
                <a:solidFill>
                  <a:srgbClr val="FFC000"/>
                </a:solidFill>
                <a:latin typeface="Comic Sans MS" panose="030F0702030302020204" pitchFamily="66" charset="0"/>
              </a:rPr>
              <a:t>Kent Hovind</a:t>
            </a: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與無神論者</a:t>
            </a:r>
            <a:r>
              <a:rPr lang="en-US" altLang="en-US" sz="3200" b="1">
                <a:solidFill>
                  <a:srgbClr val="FFC000"/>
                </a:solidFill>
                <a:latin typeface="Comic Sans MS" panose="030F0702030302020204" pitchFamily="66" charset="0"/>
              </a:rPr>
              <a:t>Michael Shermer</a:t>
            </a: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的辯論</a:t>
            </a:r>
            <a:endParaRPr lang="en-US" altLang="en-US" sz="3200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A8250E57-5F98-4E15-B11B-A575C3FC64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2362200"/>
            <a:ext cx="11887200" cy="4114800"/>
          </a:xfrm>
        </p:spPr>
        <p:txBody>
          <a:bodyPr/>
          <a:lstStyle/>
          <a:p>
            <a:pPr eaLnBrk="1" hangingPunct="1"/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Michael Shermer was a Christian but became an atheist</a:t>
            </a:r>
            <a:r>
              <a:rPr lang="en-US" altLang="en-US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cited the difference between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Genesis 1 &amp; 2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along with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evolution</a:t>
            </a:r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 reasons for abandoning his faith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en-US" b="1">
                <a:solidFill>
                  <a:srgbClr val="FFC000"/>
                </a:solidFill>
                <a:latin typeface="Comic Sans MS" panose="030F0702030302020204" pitchFamily="66" charset="0"/>
              </a:rPr>
              <a:t>Michael Shermer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本為基督徒，但後來成爲無神論者。他引用創世記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章中的差異與進化論，作爲丟棄信仰的理由。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https://www.youtube.com/watch?v=MPGtCuEvmBA&amp;t=5493&amp;ab_channel=TheBible-smithProject</a:t>
            </a:r>
            <a:r>
              <a:rPr lang="en-US" altLang="en-US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3FFB6867-B3F8-4661-8D00-4C20BE988A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963400" cy="1524000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CCFFFF"/>
                </a:solidFill>
                <a:latin typeface="Comic Sans MS" panose="030F0702030302020204" pitchFamily="66" charset="0"/>
              </a:rPr>
              <a:t>Choose your Teachers Wisely</a:t>
            </a:r>
            <a:r>
              <a:rPr lang="en-US" altLang="en-US" sz="3200" b="1">
                <a:solidFill>
                  <a:srgbClr val="CCFFFF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(Prov. 13:20; Isa. 54:13; John 6:45)</a:t>
            </a:r>
            <a:b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要智慧地選擇你的教師</a:t>
            </a:r>
            <a:endParaRPr lang="en-US" altLang="en-US" sz="2800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9D79A8AC-51C2-4D88-9134-3B8C55FEB4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2057400"/>
            <a:ext cx="11201400" cy="4038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u="sng" dirty="0">
                <a:solidFill>
                  <a:srgbClr val="FFFF00"/>
                </a:solidFill>
                <a:latin typeface="Algerian" panose="04020705040A02060702" pitchFamily="82" charset="0"/>
              </a:rPr>
              <a:t>We will now learn more truth about ourselves</a:t>
            </a:r>
            <a:r>
              <a:rPr lang="en-US" altLang="en-US" dirty="0">
                <a:solidFill>
                  <a:srgbClr val="FFFF00"/>
                </a:solidFill>
                <a:latin typeface="Algerian" panose="04020705040A02060702" pitchFamily="82" charset="0"/>
              </a:rPr>
              <a:t> </a:t>
            </a:r>
            <a:r>
              <a:rPr lang="en-US" altLang="en-US" u="sng" dirty="0">
                <a:solidFill>
                  <a:srgbClr val="FFFF99"/>
                </a:solidFill>
                <a:latin typeface="Algerian" panose="04020705040A02060702" pitchFamily="82" charset="0"/>
              </a:rPr>
              <a:t>than we could learn getting an                  advanced degree in anthropology or psychology                              from a secular university</a:t>
            </a:r>
            <a:r>
              <a:rPr lang="en-US" altLang="en-US" dirty="0">
                <a:solidFill>
                  <a:srgbClr val="FFFF99"/>
                </a:solidFill>
                <a:latin typeface="Algerian" panose="04020705040A02060702" pitchFamily="82" charset="0"/>
              </a:rPr>
              <a:t>!</a:t>
            </a:r>
          </a:p>
          <a:p>
            <a:pPr algn="ctr" eaLnBrk="1" hangingPunct="1"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我們現在學習有關自己的真理</a:t>
            </a:r>
            <a:endParaRPr lang="en-US" altLang="zh-CN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勝過從世界上先進的人類學或心理學所能學到的！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A9CAB-12D8-4B86-9032-AFEFE372F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152400"/>
            <a:ext cx="7239000" cy="762000"/>
          </a:xfrm>
        </p:spPr>
        <p:txBody>
          <a:bodyPr/>
          <a:lstStyle/>
          <a:p>
            <a:pPr>
              <a:defRPr/>
            </a:pP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Spiritual Anatomy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zh-TW" altLang="en-US" sz="36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屬靈解剖學</a:t>
            </a:r>
            <a:r>
              <a:rPr lang="zh-TW" altLang="en-US" sz="3200" b="1" dirty="0">
                <a:solidFill>
                  <a:srgbClr val="FFFF00"/>
                </a:solidFill>
                <a:latin typeface="Comic Sans MS" pitchFamily="66" charset="0"/>
                <a:ea typeface="新細明體" charset="-120"/>
                <a:cs typeface="Times New Roman" pitchFamily="18" charset="0"/>
              </a:rPr>
              <a:t> </a:t>
            </a: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101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8D3DAD-AE1A-440E-9948-F2131CB621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47800"/>
            <a:ext cx="6934200" cy="4648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God</a:t>
            </a:r>
            <a:r>
              <a:rPr lang="en-US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created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man</a:t>
            </a:r>
            <a:r>
              <a:rPr lang="en-US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in his own image,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in the image of God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created he him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male &amp; female</a:t>
            </a:r>
            <a:r>
              <a:rPr lang="en-US" b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created</a:t>
            </a:r>
            <a:r>
              <a:rPr lang="en-US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Hebrew = bara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] 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he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them</a:t>
            </a:r>
            <a:r>
              <a:rPr lang="en-US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.” 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(Gen. 1:27)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zh-TW" altLang="en-US" dirty="0">
                <a:ea typeface="新細明體" charset="-120"/>
              </a:rPr>
              <a:t>   </a:t>
            </a:r>
            <a:r>
              <a:rPr lang="zh-TW" altLang="en-US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創</a:t>
            </a:r>
            <a:r>
              <a:rPr lang="en-US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1:27  </a:t>
            </a:r>
            <a:r>
              <a:rPr lang="zh-TW" altLang="en-US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神就照著自己的形像造人，乃是照著他的形像造男造女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b="1" i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Here the male &amp; female soul is created</a:t>
            </a:r>
            <a:r>
              <a:rPr lang="en-US" b="1" i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!     </a:t>
            </a:r>
            <a:r>
              <a:rPr lang="zh-TW" altLang="en-US" b="1" i="1" dirty="0">
                <a:solidFill>
                  <a:srgbClr val="FFCCFF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 </a:t>
            </a:r>
            <a:r>
              <a:rPr lang="zh-TW" altLang="en-US" b="1" i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男女魂被造</a:t>
            </a:r>
            <a:endParaRPr lang="en-US" b="1" i="1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pic>
        <p:nvPicPr>
          <p:cNvPr id="31748" name="Picture 4" descr="Baptism 1 - Copy">
            <a:extLst>
              <a:ext uri="{FF2B5EF4-FFF2-40B4-BE49-F238E27FC236}">
                <a16:creationId xmlns:a16="http://schemas.microsoft.com/office/drawing/2014/main" id="{0017A05D-48A7-40F1-ABBB-B225CD888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19063"/>
            <a:ext cx="4724400" cy="669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82A5F-2087-49BC-A115-74DA7D120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152400"/>
            <a:ext cx="8229600" cy="1600200"/>
          </a:xfrm>
        </p:spPr>
        <p:txBody>
          <a:bodyPr/>
          <a:lstStyle/>
          <a:p>
            <a:pPr>
              <a:defRPr/>
            </a:pPr>
            <a:r>
              <a:rPr lang="en-US" sz="3200" b="1" dirty="0">
                <a:latin typeface="Comic Sans MS" pitchFamily="66" charset="0"/>
              </a:rPr>
              <a:t>“</a:t>
            </a: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the LORD God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1" u="sng" dirty="0">
                <a:solidFill>
                  <a:srgbClr val="FFFF99"/>
                </a:solidFill>
                <a:latin typeface="Comic Sans MS" pitchFamily="66" charset="0"/>
              </a:rPr>
              <a:t>formed man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of the dust of the ground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…” </a:t>
            </a:r>
            <a:r>
              <a:rPr lang="en-US" sz="2800" dirty="0">
                <a:latin typeface="Comic Sans MS" pitchFamily="66" charset="0"/>
              </a:rPr>
              <a:t>(Gen. 2:7).</a:t>
            </a:r>
            <a:br>
              <a:rPr lang="en-US" sz="2800" dirty="0">
                <a:latin typeface="Comic Sans MS" pitchFamily="66" charset="0"/>
              </a:rPr>
            </a:br>
            <a:r>
              <a:rPr lang="zh-TW" altLang="en-US" sz="32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耶和華上帝用地上的塵土造人</a:t>
            </a:r>
            <a:endParaRPr lang="en-US" sz="2800" b="1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894C2-F951-491D-BCF0-1888CD4EA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286000"/>
            <a:ext cx="7391400" cy="3505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Here the word “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form</a:t>
            </a:r>
            <a:r>
              <a:rPr lang="en-US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[Hebrew =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yatsar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en-US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means to</a:t>
            </a:r>
            <a:r>
              <a:rPr lang="en-US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mold something into form</a:t>
            </a:r>
            <a:r>
              <a:rPr lang="en-US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like a potter molds clay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(Ps. 139:14-16)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zh-TW" altLang="en-US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「造」意指「將某件東西塑成形狀」好像陶匠塑泥一樣</a:t>
            </a:r>
            <a:r>
              <a:rPr lang="zh-CN" altLang="en-US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。</a:t>
            </a:r>
            <a:endParaRPr lang="en-US" altLang="zh-TW" b="1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>
              <a:defRPr/>
            </a:pPr>
            <a:endParaRPr lang="en-US" b="1" dirty="0">
              <a:solidFill>
                <a:srgbClr val="CC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b="1" dirty="0">
              <a:solidFill>
                <a:srgbClr val="CC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zh-TW" altLang="en-US" dirty="0">
                <a:solidFill>
                  <a:srgbClr val="CCFFFF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   </a:t>
            </a:r>
            <a:endParaRPr lang="en-US" altLang="zh-TW" sz="3600" b="1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None/>
              <a:defRPr/>
            </a:pPr>
            <a:endParaRPr lang="en-US" sz="3600" b="1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pic>
        <p:nvPicPr>
          <p:cNvPr id="32772" name="Picture 4" descr="Baptism 2">
            <a:extLst>
              <a:ext uri="{FF2B5EF4-FFF2-40B4-BE49-F238E27FC236}">
                <a16:creationId xmlns:a16="http://schemas.microsoft.com/office/drawing/2014/main" id="{E2DA70F7-378C-41D7-AD00-FC3CD7D84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838200"/>
            <a:ext cx="4648200" cy="597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>
            <a:extLst>
              <a:ext uri="{FF2B5EF4-FFF2-40B4-BE49-F238E27FC236}">
                <a16:creationId xmlns:a16="http://schemas.microsoft.com/office/drawing/2014/main" id="{625A8375-0A3D-4C6B-A41E-5D591EB6B1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11506200" cy="5181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u="sng" dirty="0">
                <a:solidFill>
                  <a:srgbClr val="FFFF00"/>
                </a:solidFill>
                <a:latin typeface="Algerian" panose="04020705040A02060702" pitchFamily="82" charset="0"/>
              </a:rPr>
              <a:t>1 way The supernatural nature of God’s       written word is revealed is in</a:t>
            </a:r>
            <a:r>
              <a:rPr lang="en-US" altLang="en-US" dirty="0">
                <a:solidFill>
                  <a:srgbClr val="FFFF99"/>
                </a:solidFill>
                <a:latin typeface="Algerian" panose="04020705040A02060702" pitchFamily="82" charset="0"/>
              </a:rPr>
              <a:t>                                                                     </a:t>
            </a:r>
            <a:r>
              <a:rPr lang="en-US" altLang="en-US" u="sng" dirty="0">
                <a:solidFill>
                  <a:srgbClr val="FFFF99"/>
                </a:solidFill>
                <a:latin typeface="Algerian" panose="04020705040A02060702" pitchFamily="82" charset="0"/>
              </a:rPr>
              <a:t>the incredible way it reflects reality</a:t>
            </a:r>
          </a:p>
          <a:p>
            <a:pPr algn="ctr" eaLnBrk="1" hangingPunct="1"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上帝寫下來的話語具有超自然的本質</a:t>
            </a:r>
            <a:endParaRPr lang="en-US" altLang="zh-CN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其中一個顯示是來自祂的啓示的方式</a:t>
            </a:r>
            <a:endParaRPr lang="en-US" altLang="zh-CN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是它不可思議地反映現實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D64CF-BE50-4339-B98F-A618409D1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11963400" cy="1066800"/>
          </a:xfrm>
        </p:spPr>
        <p:txBody>
          <a:bodyPr/>
          <a:lstStyle/>
          <a:p>
            <a:pPr>
              <a:defRPr/>
            </a:pPr>
            <a:r>
              <a:rPr lang="en-US" altLang="en-US" sz="4000" b="1" dirty="0">
                <a:solidFill>
                  <a:srgbClr val="CCFFFF"/>
                </a:solidFill>
                <a:latin typeface="Urdu Typesetting" panose="03020402040406030203" pitchFamily="66" charset="-78"/>
                <a:ea typeface="Gungsuh" panose="020B0503020000020004" pitchFamily="18" charset="-127"/>
                <a:cs typeface="Urdu Typesetting" panose="03020402040406030203" pitchFamily="66" charset="-78"/>
              </a:rPr>
              <a:t>(Ground)  </a:t>
            </a:r>
            <a:r>
              <a:rPr lang="en-US" altLang="en-US" sz="4000" b="1" dirty="0">
                <a:solidFill>
                  <a:srgbClr val="CCFFFF"/>
                </a:solidFill>
                <a:latin typeface="Times New Roman" panose="02020603050405020304" pitchFamily="18" charset="0"/>
                <a:ea typeface="Gungsuh" panose="020B0503020000020004" pitchFamily="18" charset="-127"/>
                <a:cs typeface="Times New Roman" panose="02020603050405020304" pitchFamily="18" charset="0"/>
              </a:rPr>
              <a:t>“</a:t>
            </a:r>
            <a:r>
              <a:rPr lang="en-US" altLang="en-US" sz="4000" b="1" dirty="0">
                <a:solidFill>
                  <a:srgbClr val="FF99CC"/>
                </a:solidFill>
                <a:latin typeface="Urdu Typesetting" panose="03020402040406030203" pitchFamily="66" charset="-78"/>
                <a:ea typeface="Gungsuh" panose="020B0503020000020004" pitchFamily="18" charset="-127"/>
                <a:cs typeface="Urdu Typesetting" panose="03020402040406030203" pitchFamily="66" charset="-78"/>
              </a:rPr>
              <a:t>A</a:t>
            </a:r>
            <a:r>
              <a:rPr lang="en-US" altLang="en-US" sz="4000" b="1" dirty="0">
                <a:solidFill>
                  <a:srgbClr val="FF66CC"/>
                </a:solidFill>
                <a:latin typeface="Urdu Typesetting" panose="03020402040406030203" pitchFamily="66" charset="-78"/>
                <a:ea typeface="Gungsuh" panose="020B0503020000020004" pitchFamily="18" charset="-127"/>
                <a:cs typeface="Urdu Typesetting" panose="03020402040406030203" pitchFamily="66" charset="-78"/>
              </a:rPr>
              <a:t>DAM </a:t>
            </a:r>
            <a:r>
              <a:rPr lang="en-US" altLang="en-US" sz="4000" b="1" dirty="0">
                <a:solidFill>
                  <a:srgbClr val="FFCCFF"/>
                </a:solidFill>
                <a:latin typeface="Urdu Typesetting" panose="03020402040406030203" pitchFamily="66" charset="-78"/>
                <a:ea typeface="Gungsuh" panose="020B0503020000020004" pitchFamily="18" charset="-127"/>
                <a:cs typeface="Urdu Typesetting" panose="03020402040406030203" pitchFamily="66" charset="-78"/>
              </a:rPr>
              <a:t>AH</a:t>
            </a:r>
            <a:r>
              <a:rPr lang="en-US" altLang="en-US" sz="4000" b="1" dirty="0">
                <a:solidFill>
                  <a:srgbClr val="CCFFFF"/>
                </a:solidFill>
                <a:latin typeface="Times New Roman" panose="02020603050405020304" pitchFamily="18" charset="0"/>
                <a:ea typeface="Gungsuh" panose="020B0503020000020004" pitchFamily="18" charset="-127"/>
                <a:cs typeface="Times New Roman" panose="02020603050405020304" pitchFamily="18" charset="0"/>
              </a:rPr>
              <a:t>”</a:t>
            </a:r>
            <a:r>
              <a:rPr lang="en-US" altLang="en-US" sz="3600" b="1" dirty="0">
                <a:solidFill>
                  <a:srgbClr val="FFFF00"/>
                </a:solidFill>
                <a:latin typeface="Urdu Typesetting" panose="03020402040406030203" pitchFamily="66" charset="-78"/>
                <a:ea typeface="Gungsuh" panose="020B0503020000020004" pitchFamily="18" charset="-127"/>
                <a:cs typeface="Urdu Typesetting" panose="03020402040406030203" pitchFamily="66" charset="-78"/>
              </a:rPr>
              <a:t> 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  <a:ea typeface="Gungsuh" panose="020B0503020000020004" pitchFamily="18" charset="-127"/>
              </a:rPr>
              <a:t> =  </a:t>
            </a:r>
            <a:r>
              <a:rPr lang="he-IL" altLang="en-US" sz="4000" b="1" dirty="0">
                <a:solidFill>
                  <a:srgbClr val="FFCCFF"/>
                </a:solidFill>
                <a:effectLst/>
                <a:latin typeface="Ezra SIL" panose="02000400000000000000" pitchFamily="2" charset="-79"/>
                <a:ea typeface="Gungsuh" panose="020B0503020000020004" pitchFamily="18" charset="-127"/>
                <a:cs typeface="Ezra SIL" panose="02000400000000000000" pitchFamily="2" charset="-79"/>
              </a:rPr>
              <a:t>א</a:t>
            </a:r>
            <a:r>
              <a:rPr lang="he-IL" altLang="en-US" sz="4000" b="1" dirty="0">
                <a:solidFill>
                  <a:srgbClr val="FF66CC"/>
                </a:solidFill>
                <a:effectLst/>
                <a:latin typeface="Ezra SIL" panose="02000400000000000000" pitchFamily="2" charset="-79"/>
                <a:ea typeface="Gungsuh" panose="020B0503020000020004" pitchFamily="18" charset="-127"/>
                <a:cs typeface="Ezra SIL" panose="02000400000000000000" pitchFamily="2" charset="-79"/>
              </a:rPr>
              <a:t>ֲדָמָ֖</a:t>
            </a:r>
            <a:r>
              <a:rPr lang="he-IL" altLang="en-US" sz="4000" b="1" dirty="0">
                <a:solidFill>
                  <a:srgbClr val="FFCCFF"/>
                </a:solidFill>
                <a:effectLst/>
                <a:latin typeface="Ezra SIL" panose="02000400000000000000" pitchFamily="2" charset="-79"/>
                <a:ea typeface="Gungsuh" panose="020B0503020000020004" pitchFamily="18" charset="-127"/>
                <a:cs typeface="Ezra SIL" panose="02000400000000000000" pitchFamily="2" charset="-79"/>
              </a:rPr>
              <a:t>ה</a:t>
            </a:r>
            <a:endParaRPr lang="en-US" altLang="en-US" sz="4000" b="1" dirty="0">
              <a:solidFill>
                <a:srgbClr val="FFCCFF"/>
              </a:solidFill>
              <a:latin typeface="Comic Sans MS" panose="030F0702030302020204" pitchFamily="66" charset="0"/>
              <a:ea typeface="Gungsuh" panose="020B0503020000020004" pitchFamily="18" charset="-12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9246F-21EA-4D4D-A519-2976188D5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71600"/>
            <a:ext cx="11963400" cy="5334000"/>
          </a:xfrm>
        </p:spPr>
        <p:txBody>
          <a:bodyPr/>
          <a:lstStyle/>
          <a:p>
            <a:pPr>
              <a:defRPr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(Gen 2:7)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“&amp;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LORD God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formed man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dust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b="1" i="1" dirty="0" err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aphar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ground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b="1" i="1" dirty="0" err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adamah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)…”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創</a:t>
            </a:r>
            <a:r>
              <a:rPr lang="en-US" altLang="zh-CN" b="1" dirty="0">
                <a:solidFill>
                  <a:srgbClr val="FFC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b="1" dirty="0">
                <a:solidFill>
                  <a:srgbClr val="FFC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b="1" dirty="0">
                <a:solidFill>
                  <a:srgbClr val="FFC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7-</a:t>
            </a:r>
            <a:r>
              <a:rPr lang="zh-TW" altLang="en-US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耶和華上帝用地上的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adamah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zh-TW" altLang="en-US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塵土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aphar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zh-TW" altLang="en-US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造人</a:t>
            </a:r>
            <a:endParaRPr lang="en-US" altLang="en-US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= ‘</a:t>
            </a:r>
            <a:r>
              <a:rPr lang="en-US" altLang="en-US" b="1" i="1" dirty="0" err="1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’; “</a:t>
            </a:r>
            <a:r>
              <a:rPr lang="en-US" alt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ground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= ‘</a:t>
            </a:r>
            <a:r>
              <a:rPr lang="en-US" altLang="en-US" b="1" i="1" u="sng" dirty="0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</a:t>
            </a:r>
            <a:r>
              <a:rPr lang="en-US" altLang="en-US" b="1" i="1" dirty="0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ah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’.  </a:t>
            </a:r>
            <a:r>
              <a:rPr lang="en-US" alt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 name reminds him of his physical relationship with the earth he must care for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“人”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‘</a:t>
            </a:r>
            <a:r>
              <a:rPr lang="en-US" altLang="en-US" b="1" i="1" dirty="0" err="1">
                <a:solidFill>
                  <a:srgbClr val="FF66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adam</a:t>
            </a:r>
            <a:r>
              <a:rPr lang="en-US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’; 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“地上的”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‘</a:t>
            </a:r>
            <a:r>
              <a:rPr lang="en-US" altLang="en-US" b="1" i="1" u="sng" dirty="0">
                <a:solidFill>
                  <a:srgbClr val="FF66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Adam</a:t>
            </a:r>
            <a:r>
              <a:rPr lang="en-US" altLang="en-US" b="1" i="1" dirty="0">
                <a:solidFill>
                  <a:srgbClr val="FF66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ah</a:t>
            </a:r>
            <a:r>
              <a:rPr lang="en-US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’. 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他的名字提醒他與必須照顧之地土的身體的關係。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Hebrew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b="1" dirty="0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dam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= ‘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blood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’; 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Hebrew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b="1" dirty="0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= ‘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(Act 17:26)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希伯來文“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dam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”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= 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“血”，希伯來文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”am”= 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“國”（徒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17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：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26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）。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691DBE-C35A-4E46-A2EF-7511784A1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228600"/>
            <a:ext cx="11887200" cy="6477000"/>
          </a:xfrm>
        </p:spPr>
        <p:txBody>
          <a:bodyPr/>
          <a:lstStyle/>
          <a:p>
            <a:pPr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(Act 17:24)</a:t>
            </a:r>
            <a:r>
              <a:rPr 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US" b="1" u="sng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</a:t>
            </a:r>
            <a:r>
              <a:rPr 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made the world &amp; all things therein</a:t>
            </a:r>
            <a:r>
              <a:rPr 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seeing that</a:t>
            </a:r>
            <a:r>
              <a:rPr 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is Lord</a:t>
            </a:r>
            <a:r>
              <a:rPr 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heaven &amp; earth</a:t>
            </a:r>
            <a:r>
              <a:rPr 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徒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17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24</a:t>
            </a: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創造宇宙和其中萬物的神，既是天地的主</a:t>
            </a:r>
            <a:r>
              <a:rPr lang="en-US" altLang="zh-TW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…</a:t>
            </a:r>
            <a:endParaRPr lang="zh-TW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(25)</a:t>
            </a:r>
            <a:r>
              <a:rPr lang="en-US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seeing</a:t>
            </a:r>
            <a:r>
              <a:rPr 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giveth to all</a:t>
            </a:r>
            <a:r>
              <a:rPr 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life</a:t>
            </a:r>
            <a:r>
              <a:rPr 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&amp; </a:t>
            </a:r>
            <a:r>
              <a:rPr 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breath</a:t>
            </a:r>
            <a:r>
              <a:rPr 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&amp; </a:t>
            </a:r>
            <a:r>
              <a:rPr 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things</a:t>
            </a:r>
            <a:r>
              <a:rPr 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 </a:t>
            </a:r>
          </a:p>
          <a:p>
            <a:pPr>
              <a:defRPr/>
            </a:pPr>
            <a:r>
              <a:rPr lang="en-US" altLang="zh-TW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17:25</a:t>
            </a: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  </a:t>
            </a:r>
            <a:r>
              <a:rPr lang="en-US" altLang="zh-TW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…</a:t>
            </a: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自己倒將生命、氣息、萬物，賜給萬人。 </a:t>
            </a:r>
          </a:p>
          <a:p>
            <a:pPr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(26)</a:t>
            </a:r>
            <a:r>
              <a:rPr 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&amp; </a:t>
            </a:r>
            <a:r>
              <a:rPr lang="en-US" b="1" u="sng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hath made</a:t>
            </a:r>
            <a:r>
              <a:rPr lang="en-US" b="1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one blood all nations of men</a:t>
            </a:r>
            <a:r>
              <a:rPr 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to dwell on all the face of the earth</a:t>
            </a:r>
            <a:r>
              <a:rPr 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</a:p>
          <a:p>
            <a:pPr>
              <a:defRPr/>
            </a:pPr>
            <a:r>
              <a:rPr lang="en-US" altLang="zh-TW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17:26</a:t>
            </a: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  他從一本（本：有古卷是血脈）造出萬族的人，住在全地上</a:t>
            </a:r>
            <a:r>
              <a:rPr lang="en-US" altLang="zh-TW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…</a:t>
            </a:r>
            <a:endParaRPr lang="zh-TW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(27)</a:t>
            </a:r>
            <a:r>
              <a:rPr 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US" b="1" u="sng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should</a:t>
            </a:r>
            <a:r>
              <a:rPr 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seek the Lord</a:t>
            </a:r>
            <a:r>
              <a:rPr 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&amp; </a:t>
            </a:r>
            <a:r>
              <a:rPr 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</a:t>
            </a:r>
            <a:r>
              <a:rPr 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him</a:t>
            </a:r>
            <a:r>
              <a:rPr 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</a:p>
          <a:p>
            <a:pPr>
              <a:defRPr/>
            </a:pPr>
            <a:r>
              <a:rPr lang="en-US" altLang="zh-TW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17:27</a:t>
            </a: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  要叫他們尋求神，或者可以揣摩而得</a:t>
            </a:r>
            <a:r>
              <a:rPr lang="en-US" altLang="zh-TW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…</a:t>
            </a: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 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F32AB-CA41-477C-9CFF-977B36269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11963400" cy="1371600"/>
          </a:xfrm>
        </p:spPr>
        <p:txBody>
          <a:bodyPr/>
          <a:lstStyle/>
          <a:p>
            <a:pPr>
              <a:defRPr/>
            </a:pP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The 7</a:t>
            </a:r>
            <a:r>
              <a:rPr lang="en-US" altLang="en-US" sz="3200" b="1" u="sng" baseline="30000" dirty="0">
                <a:solidFill>
                  <a:srgbClr val="FFFF00"/>
                </a:solidFill>
                <a:latin typeface="Comic Sans MS" panose="030F0702030302020204" pitchFamily="66" charset="0"/>
              </a:rPr>
              <a:t>th</a:t>
            </a: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 Day didn’t begin with the 10 Commandments</a:t>
            </a:r>
            <a:b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第七日不是從十誡才開始的</a:t>
            </a:r>
            <a:endParaRPr lang="en-US" alt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F40B30-EA46-4AB1-A9EF-7D6804260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00200"/>
            <a:ext cx="11887200" cy="5105400"/>
          </a:xfrm>
        </p:spPr>
        <p:txBody>
          <a:bodyPr/>
          <a:lstStyle/>
          <a:p>
            <a:pPr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(Ex. 20:10)</a:t>
            </a:r>
            <a:r>
              <a:rPr 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“</a:t>
            </a:r>
            <a:r>
              <a:rPr lang="en-US" b="1" u="sng" dirty="0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the 7</a:t>
            </a:r>
            <a:r>
              <a:rPr lang="en-US" b="1" u="sng" baseline="30000" dirty="0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b="1" u="sng" dirty="0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day</a:t>
            </a:r>
            <a:r>
              <a:rPr lang="en-US" b="1" dirty="0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b="1" u="sng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sabbath of the LORD thy God</a:t>
            </a:r>
            <a:r>
              <a:rPr lang="en-US" b="1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it</a:t>
            </a:r>
            <a:r>
              <a:rPr 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thou shalt not do any work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出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20:10-</a:t>
            </a: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但第七日是向耶和華你神當守的安息日。這一日</a:t>
            </a:r>
            <a:r>
              <a:rPr lang="en-US" altLang="zh-TW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…</a:t>
            </a: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無論何工都不可做； </a:t>
            </a:r>
          </a:p>
          <a:p>
            <a:pPr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(20:11)</a:t>
            </a:r>
            <a:r>
              <a:rPr 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US" b="1" u="sng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b="1" i="1" u="sng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b="1" u="sng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days</a:t>
            </a:r>
            <a:r>
              <a:rPr lang="en-US" b="1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LORD made heaven &amp; earth</a:t>
            </a:r>
            <a:r>
              <a:rPr lang="en-US" b="1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u="sng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sea</a:t>
            </a:r>
            <a:r>
              <a:rPr lang="en-US" b="1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&amp; </a:t>
            </a:r>
            <a:r>
              <a:rPr lang="en-US" b="1" u="sng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that in them </a:t>
            </a:r>
            <a:r>
              <a:rPr lang="en-US" b="1" i="1" u="sng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b="1" i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b="1" u="sng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rested the 7</a:t>
            </a:r>
            <a:r>
              <a:rPr lang="en-US" b="1" u="sng" baseline="300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b="1" u="sng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day</a:t>
            </a:r>
            <a:r>
              <a:rPr 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wherefore</a:t>
            </a:r>
            <a:r>
              <a:rPr 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b="1" u="sng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LORD</a:t>
            </a:r>
            <a:r>
              <a:rPr 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blessed the sabbath day</a:t>
            </a:r>
            <a:r>
              <a:rPr lang="en-US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n-US" b="1" u="sng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hallowed it</a:t>
            </a:r>
            <a:r>
              <a:rPr lang="en-US" b="1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>
              <a:defRPr/>
            </a:pPr>
            <a:r>
              <a:rPr lang="en-US" altLang="zh-TW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20:11</a:t>
            </a: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  因為六日之內，耶和華造天、地、海，和其中的萬物，第七日便安息，所以耶和華賜福與安息日，定為聖日。 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defRPr/>
            </a:pPr>
            <a:endParaRPr lang="en-US" b="1" dirty="0">
              <a:solidFill>
                <a:srgbClr val="FF99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>
            <a:extLst>
              <a:ext uri="{FF2B5EF4-FFF2-40B4-BE49-F238E27FC236}">
                <a16:creationId xmlns:a16="http://schemas.microsoft.com/office/drawing/2014/main" id="{8C26020B-4E2A-4164-B851-DC1CA6B68135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1113"/>
            <a:ext cx="5089525" cy="6858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867" name="Rectangle 4">
            <a:extLst>
              <a:ext uri="{FF2B5EF4-FFF2-40B4-BE49-F238E27FC236}">
                <a16:creationId xmlns:a16="http://schemas.microsoft.com/office/drawing/2014/main" id="{8FCD411E-B8C8-44C5-ADFA-F5C1BBFAEA4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791200" y="152400"/>
            <a:ext cx="6096000" cy="2819400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</a:rPr>
              <a:t> “And the LORD God </a:t>
            </a:r>
            <a:r>
              <a:rPr lang="en-US" altLang="en-US" b="1" u="sng">
                <a:solidFill>
                  <a:srgbClr val="FFFF00"/>
                </a:solidFill>
                <a:latin typeface="Times New Roman" panose="02020603050405020304" pitchFamily="18" charset="0"/>
              </a:rPr>
              <a:t>formed man </a:t>
            </a:r>
            <a:r>
              <a:rPr lang="en-US" altLang="en-US" b="1" i="1" u="sng">
                <a:solidFill>
                  <a:srgbClr val="FFFF00"/>
                </a:solidFill>
                <a:latin typeface="Times New Roman" panose="02020603050405020304" pitchFamily="18" charset="0"/>
              </a:rPr>
              <a:t>of</a:t>
            </a:r>
            <a:r>
              <a:rPr lang="en-US" altLang="en-US" b="1" u="sng">
                <a:solidFill>
                  <a:srgbClr val="FFFF00"/>
                </a:solidFill>
                <a:latin typeface="Times New Roman" panose="02020603050405020304" pitchFamily="18" charset="0"/>
              </a:rPr>
              <a:t> the dust of the ground</a:t>
            </a: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(Gen. 2:7)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b="1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“</a:t>
            </a:r>
            <a:r>
              <a:rPr lang="zh-CN" altLang="en-US" b="1">
                <a:solidFill>
                  <a:srgbClr val="FFFF99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上帝從地上的塵土造人”         （創</a:t>
            </a:r>
            <a:r>
              <a:rPr lang="en-US" altLang="zh-CN" b="1">
                <a:solidFill>
                  <a:srgbClr val="FFFF99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</a:t>
            </a:r>
            <a:r>
              <a:rPr lang="zh-CN" altLang="en-US" b="1">
                <a:solidFill>
                  <a:srgbClr val="FFFF99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：</a:t>
            </a:r>
            <a:r>
              <a:rPr lang="en-US" altLang="zh-CN" b="1">
                <a:solidFill>
                  <a:srgbClr val="FFFF99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7</a:t>
            </a:r>
            <a:r>
              <a:rPr lang="zh-CN" altLang="en-US" b="1">
                <a:solidFill>
                  <a:srgbClr val="FFFF99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）。</a:t>
            </a:r>
            <a:endParaRPr lang="en-US" altLang="en-US" b="1">
              <a:solidFill>
                <a:srgbClr val="FFFF99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6868" name="Text Box 5">
            <a:extLst>
              <a:ext uri="{FF2B5EF4-FFF2-40B4-BE49-F238E27FC236}">
                <a16:creationId xmlns:a16="http://schemas.microsoft.com/office/drawing/2014/main" id="{EF0F7A22-4353-43E8-8BCF-AAC0633C89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657600"/>
            <a:ext cx="5943600" cy="255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u="sng">
                <a:solidFill>
                  <a:srgbClr val="FFFF99"/>
                </a:solidFill>
                <a:latin typeface="Times New Roman" panose="02020603050405020304" pitchFamily="18" charset="0"/>
              </a:rPr>
              <a:t>The Bible revealed Scientific fact thousands of years before man discovered it</a:t>
            </a:r>
            <a:r>
              <a:rPr lang="en-US" altLang="en-US" b="1">
                <a:solidFill>
                  <a:srgbClr val="FFFF99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FFFF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在人發現以前幾千年，聖經就已經啓示出科學事實。</a:t>
            </a:r>
            <a:endParaRPr lang="en-US" altLang="en-US" b="1">
              <a:solidFill>
                <a:srgbClr val="FFFF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44558064-FF71-449E-9642-8521659728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171450"/>
            <a:ext cx="11963400" cy="1219200"/>
          </a:xfrm>
        </p:spPr>
        <p:txBody>
          <a:bodyPr/>
          <a:lstStyle/>
          <a:p>
            <a:pPr>
              <a:defRPr/>
            </a:pP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Part of every Human being is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 ‘</a:t>
            </a: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created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’ &amp; </a:t>
            </a: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part is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 ‘</a:t>
            </a:r>
            <a:r>
              <a:rPr lang="en-US" altLang="en-US" sz="3200" b="1" u="sng" dirty="0">
                <a:solidFill>
                  <a:srgbClr val="FFFF99"/>
                </a:solidFill>
                <a:latin typeface="Comic Sans MS" panose="030F0702030302020204" pitchFamily="66" charset="0"/>
              </a:rPr>
              <a:t>formed</a:t>
            </a:r>
            <a:r>
              <a:rPr lang="en-US" altLang="en-US" sz="3200" b="1" dirty="0">
                <a:solidFill>
                  <a:srgbClr val="FFFF99"/>
                </a:solidFill>
                <a:latin typeface="Comic Sans MS" panose="030F0702030302020204" pitchFamily="66" charset="0"/>
              </a:rPr>
              <a:t>’</a:t>
            </a:r>
            <a:br>
              <a:rPr lang="en-US" altLang="en-US" sz="3200" b="1" dirty="0">
                <a:solidFill>
                  <a:srgbClr val="FFFF99"/>
                </a:solidFill>
                <a:latin typeface="Comic Sans MS" panose="030F0702030302020204" pitchFamily="66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每個人有些部分是“被創造的”，有些部分是“做成的”</a:t>
            </a:r>
            <a:endParaRPr lang="en-US" alt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6F7A184F-8B61-4BA1-91CF-3D0E1115CE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05000" y="1790700"/>
            <a:ext cx="9601200" cy="4000500"/>
          </a:xfrm>
        </p:spPr>
        <p:txBody>
          <a:bodyPr/>
          <a:lstStyle/>
          <a:p>
            <a:pPr>
              <a:defRPr/>
            </a:pPr>
            <a:r>
              <a:rPr lang="en-US" altLang="en-US" b="1" i="1" dirty="0">
                <a:solidFill>
                  <a:srgbClr val="CCFFFF"/>
                </a:solidFill>
                <a:latin typeface="Times New Roman" panose="02020603050405020304" pitchFamily="18" charset="0"/>
              </a:rPr>
              <a:t>“Even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</a:rPr>
              <a:t>every one that is </a:t>
            </a:r>
            <a:r>
              <a:rPr lang="en-US" altLang="en-US" b="1" u="sng" dirty="0">
                <a:solidFill>
                  <a:srgbClr val="99FFCC"/>
                </a:solidFill>
                <a:latin typeface="Times New Roman" panose="02020603050405020304" pitchFamily="18" charset="0"/>
              </a:rPr>
              <a:t>called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</a:rPr>
              <a:t> by my name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</a:rPr>
              <a:t>:</a:t>
            </a:r>
          </a:p>
          <a:p>
            <a:pPr>
              <a:defRPr/>
            </a:pP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</a:rPr>
              <a:t>for I have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>
                <a:solidFill>
                  <a:srgbClr val="FFFF00"/>
                </a:solidFill>
                <a:latin typeface="Times New Roman" panose="02020603050405020304" pitchFamily="18" charset="0"/>
              </a:rPr>
              <a:t>created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</a:rPr>
              <a:t>him for my glory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</a:rPr>
              <a:t>, </a:t>
            </a:r>
          </a:p>
          <a:p>
            <a:pPr>
              <a:defRPr/>
            </a:pP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</a:rPr>
              <a:t>I have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>
                <a:solidFill>
                  <a:srgbClr val="FFFF99"/>
                </a:solidFill>
                <a:latin typeface="Times New Roman" panose="02020603050405020304" pitchFamily="18" charset="0"/>
              </a:rPr>
              <a:t>formed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</a:rPr>
              <a:t>him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</a:rPr>
              <a:t>;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</a:rPr>
              <a:t>yea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</a:rPr>
              <a:t>I have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>
                <a:solidFill>
                  <a:srgbClr val="FFFF99"/>
                </a:solidFill>
                <a:latin typeface="Times New Roman" panose="02020603050405020304" pitchFamily="18" charset="0"/>
              </a:rPr>
              <a:t>made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</a:rPr>
              <a:t>him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(Isa. 43:7)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賽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43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：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7- </a:t>
            </a: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就是凡稱為我名下的人，</a:t>
            </a:r>
            <a:endParaRPr lang="en-US" altLang="zh-TW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是我為自己的榮耀</a:t>
            </a:r>
            <a:r>
              <a:rPr lang="zh-TW" altLang="en-US" b="1" dirty="0">
                <a:solidFill>
                  <a:srgbClr val="FFFF99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創造</a:t>
            </a: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的，</a:t>
            </a:r>
            <a:endParaRPr lang="en-US" altLang="zh-TW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是我所</a:t>
            </a:r>
            <a:r>
              <a:rPr lang="zh-TW" altLang="en-US" b="1" dirty="0">
                <a:solidFill>
                  <a:srgbClr val="FFFF99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做成</a:t>
            </a:r>
            <a:r>
              <a:rPr lang="zh-TW" alt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，</a:t>
            </a: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所</a:t>
            </a:r>
            <a:r>
              <a:rPr lang="zh-TW" altLang="en-US" b="1" dirty="0">
                <a:solidFill>
                  <a:srgbClr val="FFFF99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造作</a:t>
            </a: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的。 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>
              <a:defRPr/>
            </a:pPr>
            <a:endParaRPr lang="en-US" altLang="en-US" sz="28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859DA-0FCA-4506-A48B-42F4512E5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"/>
            <a:ext cx="12115800" cy="1143000"/>
          </a:xfrm>
        </p:spPr>
        <p:txBody>
          <a:bodyPr/>
          <a:lstStyle/>
          <a:p>
            <a:pPr>
              <a:defRPr/>
            </a:pP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  <a:ea typeface="DengXian" panose="02010600030101010101" pitchFamily="2" charset="-122"/>
              </a:rPr>
              <a:t>The male &amp; female body is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  <a:ea typeface="DengXian" panose="02010600030101010101" pitchFamily="2" charset="-122"/>
              </a:rPr>
              <a:t> ‘</a:t>
            </a: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  <a:ea typeface="DengXian" panose="02010600030101010101" pitchFamily="2" charset="-122"/>
              </a:rPr>
              <a:t>formed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  <a:ea typeface="DengXian" panose="02010600030101010101" pitchFamily="2" charset="-122"/>
              </a:rPr>
              <a:t>’ </a:t>
            </a: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  <a:ea typeface="DengXian" panose="02010600030101010101" pitchFamily="2" charset="-122"/>
              </a:rPr>
              <a:t>by God</a:t>
            </a:r>
            <a:b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  <a:ea typeface="DengXian" panose="02010600030101010101" pitchFamily="2" charset="-122"/>
              </a:rPr>
            </a:br>
            <a:r>
              <a:rPr lang="zh-CN" altLang="en-US" sz="3600" b="1" dirty="0">
                <a:solidFill>
                  <a:srgbClr val="FFC000"/>
                </a:solidFill>
                <a:latin typeface="Comic Sans MS" panose="030F0702030302020204" pitchFamily="66" charset="0"/>
                <a:ea typeface="DengXian" panose="02010600030101010101" pitchFamily="2" charset="-122"/>
              </a:rPr>
              <a:t>男性與女性的身體是上帝“做成的”</a:t>
            </a:r>
            <a:r>
              <a:rPr lang="en-US" altLang="en-US" sz="3600" b="1" dirty="0">
                <a:solidFill>
                  <a:srgbClr val="FFC000"/>
                </a:solidFill>
                <a:latin typeface="Comic Sans MS" panose="030F0702030302020204" pitchFamily="66" charset="0"/>
                <a:ea typeface="DengXian" panose="02010600030101010101" pitchFamily="2" charset="-122"/>
              </a:rPr>
              <a:t> </a:t>
            </a:r>
            <a:endParaRPr lang="en-US" altLang="en-US" sz="3200" b="1" dirty="0">
              <a:solidFill>
                <a:srgbClr val="FFC000"/>
              </a:solidFill>
              <a:latin typeface="Comic Sans MS" panose="030F0702030302020204" pitchFamily="66" charset="0"/>
              <a:ea typeface="DengXia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17923-8B20-4E09-A370-0A8A3D4ED9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963" y="1752600"/>
            <a:ext cx="11887200" cy="4114800"/>
          </a:xfrm>
        </p:spPr>
        <p:txBody>
          <a:bodyPr/>
          <a:lstStyle/>
          <a:p>
            <a:pPr>
              <a:defRPr/>
            </a:pP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1</a:t>
            </a:r>
            <a:r>
              <a:rPr lang="en-US" altLang="en-US" b="1" u="sng" baseline="30000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Male body is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formed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the dust of the ground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(Gen 2:7)        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第一個男人的身體是從地裏的塵土造的（創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7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），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	</a:t>
            </a:r>
          </a:p>
          <a:p>
            <a:pPr>
              <a:defRPr/>
            </a:pPr>
            <a:r>
              <a:rPr lang="en-US" altLang="zh-CN" b="1" dirty="0">
                <a:solidFill>
                  <a:srgbClr val="FFCC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The 1</a:t>
            </a:r>
            <a:r>
              <a:rPr lang="en-US" altLang="zh-CN" b="1" baseline="30000" dirty="0">
                <a:solidFill>
                  <a:srgbClr val="FFCC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st</a:t>
            </a:r>
            <a:r>
              <a:rPr lang="en-US" altLang="zh-CN" b="1" dirty="0">
                <a:solidFill>
                  <a:srgbClr val="FFCC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Female body is </a:t>
            </a:r>
            <a:r>
              <a:rPr lang="en-US" altLang="zh-CN" b="1" u="sng" dirty="0">
                <a:solidFill>
                  <a:srgbClr val="FFFF99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formed</a:t>
            </a:r>
            <a:r>
              <a:rPr lang="en-US" altLang="zh-CN" b="1" dirty="0">
                <a:solidFill>
                  <a:srgbClr val="FFCC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from Adam’s rib </a:t>
            </a:r>
            <a:r>
              <a:rPr lang="en-US" altLang="zh-CN" sz="2800" b="1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(Gen. 2:21-22)</a:t>
            </a:r>
            <a:r>
              <a:rPr lang="en-US" altLang="zh-CN" b="1" dirty="0">
                <a:solidFill>
                  <a:srgbClr val="FFC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第一個女人的身體是從亞當的肋骨造的（創</a:t>
            </a:r>
            <a:r>
              <a:rPr lang="en-US" altLang="zh-CN" b="1" dirty="0">
                <a:solidFill>
                  <a:srgbClr val="FFC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b="1" dirty="0">
                <a:solidFill>
                  <a:srgbClr val="FFC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b="1" dirty="0">
                <a:solidFill>
                  <a:srgbClr val="FFC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21-22</a:t>
            </a:r>
            <a:r>
              <a:rPr lang="zh-CN" altLang="en-US" b="1" dirty="0">
                <a:solidFill>
                  <a:srgbClr val="FFC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），</a:t>
            </a:r>
            <a:r>
              <a:rPr lang="en-US" altLang="zh-CN" b="1" dirty="0">
                <a:solidFill>
                  <a:srgbClr val="FFC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  </a:t>
            </a:r>
          </a:p>
          <a:p>
            <a:pPr>
              <a:defRPr/>
            </a:pP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soul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physical bodies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 essence of man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(Matt. 10:28)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sz="36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靈魂，而非肉身，是人的本質（太</a:t>
            </a:r>
            <a:r>
              <a:rPr lang="en-US" altLang="zh-CN" sz="36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10</a:t>
            </a:r>
            <a:r>
              <a:rPr lang="zh-CN" altLang="en-US" sz="36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36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28</a:t>
            </a:r>
            <a:r>
              <a:rPr lang="zh-CN" altLang="en-US" sz="36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altLang="en-US" sz="28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3DFA3-E708-46B3-B1A7-0AEEB8497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63" y="152400"/>
            <a:ext cx="7285037" cy="1219200"/>
          </a:xfrm>
        </p:spPr>
        <p:txBody>
          <a:bodyPr/>
          <a:lstStyle/>
          <a:p>
            <a:pPr>
              <a:defRPr/>
            </a:pP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The relationship of the soul &amp; body</a:t>
            </a:r>
            <a:br>
              <a:rPr lang="en-US" sz="2800" b="1" u="sng" dirty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zh-TW" altLang="en-US" sz="36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魂與體的關係</a:t>
            </a:r>
            <a:endParaRPr lang="en-US" sz="2800" b="1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D1816-9CF6-400D-B6C0-8C91D515A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6781800" cy="4724400"/>
          </a:xfrm>
        </p:spPr>
        <p:txBody>
          <a:bodyPr/>
          <a:lstStyle/>
          <a:p>
            <a:pPr>
              <a:defRPr/>
            </a:pPr>
            <a:r>
              <a:rPr lang="en-US" b="1" i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The body is the house for the soul                 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(I Cor. 5:1-9; 2 Pet. 1:13-14)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zh-TW" altLang="en-US" b="1" i="1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   </a:t>
            </a:r>
            <a:r>
              <a:rPr lang="zh-TW" altLang="en-US" sz="36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身體是魂的居所</a:t>
            </a:r>
            <a:endParaRPr lang="en-US" b="1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>
              <a:defRPr/>
            </a:pPr>
            <a:r>
              <a:rPr lang="en-US" b="1" i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My body is the physical part of me</a:t>
            </a:r>
            <a:r>
              <a:rPr lang="en-US" b="1" i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b="1" i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but</a:t>
            </a:r>
            <a:r>
              <a:rPr lang="en-US" b="1" i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“I” (my soul) </a:t>
            </a:r>
            <a:r>
              <a:rPr lang="en-US" b="1" i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lives in</a:t>
            </a:r>
            <a:r>
              <a:rPr lang="en-US" b="1" i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‘</a:t>
            </a:r>
            <a:r>
              <a:rPr lang="en-US" b="1" i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my</a:t>
            </a:r>
            <a:r>
              <a:rPr lang="en-US" b="1" i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US" b="1" i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body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zh-TW" altLang="en-US" b="1" i="1" dirty="0">
                <a:solidFill>
                  <a:srgbClr val="FFFF99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   </a:t>
            </a:r>
            <a:r>
              <a:rPr lang="zh-TW" altLang="en-US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我的身體是我</a:t>
            </a:r>
            <a:r>
              <a:rPr lang="zh-CN" altLang="en-US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肉身的部分</a:t>
            </a:r>
            <a:r>
              <a:rPr lang="en-US" altLang="zh-TW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zh-TW" altLang="en-US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   但</a:t>
            </a:r>
            <a:r>
              <a:rPr lang="zh-CN" altLang="en-US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“</a:t>
            </a:r>
            <a:r>
              <a:rPr lang="zh-TW" altLang="en-US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我</a:t>
            </a:r>
            <a:r>
              <a:rPr lang="zh-CN" altLang="en-US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”（靈魂）</a:t>
            </a:r>
            <a:r>
              <a:rPr lang="zh-TW" altLang="en-US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住在</a:t>
            </a:r>
            <a:r>
              <a:rPr lang="zh-CN" altLang="en-US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“</a:t>
            </a:r>
            <a:r>
              <a:rPr lang="zh-TW" altLang="en-US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我的</a:t>
            </a:r>
            <a:r>
              <a:rPr lang="zh-CN" altLang="en-US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”</a:t>
            </a:r>
            <a:r>
              <a:rPr lang="zh-TW" altLang="en-US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身體內</a:t>
            </a:r>
            <a:endParaRPr lang="en-US" altLang="zh-TW" b="1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9940" name="Picture 4" descr="Baptism 3 - Copy">
            <a:extLst>
              <a:ext uri="{FF2B5EF4-FFF2-40B4-BE49-F238E27FC236}">
                <a16:creationId xmlns:a16="http://schemas.microsoft.com/office/drawing/2014/main" id="{F888BDD5-DEBD-4E05-935C-1E1297215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963" y="685800"/>
            <a:ext cx="4638675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EEB8C-536C-44C2-95FD-BF837F8EE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38" y="127000"/>
            <a:ext cx="7281862" cy="1219200"/>
          </a:xfrm>
        </p:spPr>
        <p:txBody>
          <a:bodyPr/>
          <a:lstStyle/>
          <a:p>
            <a:pPr>
              <a:defRPr/>
            </a:pP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The relationship of the soul &amp; body</a:t>
            </a:r>
            <a:b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zh-TW" altLang="en-US" sz="32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魂與體的關係</a:t>
            </a:r>
            <a:endParaRPr lang="en-US" sz="3200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74CAF-C300-4684-89D2-7185367C7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0200"/>
            <a:ext cx="7162800" cy="5130800"/>
          </a:xfrm>
        </p:spPr>
        <p:txBody>
          <a:bodyPr/>
          <a:lstStyle/>
          <a:p>
            <a:pPr>
              <a:defRPr/>
            </a:pPr>
            <a:r>
              <a:rPr lang="en-US" b="1" i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The soul fits perfectly into the body</a:t>
            </a:r>
            <a:r>
              <a:rPr lang="en-US" b="1" i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just as a hand fits into a glove</a:t>
            </a:r>
          </a:p>
          <a:p>
            <a:pPr>
              <a:defRPr/>
            </a:pPr>
            <a:r>
              <a:rPr lang="zh-TW" altLang="en-US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魂完美地住在身體裡面</a:t>
            </a:r>
            <a:r>
              <a:rPr lang="en-US" altLang="zh-TW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,</a:t>
            </a:r>
            <a:r>
              <a:rPr lang="zh-TW" altLang="en-US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就好像手放進手套裡</a:t>
            </a:r>
            <a:r>
              <a:rPr lang="en-US" altLang="zh-TW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.  </a:t>
            </a:r>
            <a:endParaRPr lang="en-US" b="1" dirty="0">
              <a:solidFill>
                <a:srgbClr val="CC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b="1" i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5 senses</a:t>
            </a:r>
            <a:r>
              <a:rPr lang="en-US" b="1" i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[</a:t>
            </a:r>
            <a:r>
              <a:rPr lang="en-US" b="1" i="1" dirty="0"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gates</a:t>
            </a:r>
            <a:r>
              <a:rPr lang="en-US" b="1" i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en-US" b="1" i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connect the Body &amp; Soul</a:t>
            </a:r>
            <a:r>
              <a:rPr lang="en-US" b="1" i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i="1" u="sng" dirty="0"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eye</a:t>
            </a:r>
            <a:r>
              <a:rPr lang="en-US" b="1" i="1" dirty="0"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b="1" i="1" u="sng" dirty="0"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ear</a:t>
            </a:r>
            <a:r>
              <a:rPr lang="en-US" b="1" i="1" dirty="0"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b="1" i="1" u="sng" dirty="0"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nose</a:t>
            </a:r>
            <a:r>
              <a:rPr lang="en-US" b="1" i="1" dirty="0"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b="1" i="1" u="sng" dirty="0"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mouth</a:t>
            </a:r>
            <a:r>
              <a:rPr lang="en-US" b="1" i="1" dirty="0"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b="1" i="1" u="sng" dirty="0"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feeling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五種感官（門）連接身體與魂：視覺（眼）、聽覺（耳）、嗅覺（鼻）、味覺（口）、觸覺（手脚、皮膚）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zh-TW" altLang="en-US" b="1" i="1" dirty="0">
                <a:solidFill>
                  <a:srgbClr val="CCFFFF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   </a:t>
            </a:r>
            <a:endParaRPr lang="en-US" altLang="zh-TW" b="1" i="1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None/>
              <a:defRPr/>
            </a:pPr>
            <a:endParaRPr lang="en-US" b="1" i="1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>
              <a:defRPr/>
            </a:pPr>
            <a:endParaRPr lang="en-US" sz="2800" b="1" i="1" dirty="0">
              <a:solidFill>
                <a:srgbClr val="CC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8" name="Picture 4" descr="Baptism 3 - Copy">
            <a:extLst>
              <a:ext uri="{FF2B5EF4-FFF2-40B4-BE49-F238E27FC236}">
                <a16:creationId xmlns:a16="http://schemas.microsoft.com/office/drawing/2014/main" id="{C3D90049-F6F4-45BA-848A-5E4748EA0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85800"/>
            <a:ext cx="4614863" cy="604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38A1F-7C9A-4247-BF23-222ABFEC6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38" y="76200"/>
            <a:ext cx="7281862" cy="1219200"/>
          </a:xfrm>
        </p:spPr>
        <p:txBody>
          <a:bodyPr/>
          <a:lstStyle/>
          <a:p>
            <a:pPr>
              <a:defRPr/>
            </a:pP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The relationship of the soul &amp; body</a:t>
            </a:r>
            <a:b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zh-TW" altLang="en-US" sz="32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魂與體的關係</a:t>
            </a:r>
            <a:endParaRPr lang="en-US" sz="3200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74726-E744-436F-A920-76016B85A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828800"/>
            <a:ext cx="7239000" cy="4800600"/>
          </a:xfrm>
        </p:spPr>
        <p:txBody>
          <a:bodyPr/>
          <a:lstStyle/>
          <a:p>
            <a:pPr>
              <a:defRPr/>
            </a:pPr>
            <a:r>
              <a:rPr lang="en-US" b="1" i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Jesus explains what the soul is like after death</a:t>
            </a:r>
            <a:r>
              <a:rPr lang="en-US" b="1" i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b="1" i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the true story of the rich man &amp; Lazarus</a:t>
            </a:r>
            <a:r>
              <a:rPr lang="en-US" b="1" i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(Lk 16:19-31)</a:t>
            </a:r>
          </a:p>
          <a:p>
            <a:pPr>
              <a:defRPr/>
            </a:pPr>
            <a:r>
              <a:rPr lang="zh-TW" altLang="en-US" sz="28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耶穌在富人與拉撒路的故事中</a:t>
            </a:r>
            <a:r>
              <a:rPr lang="en-US" altLang="zh-TW" sz="28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,</a:t>
            </a:r>
            <a:r>
              <a:rPr lang="zh-TW" altLang="en-US" sz="28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解釋魂在死亡後的狀態 </a:t>
            </a:r>
            <a:r>
              <a:rPr lang="zh-CN" altLang="en-US" sz="28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。</a:t>
            </a:r>
            <a:r>
              <a:rPr lang="en-US" altLang="zh-TW" sz="28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</a:t>
            </a:r>
            <a:r>
              <a:rPr lang="en-US" altLang="zh-TW" sz="28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</a:t>
            </a:r>
            <a:r>
              <a:rPr lang="zh-TW" altLang="en-US" sz="28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路</a:t>
            </a:r>
            <a:r>
              <a:rPr lang="en-US" altLang="zh-TW" sz="28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16:19-31)</a:t>
            </a:r>
            <a:endParaRPr lang="en-US" sz="2800" b="1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>
              <a:defRPr/>
            </a:pPr>
            <a:r>
              <a:rPr lang="en-US" b="1" i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Jesus Reveals the 5 senses are present in the Soul with our consciousness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耶穌啓示五種感官在魂裏與意識共存。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zh-TW" altLang="en-US" b="1" i="1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   </a:t>
            </a:r>
            <a:endParaRPr lang="en-US" sz="2800" b="1" i="1" dirty="0">
              <a:solidFill>
                <a:srgbClr val="CC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2" name="Picture 4" descr="Baptism 3 - Copy">
            <a:extLst>
              <a:ext uri="{FF2B5EF4-FFF2-40B4-BE49-F238E27FC236}">
                <a16:creationId xmlns:a16="http://schemas.microsoft.com/office/drawing/2014/main" id="{58E3F931-7FB2-41D3-A7E5-F5B753A86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85800"/>
            <a:ext cx="4614863" cy="604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>
            <a:extLst>
              <a:ext uri="{FF2B5EF4-FFF2-40B4-BE49-F238E27FC236}">
                <a16:creationId xmlns:a16="http://schemas.microsoft.com/office/drawing/2014/main" id="{2B6B4C6A-8308-45CA-AD92-CE01A17736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228600"/>
            <a:ext cx="6911975" cy="65532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Male/female 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distinction is one of the most basic irrefutable scientific facts of Humans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 Pet. 3:7)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男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女的區別是有關人最基本、無法駁斥的科學事實（彼前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7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）。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b="1" u="sng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world is becoming insanely irrational</a:t>
            </a:r>
            <a:r>
              <a:rPr lang="en-US" altLang="en-US" b="1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blurring the clear biological &amp; psychological differences between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male/female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我們的世界瘋狂地失去理性，模糊男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/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女之間清楚的生理與心理差異。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44035" name="Picture 4">
            <a:extLst>
              <a:ext uri="{FF2B5EF4-FFF2-40B4-BE49-F238E27FC236}">
                <a16:creationId xmlns:a16="http://schemas.microsoft.com/office/drawing/2014/main" id="{BB1D0A7F-ADF0-4DA8-B8C4-81B3CAECD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75" y="342900"/>
            <a:ext cx="4975225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A3C9D533-F74D-4820-B47E-DFC80D6844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12115800" cy="1905000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replace hard Science with abnormal psychology</a:t>
            </a:r>
            <a:r>
              <a:rPr lang="en-US" alt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Science deals with empirical fact</a:t>
            </a:r>
            <a:r>
              <a:rPr lang="en-US" alt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3200" b="1" u="sng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Psychology with how a person thinks/feels</a:t>
            </a:r>
            <a:br>
              <a:rPr lang="en-US" alt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他們用不正常的心理學取代硬科學：科學是根據實證事實，          而心理學針對人的想法與感受 </a:t>
            </a:r>
            <a:endParaRPr lang="en-US" altLang="en-US" sz="3200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E489D31E-A43A-44A6-8E06-5119920124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2057400"/>
            <a:ext cx="11963400" cy="48006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CNN said “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not possible to know a person’s gender at birth</a:t>
            </a:r>
            <a:r>
              <a:rPr lang="en-US" altLang="en-US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…”</a:t>
            </a:r>
          </a:p>
          <a:p>
            <a:pPr eaLnBrk="1" hangingPunct="1"/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CNN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說，“人出生時不可能知道他的性別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…”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James Talarico</a:t>
            </a:r>
            <a:r>
              <a:rPr lang="en-US" altLang="en-US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Dem. Rep. Texas (Harvard grad) – </a:t>
            </a:r>
            <a:r>
              <a:rPr lang="en-US" altLang="en-US" b="1" u="sng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says there are 6 biological sexes</a:t>
            </a:r>
            <a:r>
              <a:rPr lang="en-US" altLang="en-US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XX, XY, X, XXY, XYY, XXXY. </a:t>
            </a:r>
          </a:p>
          <a:p>
            <a:pPr eaLnBrk="1" hangingPunct="1"/>
            <a:r>
              <a:rPr lang="en-US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James Talarico, 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德州民主黨衆議員，說有六種生理性別：</a:t>
            </a:r>
            <a:r>
              <a:rPr lang="en-US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      XX, XY, X, XXY, XYY, XXXY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eaLnBrk="1" hangingPunct="1"/>
            <a:r>
              <a:rPr lang="en-US" altLang="en-US" b="1" u="sng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are abnormalities in sex chromosomes not biological sexes</a:t>
            </a:r>
            <a:r>
              <a:rPr lang="en-US" altLang="en-US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they have a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‘Y’ 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are male</a:t>
            </a:r>
            <a:r>
              <a:rPr lang="en-US" altLang="en-US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這些是性別染色體的異常，不是生理性別。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904F50CF-577A-4CE0-8530-E20DEAEF61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963400" cy="1143000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Psychology’s Failure to acknowledge the Reality of Sin</a:t>
            </a:r>
            <a:b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心理學未能承認罪的現實</a:t>
            </a:r>
            <a:endParaRPr lang="en-US" altLang="en-US" sz="3200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6CC3F477-4283-444B-A9CF-436BC1FC7F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5250" y="1490663"/>
            <a:ext cx="8697913" cy="5253037"/>
          </a:xfrm>
        </p:spPr>
        <p:txBody>
          <a:bodyPr/>
          <a:lstStyle/>
          <a:p>
            <a:pPr eaLnBrk="1" hangingPunct="1"/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(Ps. 41:4)</a:t>
            </a:r>
            <a:r>
              <a:rPr lang="en-US" altLang="en-US">
                <a:solidFill>
                  <a:srgbClr val="CCFF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 “</a:t>
            </a:r>
            <a:r>
              <a:rPr lang="en-US" altLang="en-US" u="sng">
                <a:solidFill>
                  <a:srgbClr val="CCFF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I said</a:t>
            </a:r>
            <a:r>
              <a:rPr lang="en-US" altLang="en-US">
                <a:solidFill>
                  <a:srgbClr val="CCFF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altLang="en-US" u="sng">
                <a:solidFill>
                  <a:srgbClr val="CCFF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LORD</a:t>
            </a:r>
            <a:r>
              <a:rPr lang="en-US" altLang="en-US">
                <a:solidFill>
                  <a:srgbClr val="CCFF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be merciful unto me: </a:t>
            </a:r>
            <a:r>
              <a:rPr lang="en-US" altLang="en-US" b="1" u="sng">
                <a:solidFill>
                  <a:srgbClr val="99FF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heal my soul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; 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for I have sinned against thee</a:t>
            </a:r>
            <a:r>
              <a:rPr lang="en-US" altLang="en-US">
                <a:solidFill>
                  <a:srgbClr val="CCFF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.”  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詩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41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：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4 - </a:t>
            </a:r>
            <a:r>
              <a:rPr lang="zh-TW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我曾說：耶和華啊，求你憐恤我，醫治我！因為我得罪了你。 </a:t>
            </a:r>
            <a:r>
              <a:rPr lang="en-US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</a:p>
          <a:p>
            <a:pPr eaLnBrk="1" hangingPunct="1"/>
            <a:r>
              <a:rPr lang="en-US" altLang="en-US" b="1" u="sng">
                <a:solidFill>
                  <a:srgbClr val="FF99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Our soul can be sick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.  </a:t>
            </a:r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Psychology that denies sin cannot heal the soul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.  </a:t>
            </a:r>
            <a:r>
              <a:rPr lang="en-US" altLang="en-US" b="1" u="sng">
                <a:solidFill>
                  <a:srgbClr val="FF99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We can only find mental health through God given moral values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我們的魂會生病，否認罪的心理學無法醫治魂。我們只能從上帝賜予的道德價值來找到精神健康。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46084" name="Picture 2" descr="Text&#10;&#10;Description automatically generated">
            <a:extLst>
              <a:ext uri="{FF2B5EF4-FFF2-40B4-BE49-F238E27FC236}">
                <a16:creationId xmlns:a16="http://schemas.microsoft.com/office/drawing/2014/main" id="{16048706-77E8-4B53-8C6D-2917EFD82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0313" y="1600200"/>
            <a:ext cx="3341687" cy="525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Box 1">
            <a:extLst>
              <a:ext uri="{FF2B5EF4-FFF2-40B4-BE49-F238E27FC236}">
                <a16:creationId xmlns:a16="http://schemas.microsoft.com/office/drawing/2014/main" id="{A65DC8BF-FB5D-486A-BD1F-E09BFA22A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2213" y="1490663"/>
            <a:ext cx="106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B8B5AE20-A712-4CE0-A2AA-DD19A79054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963400" cy="1066800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We live in a fallen world being destroyed by sin</a:t>
            </a:r>
            <a:b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我們住在一個被罪毀滅的墮落世界</a:t>
            </a:r>
            <a:endParaRPr lang="en-US" altLang="en-US" sz="3200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C8D1989D-0E02-45DA-9A40-6541F67A9B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11658600" cy="5283200"/>
          </a:xfrm>
        </p:spPr>
        <p:txBody>
          <a:bodyPr/>
          <a:lstStyle/>
          <a:p>
            <a:pPr eaLnBrk="1" hangingPunct="1"/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Destructive chaos results from rejecting God’s revelation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拒絕上帝的啓示導致毀滅性的混亂：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Allowing men in woman’s sports just because he says he’s a woman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(i.e. MMA fighters; track &amp; field, men in woman prison, etc. )</a:t>
            </a:r>
            <a:r>
              <a:rPr lang="en-US" altLang="en-US" b="1" i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容許男性參與女性的運動項目，只因他說他是女性。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eaLnBrk="1" hangingPunct="1"/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try to punish those who won’t go along with their insanity</a:t>
            </a:r>
            <a:r>
              <a:rPr lang="en-US" altLang="en-US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他們試圖懲罰那些不跟隨他們瘋狂行徑的人！</a:t>
            </a:r>
            <a:r>
              <a:rPr lang="en-US" altLang="zh-CN" b="1">
                <a:solidFill>
                  <a:schemeClr val="bg1"/>
                </a:solidFill>
                <a:latin typeface="Times New Roman" panose="02020603050405020304" pitchFamily="18" charset="0"/>
                <a:ea typeface="DengXian" panose="02010600030101010101" pitchFamily="2" charset="-122"/>
              </a:rPr>
              <a:t>(CA schools)</a:t>
            </a:r>
            <a:r>
              <a:rPr lang="en-US" altLang="en-US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Trying to change one’s gender is a rejection of God’s design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試圖改變一個人的性別，就是拒絕上帝的設計！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eaLnBrk="1" hangingPunct="1"/>
            <a:endParaRPr lang="en-US" altLang="en-US">
              <a:solidFill>
                <a:srgbClr val="CC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195C6-CCAD-4D5F-A1C1-3679E9684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52400"/>
            <a:ext cx="11811000" cy="6553200"/>
          </a:xfrm>
        </p:spPr>
        <p:txBody>
          <a:bodyPr/>
          <a:lstStyle/>
          <a:p>
            <a:pPr>
              <a:defRPr/>
            </a:pPr>
            <a:r>
              <a:rPr lang="en-US" b="1" u="sng" dirty="0"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God calls it</a:t>
            </a:r>
            <a:r>
              <a:rPr lang="en-US" b="1" dirty="0"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b="1" u="sng" dirty="0"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My Sabbath</a:t>
            </a:r>
            <a:r>
              <a:rPr lang="en-US" b="1" dirty="0"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(Ex. 31:13; Lev. 19:30; 26:2; Ezek. 20:12, 20-21; Deut. 5:14)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上帝稱它為“我的安息日”（出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31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：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13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；利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19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：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30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， 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26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：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2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；  結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20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：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12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，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20-21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；申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5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：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14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）。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>
              <a:defRPr/>
            </a:pP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God sanctified the Sabbath to accomplish His Holy purposes  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(Mk. 2:27; Isa. 58:13) (Neh. 9:14; Ex. 16:23; 31:15; 35:2; Lev. 23:3)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上帝將安息日分別為聖，來完成祂神聖的目的。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>
              <a:defRPr/>
            </a:pPr>
            <a:r>
              <a:rPr lang="en-US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We all need to set one day aside to refresh spiritually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(Act 20:7;      I Cor. 16:2; Rom. 14:5; Col. 2:16-17)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我們都需要將一天分別出來，修整我們的靈性。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>
              <a:defRPr/>
            </a:pPr>
            <a:r>
              <a:rPr lang="en-US" b="1" i="1" u="sng" dirty="0">
                <a:latin typeface="Times New Roman" pitchFamily="18" charset="0"/>
                <a:cs typeface="Times New Roman" pitchFamily="18" charset="0"/>
              </a:rPr>
              <a:t>Illus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.: Russian &amp; communist revolution tried to eliminate 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8EDB23A5-7A0B-497E-AB62-BA8051EDAA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963400" cy="1143000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most important thing about us</a:t>
            </a:r>
            <a:r>
              <a:rPr lang="en-US" altLang="en-US" sz="3200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有關我們最重要的一件事</a:t>
            </a:r>
            <a:endParaRPr lang="en-US" altLang="en-US" sz="3200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0B084D97-89E0-44A0-A6D2-0D879FCDA2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447800"/>
            <a:ext cx="10972800" cy="5105400"/>
          </a:xfrm>
        </p:spPr>
        <p:txBody>
          <a:bodyPr/>
          <a:lstStyle/>
          <a:p>
            <a:pPr algn="ctr" eaLnBrk="1" hangingPunct="1"/>
            <a:r>
              <a:rPr lang="en-US" altLang="en-US" u="sng">
                <a:solidFill>
                  <a:srgbClr val="FFFF99"/>
                </a:solidFill>
                <a:latin typeface="Algerian" panose="04020705040A02060702" pitchFamily="82" charset="0"/>
              </a:rPr>
              <a:t>Our main identity is not found in our sexuality </a:t>
            </a:r>
            <a:r>
              <a:rPr lang="en-US" altLang="en-US" u="sng">
                <a:solidFill>
                  <a:srgbClr val="FFFF00"/>
                </a:solidFill>
                <a:latin typeface="Algerian" panose="04020705040A02060702" pitchFamily="82" charset="0"/>
              </a:rPr>
              <a:t>but in our relationship with god through Christ</a:t>
            </a:r>
            <a:r>
              <a:rPr lang="en-US" altLang="en-US">
                <a:solidFill>
                  <a:srgbClr val="FFFF00"/>
                </a:solidFill>
                <a:latin typeface="Algerian" panose="04020705040A02060702" pitchFamily="82" charset="0"/>
              </a:rPr>
              <a:t> </a:t>
            </a:r>
          </a:p>
          <a:p>
            <a:pPr algn="ctr"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我們主要的身份不是在性別中找到，</a:t>
            </a:r>
            <a:endParaRPr lang="en-US" altLang="zh-CN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algn="ctr" eaLnBrk="1" hangingPunct="1">
              <a:buFontTx/>
              <a:buNone/>
            </a:pP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而是在基督裏與上帝建立關係。</a:t>
            </a:r>
            <a:endParaRPr lang="en-US" altLang="zh-CN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algn="ctr" eaLnBrk="1" hangingPunct="1"/>
            <a:r>
              <a:rPr lang="en-US" altLang="en-US" u="sng">
                <a:solidFill>
                  <a:srgbClr val="FFFF99"/>
                </a:solidFill>
                <a:latin typeface="Algerian" panose="04020705040A02060702" pitchFamily="82" charset="0"/>
              </a:rPr>
              <a:t>Sexuality is sacred</a:t>
            </a:r>
            <a:r>
              <a:rPr lang="en-US" altLang="en-US">
                <a:solidFill>
                  <a:srgbClr val="FFFF00"/>
                </a:solidFill>
                <a:latin typeface="Algerian" panose="04020705040A02060702" pitchFamily="82" charset="0"/>
              </a:rPr>
              <a:t>                                                          </a:t>
            </a:r>
            <a:r>
              <a:rPr lang="en-US" altLang="en-US" u="sng">
                <a:solidFill>
                  <a:srgbClr val="FFFF00"/>
                </a:solidFill>
                <a:latin typeface="Algerian" panose="04020705040A02060702" pitchFamily="82" charset="0"/>
              </a:rPr>
              <a:t>It has a divine purpose to fulfill according to god’s will</a:t>
            </a:r>
          </a:p>
          <a:p>
            <a:pPr algn="ctr" eaLnBrk="1" hangingPunct="1">
              <a:buFontTx/>
              <a:buNone/>
            </a:pP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性別是神聖的，</a:t>
            </a:r>
            <a:endParaRPr lang="en-US" altLang="zh-CN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algn="ctr" eaLnBrk="1" hangingPunct="1">
              <a:buFontTx/>
              <a:buNone/>
            </a:pP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它具有根據上帝的旨意去完成的神聖目的。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2A681860-F8B1-40CB-AC40-16D74452D6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963400" cy="1219200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CCFFFF"/>
                </a:solidFill>
                <a:latin typeface="Comic Sans MS" panose="030F0702030302020204" pitchFamily="66" charset="0"/>
              </a:rPr>
              <a:t>Choose your Teachers Wisely</a:t>
            </a:r>
            <a:r>
              <a:rPr lang="en-US" altLang="en-US" sz="3200" b="1">
                <a:solidFill>
                  <a:srgbClr val="CCFFFF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(Prov. 13:20)</a:t>
            </a:r>
            <a:b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智慧地選擇你的教師</a:t>
            </a:r>
            <a:endParaRPr lang="en-US" altLang="en-US" sz="2800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DCBD2831-1D11-459F-88B0-B0774711D3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11201400" cy="5334000"/>
          </a:xfrm>
        </p:spPr>
        <p:txBody>
          <a:bodyPr/>
          <a:lstStyle/>
          <a:p>
            <a:pPr algn="ctr" eaLnBrk="1" hangingPunct="1"/>
            <a:r>
              <a:rPr lang="en-US" altLang="en-US" u="sng">
                <a:solidFill>
                  <a:srgbClr val="FFFF00"/>
                </a:solidFill>
                <a:latin typeface="Algerian" panose="04020705040A02060702" pitchFamily="82" charset="0"/>
              </a:rPr>
              <a:t>There is no more accurate or healthy source   for what it means to be male or female</a:t>
            </a:r>
            <a:r>
              <a:rPr lang="en-US" altLang="en-US">
                <a:solidFill>
                  <a:srgbClr val="FFFF00"/>
                </a:solidFill>
                <a:latin typeface="Algerian" panose="04020705040A02060702" pitchFamily="82" charset="0"/>
              </a:rPr>
              <a:t>            </a:t>
            </a:r>
            <a:r>
              <a:rPr lang="en-US" altLang="en-US" u="sng">
                <a:solidFill>
                  <a:srgbClr val="FFFF99"/>
                </a:solidFill>
                <a:latin typeface="Algerian" panose="04020705040A02060702" pitchFamily="82" charset="0"/>
              </a:rPr>
              <a:t>than god’s word</a:t>
            </a:r>
          </a:p>
          <a:p>
            <a:pPr algn="ctr"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關於何爲男性或女性，沒有什麽來源比上帝的話語</a:t>
            </a:r>
            <a:endParaRPr lang="en-US" altLang="zh-CN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algn="ctr" eaLnBrk="1" hangingPunct="1">
              <a:buFontTx/>
              <a:buNone/>
            </a:pP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更具正確或健康的定義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algn="ctr" eaLnBrk="1" hangingPunct="1"/>
            <a:r>
              <a:rPr lang="en-US" altLang="en-US" u="sng">
                <a:solidFill>
                  <a:srgbClr val="FFFF00"/>
                </a:solidFill>
                <a:latin typeface="Algerian" panose="04020705040A02060702" pitchFamily="82" charset="0"/>
              </a:rPr>
              <a:t>Don’t become a victim</a:t>
            </a:r>
            <a:r>
              <a:rPr lang="en-US" altLang="en-US">
                <a:solidFill>
                  <a:srgbClr val="FFFF99"/>
                </a:solidFill>
                <a:latin typeface="Algerian" panose="04020705040A02060702" pitchFamily="82" charset="0"/>
              </a:rPr>
              <a:t> </a:t>
            </a:r>
            <a:r>
              <a:rPr lang="en-US" altLang="en-US" u="sng">
                <a:solidFill>
                  <a:srgbClr val="FFFF99"/>
                </a:solidFill>
                <a:latin typeface="Algerian" panose="04020705040A02060702" pitchFamily="82" charset="0"/>
              </a:rPr>
              <a:t>of secular anthropology</a:t>
            </a:r>
            <a:r>
              <a:rPr lang="en-US" altLang="en-US">
                <a:solidFill>
                  <a:srgbClr val="FFFF99"/>
                </a:solidFill>
                <a:latin typeface="Algerian" panose="04020705040A02060702" pitchFamily="82" charset="0"/>
              </a:rPr>
              <a:t>   &amp; </a:t>
            </a:r>
            <a:r>
              <a:rPr lang="en-US" altLang="en-US" u="sng">
                <a:solidFill>
                  <a:srgbClr val="FFFF99"/>
                </a:solidFill>
                <a:latin typeface="Algerian" panose="04020705040A02060702" pitchFamily="82" charset="0"/>
              </a:rPr>
              <a:t>psychology</a:t>
            </a:r>
            <a:r>
              <a:rPr lang="en-US" altLang="en-US">
                <a:solidFill>
                  <a:srgbClr val="FFFF99"/>
                </a:solidFill>
                <a:latin typeface="Algerian" panose="04020705040A02060702" pitchFamily="82" charset="0"/>
              </a:rPr>
              <a:t> &amp; </a:t>
            </a:r>
            <a:r>
              <a:rPr lang="en-US" altLang="en-US" u="sng">
                <a:solidFill>
                  <a:srgbClr val="FFFF99"/>
                </a:solidFill>
                <a:latin typeface="Algerian" panose="04020705040A02060702" pitchFamily="82" charset="0"/>
              </a:rPr>
              <a:t>a lost world’s bad ideas</a:t>
            </a:r>
          </a:p>
          <a:p>
            <a:pPr algn="ctr"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不要成爲世俗的人類學與心理學，</a:t>
            </a:r>
            <a:endParaRPr lang="en-US" altLang="zh-CN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algn="ctr" eaLnBrk="1" hangingPunct="1">
              <a:buFontTx/>
              <a:buNone/>
            </a:pP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以及迷失的壞主意的受害者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18DD3-CF56-4247-9343-8FB49F6F2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"/>
            <a:ext cx="12192000" cy="1295400"/>
          </a:xfrm>
        </p:spPr>
        <p:txBody>
          <a:bodyPr/>
          <a:lstStyle/>
          <a:p>
            <a:pPr>
              <a:defRPr/>
            </a:pP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The Holy Spirit of God &amp; the spirit of Man</a:t>
            </a:r>
            <a:b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上帝的聖靈與人的靈</a:t>
            </a:r>
            <a:endParaRPr lang="en-US" alt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79B4F-D2B4-479C-BC99-D9C300C82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76400"/>
            <a:ext cx="11887200" cy="5029200"/>
          </a:xfrm>
        </p:spPr>
        <p:txBody>
          <a:bodyPr/>
          <a:lstStyle/>
          <a:p>
            <a:pPr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(Gen 2:7)</a:t>
            </a:r>
            <a:r>
              <a:rPr 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“</a:t>
            </a:r>
            <a:r>
              <a:rPr 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LORD God</a:t>
            </a:r>
            <a:r>
              <a:rPr 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formed man </a:t>
            </a:r>
            <a:r>
              <a:rPr lang="en-US" b="1" i="1" u="sng" dirty="0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b="1" u="sng" dirty="0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dust of the ground</a:t>
            </a:r>
            <a:r>
              <a:rPr 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&amp; </a:t>
            </a:r>
            <a:r>
              <a:rPr 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breathed into his nostrils</a:t>
            </a:r>
            <a:r>
              <a:rPr 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breath of life</a:t>
            </a:r>
            <a:r>
              <a:rPr 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b="1" i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plural</a:t>
            </a:r>
            <a:r>
              <a:rPr 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&amp; </a:t>
            </a:r>
            <a:r>
              <a:rPr lang="en-US" b="1" u="sng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 became a living soul</a:t>
            </a:r>
            <a:r>
              <a:rPr 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(Job 33:4; 34:14-15; 32:8; Isa. 42:5) 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創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7-</a:t>
            </a: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耶和華 神用地上的塵土造人，將生氣</a:t>
            </a:r>
            <a:r>
              <a:rPr lang="en-US" altLang="zh-TW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(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複數）</a:t>
            </a: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吹在他鼻孔裡，他就成了有靈的活人</a:t>
            </a:r>
            <a:r>
              <a:rPr lang="en-US" altLang="zh-TW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…</a:t>
            </a: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。 </a:t>
            </a:r>
            <a:r>
              <a:rPr 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r>
              <a:rPr lang="en-US" b="1" u="sng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God’s Spirit</a:t>
            </a:r>
            <a:r>
              <a:rPr lang="en-US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“</a:t>
            </a:r>
            <a:r>
              <a:rPr lang="en-US" b="1" i="1" u="sng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breath of lives</a:t>
            </a:r>
            <a:r>
              <a:rPr lang="en-US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b="1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gives life to both our body</a:t>
            </a:r>
            <a:r>
              <a:rPr lang="en-US" b="1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(Ps. 146:4; 104:29; James 2:26)</a:t>
            </a:r>
            <a:r>
              <a:rPr 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n-US" b="1" u="sng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soul</a:t>
            </a:r>
            <a:r>
              <a:rPr lang="en-US" b="1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(Ps. 22:29; 89:48; Eccl. 8:8)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上帝的靈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- 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“生氣”， 賜生命給身體與魂。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6799361B-86A6-40B0-A2C9-5D1D2F2913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127000"/>
            <a:ext cx="7010400" cy="16002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The human spirit’s relationship to </a:t>
            </a:r>
            <a:br>
              <a:rPr lang="en-US" sz="3200" b="1" u="sng" dirty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the Holy Spirit of God</a:t>
            </a:r>
            <a:br>
              <a:rPr lang="en-US" sz="2800" b="1" u="sng" dirty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zh-TW" altLang="en-US" sz="32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人的靈與上帝的靈的關係</a:t>
            </a:r>
            <a:endParaRPr lang="en-US" sz="2800" b="1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59317D1B-0C62-4A94-9CB4-0A26937F21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0025" y="1981200"/>
            <a:ext cx="7086600" cy="48006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God “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breathed into his nostrils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the breath of life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man became a living soul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(Gen 2:7)</a:t>
            </a:r>
          </a:p>
          <a:p>
            <a:pPr>
              <a:defRPr/>
            </a:pPr>
            <a:r>
              <a:rPr lang="zh-TW" altLang="en-US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創</a:t>
            </a:r>
            <a:r>
              <a:rPr lang="en-US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2:7  </a:t>
            </a:r>
            <a:r>
              <a:rPr lang="zh-TW" altLang="en-US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耶和華上帝</a:t>
            </a:r>
            <a:r>
              <a:rPr lang="en-US" altLang="zh-TW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…</a:t>
            </a:r>
            <a:r>
              <a:rPr lang="zh-TW" altLang="en-US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將生氣吹在他鼻孔裡，他就成了有靈的活人。</a:t>
            </a:r>
            <a:endParaRPr lang="en-US" altLang="zh-TW" b="1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en-US" altLang="zh-TW" b="1" u="sng" dirty="0">
                <a:solidFill>
                  <a:srgbClr val="FF99CC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Hebrew &amp; Greek word</a:t>
            </a:r>
            <a:r>
              <a:rPr lang="en-US" altLang="zh-TW" b="1" dirty="0">
                <a:solidFill>
                  <a:srgbClr val="FFCCFF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b="1" dirty="0">
                <a:solidFill>
                  <a:srgbClr val="99FFCC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‘</a:t>
            </a:r>
            <a:r>
              <a:rPr lang="en-US" altLang="zh-TW" b="1" u="sng" dirty="0">
                <a:solidFill>
                  <a:srgbClr val="99FFCC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Spirit</a:t>
            </a:r>
            <a:r>
              <a:rPr lang="en-US" altLang="zh-TW" b="1" dirty="0">
                <a:solidFill>
                  <a:srgbClr val="99FFCC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’ = </a:t>
            </a:r>
            <a:r>
              <a:rPr lang="en-US" altLang="zh-TW" b="1" u="sng" dirty="0">
                <a:solidFill>
                  <a:srgbClr val="99FFCC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breath</a:t>
            </a:r>
            <a:r>
              <a:rPr lang="en-US" altLang="zh-TW" b="1" dirty="0">
                <a:solidFill>
                  <a:srgbClr val="99FFCC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, </a:t>
            </a:r>
            <a:r>
              <a:rPr lang="en-US" altLang="zh-TW" b="1" u="sng" dirty="0">
                <a:solidFill>
                  <a:srgbClr val="99FFCC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spirit</a:t>
            </a:r>
            <a:r>
              <a:rPr lang="en-US" altLang="zh-TW" b="1" dirty="0">
                <a:solidFill>
                  <a:srgbClr val="99FFCC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, </a:t>
            </a:r>
            <a:r>
              <a:rPr lang="en-US" altLang="zh-TW" b="1" u="sng" dirty="0">
                <a:solidFill>
                  <a:srgbClr val="99FFCC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wind</a:t>
            </a:r>
            <a:r>
              <a:rPr lang="en-US" altLang="zh-TW" b="1" dirty="0">
                <a:solidFill>
                  <a:srgbClr val="FFCCFF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800" b="1" dirty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(John 3:8)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希伯來、希臘文的“靈”</a:t>
            </a:r>
            <a:r>
              <a:rPr lang="en-US" altLang="zh-CN" b="1" dirty="0">
                <a:solidFill>
                  <a:srgbClr val="FFC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=</a:t>
            </a:r>
            <a:r>
              <a:rPr lang="zh-CN" altLang="en-US" b="1" dirty="0">
                <a:solidFill>
                  <a:srgbClr val="FFC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氣息、靈、風（約</a:t>
            </a:r>
            <a:r>
              <a:rPr lang="en-US" altLang="zh-CN" b="1" dirty="0">
                <a:solidFill>
                  <a:srgbClr val="FFC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3</a:t>
            </a:r>
            <a:r>
              <a:rPr lang="zh-CN" altLang="en-US" b="1" dirty="0">
                <a:solidFill>
                  <a:srgbClr val="FFC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CN" b="1" dirty="0">
                <a:solidFill>
                  <a:srgbClr val="FFC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8</a:t>
            </a:r>
            <a:r>
              <a:rPr lang="zh-CN" altLang="en-US" b="1" dirty="0">
                <a:solidFill>
                  <a:srgbClr val="FFC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）。</a:t>
            </a:r>
            <a:endParaRPr lang="en-US" altLang="zh-TW" b="1" dirty="0">
              <a:solidFill>
                <a:srgbClr val="FFC000"/>
              </a:solidFill>
              <a:latin typeface="Times New Roman" panose="02020603050405020304" pitchFamily="18" charset="0"/>
              <a:ea typeface="微軟正黑體" pitchFamily="34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  <a:defRPr/>
            </a:pP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4" name="Picture 4" descr="Baptism 8 - Copy">
            <a:extLst>
              <a:ext uri="{FF2B5EF4-FFF2-40B4-BE49-F238E27FC236}">
                <a16:creationId xmlns:a16="http://schemas.microsoft.com/office/drawing/2014/main" id="{F9A6F994-41C2-4DB5-B7E3-D2C8F750B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685800"/>
            <a:ext cx="4630737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TextBox 4">
            <a:extLst>
              <a:ext uri="{FF2B5EF4-FFF2-40B4-BE49-F238E27FC236}">
                <a16:creationId xmlns:a16="http://schemas.microsoft.com/office/drawing/2014/main" id="{385B4517-9D1F-40ED-8770-B7B8F17F9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6400" y="5029200"/>
            <a:ext cx="1219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Hebrew = ruach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D6BC8C46-1861-4DE2-92CD-B1D16B07AC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6477000" cy="1447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u="sng" dirty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The human spirit’s relationship to </a:t>
            </a:r>
            <a:br>
              <a:rPr lang="en-US" sz="2800" b="1" u="sng" dirty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en-US" sz="2800" b="1" u="sng" dirty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the Holy Spirit of God</a:t>
            </a:r>
            <a:br>
              <a:rPr lang="en-US" sz="2800" b="1" u="sng" dirty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zh-TW" altLang="en-US" sz="32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人的靈與上帝的靈的關係</a:t>
            </a:r>
            <a:endParaRPr lang="en-US" sz="2800" b="1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BDA36385-B5CE-4DB6-93E1-D3052A678C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7391400" cy="4876800"/>
          </a:xfrm>
        </p:spPr>
        <p:txBody>
          <a:bodyPr/>
          <a:lstStyle/>
          <a:p>
            <a:pPr>
              <a:defRPr/>
            </a:pPr>
            <a:r>
              <a:rPr lang="en-US" b="1" i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Jesus said it is the</a:t>
            </a:r>
            <a:r>
              <a:rPr lang="en-US" b="1" i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b="1" i="1" u="sng" dirty="0"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spirit that gives life</a:t>
            </a:r>
            <a:r>
              <a:rPr lang="en-US" b="1" i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(John 6:63)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zh-TW" altLang="en-US" i="1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   </a:t>
            </a:r>
            <a:r>
              <a:rPr lang="zh-TW" altLang="en-US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耶穌說 </a:t>
            </a:r>
            <a:r>
              <a:rPr lang="en-US" altLang="zh-TW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-</a:t>
            </a:r>
            <a:r>
              <a:rPr lang="zh-TW" altLang="en-US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叫人活著的乃是靈 </a:t>
            </a:r>
            <a:r>
              <a:rPr lang="en-US" altLang="zh-TW" sz="28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</a:t>
            </a:r>
            <a:r>
              <a:rPr lang="zh-TW" altLang="en-US" sz="28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約</a:t>
            </a:r>
            <a:r>
              <a:rPr lang="en-US" altLang="zh-TW" sz="28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6:63)</a:t>
            </a:r>
            <a:endParaRPr lang="en-US" sz="2800" b="1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>
              <a:defRPr/>
            </a:pPr>
            <a:r>
              <a:rPr lang="en-US" b="1" i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This is the</a:t>
            </a:r>
            <a:r>
              <a:rPr lang="en-US" b="1" i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b="1" i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Law of Biogenesis</a:t>
            </a:r>
            <a:r>
              <a:rPr lang="en-US" b="1" i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” – </a:t>
            </a:r>
            <a:r>
              <a:rPr lang="en-US" b="1" u="sng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life only come from life</a:t>
            </a:r>
            <a:r>
              <a:rPr lang="en-US" b="1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! </a:t>
            </a:r>
          </a:p>
          <a:p>
            <a:pPr>
              <a:defRPr/>
            </a:pPr>
            <a:r>
              <a:rPr lang="zh-TW" altLang="en-US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這就是「生原定律」 </a:t>
            </a:r>
            <a:r>
              <a:rPr lang="en-US" altLang="zh-TW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–</a:t>
            </a:r>
            <a:r>
              <a:rPr lang="zh-TW" altLang="en-US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 生命來自生命</a:t>
            </a:r>
            <a:r>
              <a:rPr lang="en-US" altLang="zh-TW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!</a:t>
            </a:r>
          </a:p>
          <a:p>
            <a:pPr>
              <a:defRPr/>
            </a:pPr>
            <a:r>
              <a:rPr lang="en-US" altLang="zh-TW" b="1" u="sng" dirty="0">
                <a:solidFill>
                  <a:srgbClr val="CCFFFF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God’s Word is life</a:t>
            </a:r>
            <a:r>
              <a:rPr lang="en-US" altLang="zh-TW" b="1" dirty="0">
                <a:solidFill>
                  <a:srgbClr val="CCFFFF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! </a:t>
            </a:r>
            <a:r>
              <a:rPr lang="en-US" altLang="zh-TW" sz="2800" b="1" dirty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(John 6:63; </a:t>
            </a:r>
            <a:r>
              <a:rPr lang="en-US" altLang="zh-TW" sz="2800" b="1" dirty="0" err="1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IPet</a:t>
            </a:r>
            <a:r>
              <a:rPr lang="en-US" altLang="zh-TW" sz="2800" b="1" dirty="0"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. 1:23)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上帝的話語就是生命！（約</a:t>
            </a:r>
            <a:r>
              <a:rPr lang="en-US" altLang="zh-CN" b="1" dirty="0">
                <a:solidFill>
                  <a:srgbClr val="FFC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6</a:t>
            </a:r>
            <a:r>
              <a:rPr lang="zh-CN" altLang="en-US" b="1" dirty="0">
                <a:solidFill>
                  <a:srgbClr val="FFC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CN" b="1" dirty="0">
                <a:solidFill>
                  <a:srgbClr val="FFC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63</a:t>
            </a:r>
            <a:r>
              <a:rPr lang="zh-CN" altLang="en-US" b="1" dirty="0">
                <a:solidFill>
                  <a:srgbClr val="FFC000"/>
                </a:solidFill>
                <a:latin typeface="Times New Roman" panose="02020603050405020304" pitchFamily="18" charset="0"/>
                <a:ea typeface="微軟正黑體" pitchFamily="34" charset="-120"/>
                <a:cs typeface="Times New Roman" panose="02020603050405020304" pitchFamily="18" charset="0"/>
              </a:rPr>
              <a:t>）</a:t>
            </a:r>
            <a:endParaRPr lang="en-US" altLang="zh-TW" b="1" dirty="0">
              <a:solidFill>
                <a:srgbClr val="FFC000"/>
              </a:solidFill>
              <a:latin typeface="Times New Roman" panose="02020603050405020304" pitchFamily="18" charset="0"/>
              <a:ea typeface="微軟正黑體" pitchFamily="34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  <a:defRPr/>
            </a:pPr>
            <a:endParaRPr lang="en-US" altLang="zh-TW" b="1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anose="05000000000000000000" pitchFamily="2" charset="2"/>
              <a:buNone/>
              <a:defRPr/>
            </a:pPr>
            <a:endParaRPr lang="en-US" b="1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228" name="Picture 4" descr="Baptism 8 - Copy">
            <a:extLst>
              <a:ext uri="{FF2B5EF4-FFF2-40B4-BE49-F238E27FC236}">
                <a16:creationId xmlns:a16="http://schemas.microsoft.com/office/drawing/2014/main" id="{EE072AF0-3E53-422F-B4A2-8751E6166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01663"/>
            <a:ext cx="4595813" cy="610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TextBox 4">
            <a:extLst>
              <a:ext uri="{FF2B5EF4-FFF2-40B4-BE49-F238E27FC236}">
                <a16:creationId xmlns:a16="http://schemas.microsoft.com/office/drawing/2014/main" id="{ABDF53D2-6ECC-4A16-AAE9-12563A926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1313" y="4495800"/>
            <a:ext cx="1219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Hebrew = ruach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71D7DA2D-5960-4337-BC67-4DA539EADC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12192000" cy="1981200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There’s an intimate relationship between our breath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  <a:t> (spirit) &amp; </a:t>
            </a:r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God’s Spirit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  <a:t> (breath)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(I Cor. 2:9-12)</a:t>
            </a:r>
            <a:b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我們的氣息（靈）與上帝的靈（氣息）有著密切的關係</a:t>
            </a:r>
            <a:br>
              <a:rPr lang="en-US" altLang="zh-CN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zh-CN" altLang="en-US" sz="28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（林前</a:t>
            </a:r>
            <a:r>
              <a:rPr lang="en-US" altLang="zh-CN" sz="28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28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9-12</a:t>
            </a:r>
            <a:r>
              <a:rPr lang="zh-CN" altLang="en-US" sz="28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）</a:t>
            </a:r>
            <a:endParaRPr lang="en-US" altLang="en-US" sz="2800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99E2994A-32CB-414B-8521-2C7E39FD4C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2362200"/>
            <a:ext cx="11887200" cy="4267200"/>
          </a:xfrm>
        </p:spPr>
        <p:txBody>
          <a:bodyPr/>
          <a:lstStyle/>
          <a:p>
            <a:pPr marL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(Ps. 104:29)</a:t>
            </a:r>
            <a:r>
              <a:rPr lang="en-US" dirty="0">
                <a:solidFill>
                  <a:srgbClr val="CC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“Thou </a:t>
            </a:r>
            <a:r>
              <a:rPr lang="en-US" dirty="0" err="1">
                <a:solidFill>
                  <a:srgbClr val="CC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hidest</a:t>
            </a:r>
            <a:r>
              <a:rPr lang="en-US" dirty="0">
                <a:solidFill>
                  <a:srgbClr val="CC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thy face, they are troubled: </a:t>
            </a:r>
            <a:r>
              <a:rPr lang="en-US" b="1" u="sng" dirty="0">
                <a:solidFill>
                  <a:srgbClr val="CC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thou </a:t>
            </a:r>
            <a:r>
              <a:rPr lang="en-US" b="1" u="sng" dirty="0" err="1">
                <a:solidFill>
                  <a:srgbClr val="CC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takest</a:t>
            </a:r>
            <a:r>
              <a:rPr lang="en-US" b="1" u="sng" dirty="0">
                <a:solidFill>
                  <a:srgbClr val="CC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CC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b="1" u="sng" dirty="0">
                <a:solidFill>
                  <a:srgbClr val="CC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away their breath</a:t>
            </a:r>
            <a:r>
              <a:rPr lang="en-US" dirty="0">
                <a:solidFill>
                  <a:srgbClr val="CC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b="1" u="sng" dirty="0">
                <a:solidFill>
                  <a:srgbClr val="CC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they die</a:t>
            </a:r>
            <a:r>
              <a:rPr lang="en-US" dirty="0">
                <a:solidFill>
                  <a:srgbClr val="CC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&amp; return to their dust” 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(James 2:26)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(104:30)</a:t>
            </a:r>
            <a:r>
              <a:rPr lang="en-US" dirty="0">
                <a:solidFill>
                  <a:srgbClr val="CC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>
                <a:solidFill>
                  <a:srgbClr val="FFCC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“</a:t>
            </a:r>
            <a:r>
              <a:rPr lang="en-US" b="1" u="sng" dirty="0">
                <a:solidFill>
                  <a:srgbClr val="FFCC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Thou </a:t>
            </a:r>
            <a:r>
              <a:rPr lang="en-US" b="1" u="sng" dirty="0" err="1">
                <a:solidFill>
                  <a:srgbClr val="FFCC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sendest</a:t>
            </a:r>
            <a:r>
              <a:rPr lang="en-US" b="1" u="sng" dirty="0">
                <a:solidFill>
                  <a:srgbClr val="FFCC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forth thy spirit</a:t>
            </a:r>
            <a:r>
              <a:rPr lang="en-US" dirty="0">
                <a:solidFill>
                  <a:srgbClr val="FFCC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b="1" u="sng" dirty="0">
                <a:solidFill>
                  <a:srgbClr val="FFCC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they are created</a:t>
            </a:r>
            <a:r>
              <a:rPr lang="en-US" b="1" dirty="0">
                <a:solidFill>
                  <a:srgbClr val="FFCC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”</a:t>
            </a:r>
            <a:r>
              <a:rPr lang="en-US" dirty="0">
                <a:solidFill>
                  <a:srgbClr val="CC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		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(Zech. 12:1; Heb. 12:9; Num. 16:22)  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詩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104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：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29</a:t>
            </a: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你掩面，他們便驚惶；你收回他們的氣，</a:t>
            </a:r>
            <a:r>
              <a:rPr lang="en-US" altLang="zh-TW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			</a:t>
            </a: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他們就死亡，歸於塵土。 </a:t>
            </a:r>
          </a:p>
          <a:p>
            <a:pPr>
              <a:defRPr/>
            </a:pPr>
            <a:r>
              <a:rPr lang="en-US" altLang="zh-TW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104:30</a:t>
            </a: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  你發出你的靈，他們便受造</a:t>
            </a:r>
            <a:r>
              <a:rPr lang="en-US" altLang="zh-TW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…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>
            <a:extLst>
              <a:ext uri="{FF2B5EF4-FFF2-40B4-BE49-F238E27FC236}">
                <a16:creationId xmlns:a16="http://schemas.microsoft.com/office/drawing/2014/main" id="{9FC57AB0-F99A-4B34-BBD9-5006275CB0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11887200" cy="5410200"/>
          </a:xfrm>
        </p:spPr>
        <p:txBody>
          <a:bodyPr/>
          <a:lstStyle/>
          <a:p>
            <a:pPr algn="ctr">
              <a:defRPr/>
            </a:pPr>
            <a:r>
              <a:rPr lang="en-US" altLang="en-US" u="sng" dirty="0">
                <a:solidFill>
                  <a:srgbClr val="CCFFFF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The spirit of man was formed from the Spirit of God</a:t>
            </a:r>
            <a:r>
              <a:rPr lang="en-US" altLang="en-US" dirty="0">
                <a:solidFill>
                  <a:srgbClr val="CCFFFF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!  </a:t>
            </a:r>
            <a:r>
              <a:rPr lang="en-US" altLang="en-US" u="sng" dirty="0">
                <a:solidFill>
                  <a:srgbClr val="FFFF99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Thus God is called</a:t>
            </a:r>
            <a:r>
              <a:rPr lang="en-US" altLang="en-US" dirty="0">
                <a:solidFill>
                  <a:srgbClr val="CCFFFF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</a:t>
            </a:r>
            <a:r>
              <a:rPr lang="en-US" altLang="en-US" dirty="0">
                <a:solidFill>
                  <a:srgbClr val="FFFF00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altLang="en-US" u="sng" dirty="0">
                <a:solidFill>
                  <a:srgbClr val="FFFF00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the Father of spirits</a:t>
            </a:r>
            <a:r>
              <a:rPr lang="en-US" altLang="en-US" dirty="0">
                <a:solidFill>
                  <a:srgbClr val="FFFF00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(Heb. 12:9; Eccl. 12:7; Zech. 12:1)</a:t>
            </a:r>
          </a:p>
          <a:p>
            <a:pPr algn="ctr">
              <a:defRPr/>
            </a:pPr>
            <a:r>
              <a:rPr lang="zh-CN" altLang="en-US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人的靈從上帝的靈所造</a:t>
            </a:r>
            <a:endParaRPr lang="en-US" altLang="zh-CN" b="1" dirty="0">
              <a:solidFill>
                <a:srgbClr val="FFC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FontTx/>
              <a:buNone/>
              <a:defRPr/>
            </a:pPr>
            <a:r>
              <a:rPr lang="zh-CN" altLang="en-US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因此上帝被稱爲“萬靈之父”</a:t>
            </a:r>
            <a:endParaRPr lang="en-US" altLang="zh-CN" b="1" dirty="0">
              <a:solidFill>
                <a:srgbClr val="FFC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FontTx/>
              <a:buNone/>
              <a:defRPr/>
            </a:pPr>
            <a:r>
              <a:rPr lang="zh-CN" altLang="en-US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（來</a:t>
            </a:r>
            <a:r>
              <a:rPr lang="en-US" altLang="zh-CN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zh-CN" altLang="en-US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：</a:t>
            </a:r>
            <a:r>
              <a:rPr lang="en-US" altLang="zh-CN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zh-CN" altLang="en-US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；傳</a:t>
            </a:r>
            <a:r>
              <a:rPr lang="en-US" altLang="zh-CN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zh-CN" altLang="en-US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：</a:t>
            </a:r>
            <a:r>
              <a:rPr lang="en-US" altLang="zh-CN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zh-CN" altLang="en-US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；撒</a:t>
            </a:r>
            <a:r>
              <a:rPr lang="en-US" altLang="zh-CN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zh-CN" altLang="en-US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：</a:t>
            </a:r>
            <a:r>
              <a:rPr lang="en-US" altLang="zh-CN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zh-CN" altLang="en-US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）</a:t>
            </a:r>
            <a:endParaRPr lang="en-US" altLang="en-US" b="1" dirty="0">
              <a:solidFill>
                <a:srgbClr val="FFC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AD72C9C2-0FE9-4638-AC74-5FDF45CCBE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887200" cy="990600"/>
          </a:xfrm>
        </p:spPr>
        <p:txBody>
          <a:bodyPr/>
          <a:lstStyle/>
          <a:p>
            <a:pPr>
              <a:defRPr/>
            </a:pP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The Trinitarian God Creates a Trinitarian Man</a:t>
            </a:r>
            <a:b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三位一體的上帝創造了三位一體的人</a:t>
            </a:r>
            <a:endParaRPr lang="en-US" altLang="en-US" sz="2800" dirty="0">
              <a:solidFill>
                <a:srgbClr val="CCFFFF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CCF9385A-C989-43E3-8736-5E6C2EDC7C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0500" y="1219200"/>
            <a:ext cx="11811000" cy="5410200"/>
          </a:xfrm>
        </p:spPr>
        <p:txBody>
          <a:bodyPr/>
          <a:lstStyle/>
          <a:p>
            <a:pPr>
              <a:defRPr/>
            </a:pPr>
            <a:r>
              <a:rPr lang="en-US" altLang="en-US" b="1" dirty="0">
                <a:solidFill>
                  <a:srgbClr val="FFFF99"/>
                </a:solidFill>
                <a:latin typeface="Times New Roman" panose="02020603050405020304" pitchFamily="18" charset="0"/>
              </a:rPr>
              <a:t>“</a:t>
            </a:r>
            <a:r>
              <a:rPr lang="en-US" altLang="en-US" b="1" u="sng" dirty="0">
                <a:solidFill>
                  <a:srgbClr val="FFFF99"/>
                </a:solidFill>
                <a:latin typeface="Times New Roman" panose="02020603050405020304" pitchFamily="18" charset="0"/>
              </a:rPr>
              <a:t>the very God of peace sanctify you wholly</a:t>
            </a:r>
            <a:r>
              <a:rPr lang="en-US" altLang="en-US" b="1" dirty="0">
                <a:solidFill>
                  <a:srgbClr val="FFFF99"/>
                </a:solidFill>
                <a:latin typeface="Times New Roman" panose="02020603050405020304" pitchFamily="18" charset="0"/>
              </a:rPr>
              <a:t>; </a:t>
            </a:r>
            <a:r>
              <a:rPr lang="en-US" altLang="en-US" b="1" dirty="0">
                <a:solidFill>
                  <a:srgbClr val="99FFCC"/>
                </a:solidFill>
                <a:latin typeface="Times New Roman" panose="02020603050405020304" pitchFamily="18" charset="0"/>
              </a:rPr>
              <a:t>&amp; </a:t>
            </a:r>
            <a:r>
              <a:rPr lang="en-US" altLang="en-US" b="1" u="sng" dirty="0">
                <a:solidFill>
                  <a:srgbClr val="99FFCC"/>
                </a:solidFill>
                <a:latin typeface="Times New Roman" panose="02020603050405020304" pitchFamily="18" charset="0"/>
              </a:rPr>
              <a:t>I pray God</a:t>
            </a:r>
            <a:r>
              <a:rPr lang="en-US" altLang="en-US" b="1" dirty="0">
                <a:solidFill>
                  <a:srgbClr val="99FFCC"/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</a:rPr>
              <a:t>your whole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</a:rPr>
              <a:t>spirit</a:t>
            </a:r>
            <a:r>
              <a:rPr lang="en-US" altLang="en-US" b="1" dirty="0">
                <a:latin typeface="Times New Roman" panose="02020603050405020304" pitchFamily="18" charset="0"/>
              </a:rPr>
              <a:t> &amp;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</a:rPr>
              <a:t>soul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</a:rPr>
              <a:t> &amp;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</a:rPr>
              <a:t>body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u="sng" dirty="0">
                <a:solidFill>
                  <a:srgbClr val="99FFCC"/>
                </a:solidFill>
                <a:latin typeface="Times New Roman" panose="02020603050405020304" pitchFamily="18" charset="0"/>
              </a:rPr>
              <a:t>be preserved blameless</a:t>
            </a:r>
            <a:r>
              <a:rPr lang="en-US" altLang="en-US" b="1" dirty="0">
                <a:solidFill>
                  <a:srgbClr val="99FFCC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defRPr/>
            </a:pPr>
            <a:r>
              <a:rPr lang="en-US" altLang="en-US" b="1" u="sng" dirty="0">
                <a:solidFill>
                  <a:srgbClr val="FFCCFF"/>
                </a:solidFill>
                <a:latin typeface="Times New Roman" panose="02020603050405020304" pitchFamily="18" charset="0"/>
              </a:rPr>
              <a:t>unto the coming of our Lord Jesus Christ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</a:rPr>
              <a:t>.” </a:t>
            </a:r>
            <a:r>
              <a:rPr lang="en-US" altLang="en-US" sz="2800" b="1" dirty="0">
                <a:latin typeface="Times New Roman" panose="02020603050405020304" pitchFamily="18" charset="0"/>
              </a:rPr>
              <a:t>(I Thess. 5:23)</a:t>
            </a:r>
          </a:p>
          <a:p>
            <a:pPr>
              <a:defRPr/>
            </a:pP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帖前</a:t>
            </a: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5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：</a:t>
            </a: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23-</a:t>
            </a:r>
            <a:r>
              <a:rPr lang="zh-TW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願賜平安的神親自使你們全然成聖！又願你們的靈與魂與身子得蒙保守，在我主耶穌基督降臨的時候，完全無可指摘！ </a:t>
            </a:r>
            <a:endParaRPr lang="en-US" altLang="en-US" sz="28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>
              <a:defRPr/>
            </a:pPr>
            <a:r>
              <a:rPr lang="en-US" altLang="en-US" b="1" u="sng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Soul</a:t>
            </a:r>
            <a:r>
              <a:rPr lang="en-US" altLang="en-US" b="1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created by God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b="1" u="sng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Body</a:t>
            </a:r>
            <a:r>
              <a:rPr lang="en-US" altLang="en-US" b="1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formed from the dust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b="1" u="sng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Spirit</a:t>
            </a:r>
            <a:r>
              <a:rPr lang="en-US" altLang="en-US" b="1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breathed into man by God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(Eccl.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傳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11:5; 12:7)</a:t>
            </a:r>
          </a:p>
          <a:p>
            <a:pPr>
              <a:defRPr/>
            </a:pP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魂：上帝所創造；身體：從塵土中所造；靈：被上帝吹氣進人而來</a:t>
            </a:r>
            <a:endParaRPr lang="en-US" altLang="en-US" sz="28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b="1" u="sng" dirty="0">
                <a:solidFill>
                  <a:srgbClr val="FF99CC"/>
                </a:solidFill>
                <a:latin typeface="Times New Roman" panose="02020603050405020304" pitchFamily="18" charset="0"/>
              </a:rPr>
              <a:t>I have a body</a:t>
            </a:r>
            <a:r>
              <a:rPr lang="en-US" altLang="en-US" b="1" dirty="0">
                <a:solidFill>
                  <a:srgbClr val="FF99CC"/>
                </a:solidFill>
                <a:latin typeface="Times New Roman" panose="02020603050405020304" pitchFamily="18" charset="0"/>
              </a:rPr>
              <a:t>; </a:t>
            </a:r>
            <a:r>
              <a:rPr lang="en-US" altLang="en-US" b="1" u="sng" dirty="0">
                <a:solidFill>
                  <a:srgbClr val="FF99CC"/>
                </a:solidFill>
                <a:latin typeface="Times New Roman" panose="02020603050405020304" pitchFamily="18" charset="0"/>
              </a:rPr>
              <a:t>I have a spirit</a:t>
            </a:r>
            <a:r>
              <a:rPr lang="en-US" altLang="en-US" b="1" dirty="0">
                <a:solidFill>
                  <a:srgbClr val="FF99CC"/>
                </a:solidFill>
                <a:latin typeface="Times New Roman" panose="02020603050405020304" pitchFamily="18" charset="0"/>
              </a:rPr>
              <a:t>; </a:t>
            </a:r>
            <a:r>
              <a:rPr lang="en-US" altLang="en-US" b="1" u="sng" dirty="0">
                <a:solidFill>
                  <a:srgbClr val="FF99CC"/>
                </a:solidFill>
                <a:latin typeface="Times New Roman" panose="02020603050405020304" pitchFamily="18" charset="0"/>
              </a:rPr>
              <a:t>but I am a soul</a:t>
            </a:r>
            <a:r>
              <a:rPr lang="en-US" altLang="en-US" b="1" dirty="0">
                <a:solidFill>
                  <a:srgbClr val="FF99CC"/>
                </a:solidFill>
                <a:latin typeface="Times New Roman" panose="02020603050405020304" pitchFamily="18" charset="0"/>
              </a:rPr>
              <a:t>	 </a:t>
            </a:r>
            <a:r>
              <a:rPr lang="en-US" altLang="en-US" sz="2800" b="1" dirty="0">
                <a:latin typeface="Times New Roman" panose="02020603050405020304" pitchFamily="18" charset="0"/>
              </a:rPr>
              <a:t>(Matt. 16:25-26)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我有身體；我有靈；但我是魂（太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16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：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25-26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）。</a:t>
            </a:r>
            <a:r>
              <a:rPr lang="en-US" alt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	</a:t>
            </a:r>
            <a:r>
              <a:rPr lang="en-US" altLang="en-US" b="1" dirty="0">
                <a:latin typeface="Times New Roman" panose="02020603050405020304" pitchFamily="18" charset="0"/>
              </a:rPr>
              <a:t>	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28E43D4A-348A-43E7-BE6D-1F3CB4C4CA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811000" cy="1905000"/>
          </a:xfrm>
        </p:spPr>
        <p:txBody>
          <a:bodyPr/>
          <a:lstStyle/>
          <a:p>
            <a:pPr>
              <a:defRPr/>
            </a:pPr>
            <a:r>
              <a:rPr lang="en-US" altLang="en-US" sz="32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God’s Word can reveal distinctions of Soul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Spirit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altLang="en-US" sz="32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Body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altLang="en-US" sz="32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[Not Psychology; not science]  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(Hebrews 4:12) </a:t>
            </a:r>
            <a:b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只有上帝的話語能夠啓示魂、靈、與身體的區別（來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12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）</a:t>
            </a:r>
            <a:endParaRPr lang="en-US" altLang="en-US" sz="28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83B51FF3-7366-4AFD-87D5-271DD5AA6C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2362200"/>
            <a:ext cx="11887200" cy="4343400"/>
          </a:xfrm>
        </p:spPr>
        <p:txBody>
          <a:bodyPr/>
          <a:lstStyle/>
          <a:p>
            <a:pPr>
              <a:defRPr/>
            </a:pP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</a:rPr>
              <a:t>“For </a:t>
            </a:r>
            <a:r>
              <a:rPr lang="en-US" altLang="en-US" b="1" u="sng" dirty="0">
                <a:solidFill>
                  <a:srgbClr val="99FFCC"/>
                </a:solidFill>
                <a:latin typeface="Times New Roman" panose="02020603050405020304" pitchFamily="18" charset="0"/>
              </a:rPr>
              <a:t>the word of God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u="sng" dirty="0">
                <a:solidFill>
                  <a:srgbClr val="CCFFFF"/>
                </a:solidFill>
                <a:latin typeface="Times New Roman" panose="02020603050405020304" pitchFamily="18" charset="0"/>
              </a:rPr>
              <a:t>is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</a:rPr>
              <a:t> quick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</a:rPr>
              <a:t>, &amp;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</a:rPr>
              <a:t>powerful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</a:rPr>
              <a:t>, &amp;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</a:rPr>
              <a:t>sharper than any two-edged sword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u="sng" dirty="0">
                <a:solidFill>
                  <a:srgbClr val="99FFCC"/>
                </a:solidFill>
                <a:latin typeface="Times New Roman" panose="02020603050405020304" pitchFamily="18" charset="0"/>
              </a:rPr>
              <a:t>piercing even to the dividing asunder</a:t>
            </a:r>
          </a:p>
          <a:p>
            <a:pPr>
              <a:defRPr/>
            </a:pP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</a:rPr>
              <a:t>of </a:t>
            </a:r>
            <a:r>
              <a:rPr lang="en-US" altLang="en-US" b="1" u="sng" dirty="0">
                <a:solidFill>
                  <a:srgbClr val="FF99CC"/>
                </a:solidFill>
                <a:latin typeface="Times New Roman" panose="02020603050405020304" pitchFamily="18" charset="0"/>
              </a:rPr>
              <a:t>soul</a:t>
            </a:r>
            <a:r>
              <a:rPr lang="en-US" altLang="en-US" b="1" dirty="0">
                <a:solidFill>
                  <a:srgbClr val="FF99CC"/>
                </a:solidFill>
                <a:latin typeface="Times New Roman" panose="02020603050405020304" pitchFamily="18" charset="0"/>
              </a:rPr>
              <a:t> &amp;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>
                <a:solidFill>
                  <a:srgbClr val="FF99CC"/>
                </a:solidFill>
                <a:latin typeface="Times New Roman" panose="02020603050405020304" pitchFamily="18" charset="0"/>
              </a:rPr>
              <a:t>spirit</a:t>
            </a:r>
            <a:r>
              <a:rPr lang="en-US" altLang="en-US" b="1" dirty="0">
                <a:solidFill>
                  <a:srgbClr val="FF99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</a:rPr>
              <a:t>&amp; of </a:t>
            </a:r>
            <a:r>
              <a:rPr lang="en-US" altLang="en-US" b="1" u="sng" dirty="0">
                <a:solidFill>
                  <a:srgbClr val="FF99CC"/>
                </a:solidFill>
                <a:latin typeface="Times New Roman" panose="02020603050405020304" pitchFamily="18" charset="0"/>
              </a:rPr>
              <a:t>the joints &amp; marrow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dirty="0">
                <a:solidFill>
                  <a:srgbClr val="FF99CC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b="1" i="1" dirty="0">
                <a:solidFill>
                  <a:srgbClr val="FFCCFF"/>
                </a:solidFill>
                <a:latin typeface="Times New Roman" panose="02020603050405020304" pitchFamily="18" charset="0"/>
              </a:rPr>
              <a:t>body</a:t>
            </a:r>
            <a:r>
              <a:rPr lang="en-US" altLang="en-US" b="1" dirty="0">
                <a:solidFill>
                  <a:srgbClr val="FF99CC"/>
                </a:solidFill>
                <a:latin typeface="Times New Roman" panose="02020603050405020304" pitchFamily="18" charset="0"/>
              </a:rPr>
              <a:t>) </a:t>
            </a:r>
            <a:r>
              <a:rPr lang="en-US" altLang="en-US" b="1" dirty="0">
                <a:solidFill>
                  <a:srgbClr val="99FFCC"/>
                </a:solidFill>
                <a:latin typeface="Times New Roman" panose="02020603050405020304" pitchFamily="18" charset="0"/>
              </a:rPr>
              <a:t>&amp; </a:t>
            </a:r>
            <a:r>
              <a:rPr lang="en-US" altLang="en-US" b="1" i="1" u="sng" dirty="0">
                <a:solidFill>
                  <a:srgbClr val="99FFCC"/>
                </a:solidFill>
                <a:latin typeface="Times New Roman" panose="02020603050405020304" pitchFamily="18" charset="0"/>
              </a:rPr>
              <a:t>is</a:t>
            </a:r>
            <a:r>
              <a:rPr lang="en-US" altLang="en-US" b="1" u="sng" dirty="0">
                <a:solidFill>
                  <a:srgbClr val="99FFCC"/>
                </a:solidFill>
                <a:latin typeface="Times New Roman" panose="02020603050405020304" pitchFamily="18" charset="0"/>
              </a:rPr>
              <a:t> a discerner of the thoughts &amp; intents of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u="sng" dirty="0">
                <a:solidFill>
                  <a:srgbClr val="FFCCFF"/>
                </a:solidFill>
                <a:latin typeface="Times New Roman" panose="02020603050405020304" pitchFamily="18" charset="0"/>
              </a:rPr>
              <a:t>the heart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</a:rPr>
              <a:t>” </a:t>
            </a:r>
            <a:r>
              <a:rPr lang="en-US" altLang="en-US" sz="2800" b="1" dirty="0">
                <a:latin typeface="Times New Roman" panose="02020603050405020304" pitchFamily="18" charset="0"/>
              </a:rPr>
              <a:t>(Heb. 4:12; I Cor. 14:24-25)  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來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4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：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12-</a:t>
            </a: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神的道是活潑的，是有功效的，比一切兩刃的劍更快，甚至魂與靈，骨節與骨髓，都能刺入、剖開，連心中的思念和主意都能辨明。 </a:t>
            </a:r>
            <a:r>
              <a:rPr lang="en-US" altLang="zh-TW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(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林前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14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：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24-25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）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>
              <a:defRPr/>
            </a:pPr>
            <a:endParaRPr lang="en-US" altLang="en-US" sz="28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>
            <a:extLst>
              <a:ext uri="{FF2B5EF4-FFF2-40B4-BE49-F238E27FC236}">
                <a16:creationId xmlns:a16="http://schemas.microsoft.com/office/drawing/2014/main" id="{21B187B9-0AA3-49F7-894C-C713A17F30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52400"/>
            <a:ext cx="11887200" cy="4876800"/>
          </a:xfrm>
        </p:spPr>
        <p:txBody>
          <a:bodyPr/>
          <a:lstStyle/>
          <a:p>
            <a:pPr>
              <a:defRPr/>
            </a:pPr>
            <a:r>
              <a:rPr lang="en-US" b="1" u="sng" dirty="0">
                <a:solidFill>
                  <a:srgbClr val="CC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Without the light of God’s Word psychology cannot help people overcome the devastating consequences of sin &amp; spiritual warfare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若無上帝話語的光，心理學無法幫助人勝過罪的毀滅性後果和靈界的爭戰。</a:t>
            </a:r>
            <a:endParaRPr lang="en-US" b="1" dirty="0">
              <a:solidFill>
                <a:srgbClr val="FFC000"/>
              </a:solidFill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b="1" u="sng" dirty="0">
                <a:solidFill>
                  <a:srgbClr val="FFCC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Science in studying the body &amp; psychology in studying the soul are heavily tainted by human sin</a:t>
            </a:r>
            <a:r>
              <a:rPr lang="en-US" b="1" dirty="0">
                <a:solidFill>
                  <a:srgbClr val="FFCC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>
                <a:solidFill>
                  <a:srgbClr val="FFCC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(&amp; rejection of God</a:t>
            </a:r>
            <a:r>
              <a:rPr lang="en-US" b="1" dirty="0">
                <a:solidFill>
                  <a:srgbClr val="FFCC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&amp; </a:t>
            </a:r>
            <a:r>
              <a:rPr lang="en-US" b="1" u="sng" dirty="0">
                <a:solidFill>
                  <a:srgbClr val="FFCC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easily go astray</a:t>
            </a:r>
            <a:r>
              <a:rPr lang="en-US" b="1" dirty="0">
                <a:solidFill>
                  <a:srgbClr val="FFCC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(Rom. 1:22; Prov. 26:12)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研究身體的科學與研究魂的心理學，嚴重地被人類的罪（包括拒絕上帝）所污染，容易誤入歧途（羅</a:t>
            </a:r>
            <a:r>
              <a:rPr lang="en-US" altLang="zh-CN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22</a:t>
            </a:r>
            <a:r>
              <a:rPr lang="zh-CN" altLang="en-US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，箴</a:t>
            </a:r>
            <a:r>
              <a:rPr lang="en-US" altLang="zh-CN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26</a:t>
            </a:r>
            <a:r>
              <a:rPr lang="zh-CN" altLang="en-US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12</a:t>
            </a:r>
            <a:r>
              <a:rPr lang="zh-CN" altLang="en-US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）。</a:t>
            </a:r>
            <a:endParaRPr lang="en-US" b="1" dirty="0">
              <a:solidFill>
                <a:srgbClr val="FFC000"/>
              </a:solidFill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defRPr/>
            </a:pP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pic>
        <p:nvPicPr>
          <p:cNvPr id="57347" name="Picture 2" descr="A picture containing footwear&#10;&#10;Description automatically generated">
            <a:extLst>
              <a:ext uri="{FF2B5EF4-FFF2-40B4-BE49-F238E27FC236}">
                <a16:creationId xmlns:a16="http://schemas.microsoft.com/office/drawing/2014/main" id="{D03E7FF1-D84B-4151-91CD-E88D8F2B8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059363"/>
            <a:ext cx="48006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B7627-63E4-4708-A48B-FC4D97A93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11963400" cy="1600200"/>
          </a:xfrm>
        </p:spPr>
        <p:txBody>
          <a:bodyPr/>
          <a:lstStyle/>
          <a:p>
            <a:pPr>
              <a:defRPr/>
            </a:pPr>
            <a:r>
              <a:rPr lang="en-US" sz="3200" b="1" u="sng" dirty="0">
                <a:solidFill>
                  <a:srgbClr val="FFFF99"/>
                </a:solidFill>
                <a:latin typeface="Comic Sans MS" pitchFamily="66" charset="0"/>
              </a:rPr>
              <a:t>7 Day Week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: </a:t>
            </a: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The LORD of Time assures us of the Inspiration of Genesis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(Rom. 1:20)</a:t>
            </a:r>
            <a:b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一周七天：時間的主向我們保證創世記的啓示（羅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20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）</a:t>
            </a:r>
            <a:endParaRPr 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B0F1B-A0A6-4661-8F80-629E3CD1E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2057400"/>
            <a:ext cx="11887200" cy="4724400"/>
          </a:xfrm>
        </p:spPr>
        <p:txBody>
          <a:bodyPr/>
          <a:lstStyle/>
          <a:p>
            <a:pPr>
              <a:defRPr/>
            </a:pP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All important time markers are based on astronomical constants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所有重要的時間標記都依據天文常數。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>
              <a:defRPr/>
            </a:pPr>
            <a:r>
              <a:rPr lang="en-US" b="1" u="sng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The week has no astronomical basis whatsoever</a:t>
            </a:r>
            <a:r>
              <a:rPr lang="en-US" b="1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But most of the world functions around a 7-day cycle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然而周卻沒有天文依據！世界大多地方都依據一周七天來運作</a:t>
            </a:r>
            <a:endParaRPr lang="en-US" b="1" dirty="0">
              <a:solidFill>
                <a:srgbClr val="FFCCFF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>
              <a:defRPr/>
            </a:pPr>
            <a:r>
              <a:rPr lang="en-US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The most obvious explanation</a:t>
            </a:r>
            <a:r>
              <a:rPr lang="en-US" b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It’s just as Genesis says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最明顯的解釋：正如創世記所言！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FC26F840-6681-4A7B-A493-A21EE2758B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963400" cy="1752600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The relationship between soul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  <a:t>, </a:t>
            </a:r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body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  <a:t> &amp; </a:t>
            </a:r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spirit is so intimate we must take care of all 3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  <a:t>! </a:t>
            </a:r>
            <a:b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魂、體、靈有著密切的關係，我們必須此三者都顧及</a:t>
            </a:r>
            <a:endParaRPr lang="en-US" altLang="en-US" sz="3200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9FEF3DB0-921C-45E0-9535-DA37093DBA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905000"/>
            <a:ext cx="11887200" cy="4876800"/>
          </a:xfrm>
        </p:spPr>
        <p:txBody>
          <a:bodyPr/>
          <a:lstStyle/>
          <a:p>
            <a:pPr marL="0">
              <a:spcBef>
                <a:spcPct val="0"/>
              </a:spcBef>
            </a:pP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Our spirit has a profound effect on our body 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				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(Prov. 17:22; 15:13; 18:14) [</a:t>
            </a:r>
            <a:r>
              <a:rPr lang="en-US" altLang="en-US" sz="2800" b="1" i="1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illus: Norman Cousins miraculous healing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]</a:t>
            </a:r>
          </a:p>
          <a:p>
            <a:pPr marL="0">
              <a:spcBef>
                <a:spcPct val="0"/>
              </a:spcBef>
            </a:pP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我們的靈會深刻影響我們的身體，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0">
              <a:spcBef>
                <a:spcPct val="0"/>
              </a:spcBef>
            </a:pPr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The emotional state of our soul effects our bod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y (</a:t>
            </a:r>
            <a:r>
              <a:rPr lang="en-US" altLang="en-US" b="1" i="1">
                <a:solidFill>
                  <a:srgbClr val="FFCC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psycho-somatic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)	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(Prov. 12:4; 2 Cor. 7:10; Ps. 102:3-5)</a:t>
            </a:r>
          </a:p>
          <a:p>
            <a:pPr marL="0">
              <a:spcBef>
                <a:spcPct val="0"/>
              </a:spcBef>
            </a:pP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我們魂的情感狀態會影響我們的身體（身心的），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>
              <a:spcBef>
                <a:spcPct val="0"/>
              </a:spcBef>
            </a:pPr>
            <a:r>
              <a:rPr lang="en-US" altLang="en-US" b="1" u="sng">
                <a:solidFill>
                  <a:srgbClr val="99FF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Living in obedience to God’s Word maintains our healt</a:t>
            </a:r>
            <a:r>
              <a:rPr lang="en-US" altLang="en-US" b="1">
                <a:solidFill>
                  <a:srgbClr val="99FF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h 	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(Prov. 3:1-2; 3:7-8, 13, 16; 4:7, 10, 21-22) </a:t>
            </a:r>
          </a:p>
          <a:p>
            <a:pPr marL="0">
              <a:spcBef>
                <a:spcPct val="0"/>
              </a:spcBef>
            </a:pP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順從上帝的話語而活能維持我們的健康。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43EA2D2D-6CF9-400B-A6C1-10AE891B1C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963400" cy="1295400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The intimate relationship between our spirit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  <a:t>, </a:t>
            </a:r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soul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  <a:t> &amp; </a:t>
            </a:r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bod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  <a:t>y</a:t>
            </a:r>
            <a:b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我們的魂、體、靈之間密切的關係</a:t>
            </a:r>
            <a:endParaRPr lang="en-US" altLang="en-US" sz="3200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A0B082E5-793B-4AD9-B5A9-D688897050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11734800" cy="5257800"/>
          </a:xfrm>
        </p:spPr>
        <p:txBody>
          <a:bodyPr/>
          <a:lstStyle/>
          <a:p>
            <a:pPr marL="0">
              <a:spcBef>
                <a:spcPct val="0"/>
              </a:spcBef>
            </a:pP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Man’s Trinitarian nature explains 3 levels of consciousness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marL="0">
              <a:spcBef>
                <a:spcPct val="0"/>
              </a:spcBef>
            </a:pP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從人三位一體的本質解釋意識的三個層次：</a:t>
            </a:r>
            <a:r>
              <a:rPr lang="en-US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  </a:t>
            </a:r>
          </a:p>
          <a:p>
            <a:pPr marL="0">
              <a:spcBef>
                <a:spcPct val="0"/>
              </a:spcBef>
            </a:pPr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We are all self conscious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(</a:t>
            </a:r>
            <a:r>
              <a:rPr lang="en-US" altLang="en-US" b="1" i="1">
                <a:solidFill>
                  <a:srgbClr val="FFCC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through the soul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), (</a:t>
            </a:r>
            <a:r>
              <a:rPr lang="en-US" altLang="en-US" b="1" u="sng">
                <a:solidFill>
                  <a:srgbClr val="FF99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emotional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) </a:t>
            </a:r>
          </a:p>
          <a:p>
            <a:pPr marL="0">
              <a:spcBef>
                <a:spcPct val="0"/>
              </a:spcBef>
            </a:pP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我們都有自我意識（經由魂），（情感的），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>
              <a:spcBef>
                <a:spcPct val="0"/>
              </a:spcBef>
            </a:pPr>
            <a:r>
              <a:rPr lang="en-US" altLang="en-US" b="1" u="sng">
                <a:solidFill>
                  <a:srgbClr val="99FF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World conscious</a:t>
            </a:r>
            <a:r>
              <a:rPr lang="en-US" altLang="en-US" b="1">
                <a:solidFill>
                  <a:srgbClr val="99FF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(</a:t>
            </a:r>
            <a:r>
              <a:rPr lang="en-US" altLang="en-US" b="1" i="1">
                <a:solidFill>
                  <a:srgbClr val="99FF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through the body</a:t>
            </a:r>
            <a:r>
              <a:rPr lang="en-US" altLang="en-US" b="1">
                <a:solidFill>
                  <a:srgbClr val="99FF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) (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physical</a:t>
            </a:r>
            <a:r>
              <a:rPr lang="en-US" altLang="en-US" b="1">
                <a:solidFill>
                  <a:srgbClr val="99FF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)</a:t>
            </a:r>
          </a:p>
          <a:p>
            <a:pPr marL="0">
              <a:spcBef>
                <a:spcPct val="0"/>
              </a:spcBef>
            </a:pP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世界意識（經由身體）（肉身的），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>
              <a:spcBef>
                <a:spcPct val="0"/>
              </a:spcBef>
            </a:pPr>
            <a:r>
              <a:rPr lang="en-US" altLang="en-US" b="1" u="sng">
                <a:solidFill>
                  <a:srgbClr val="FFFF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God-conscious</a:t>
            </a:r>
            <a:r>
              <a:rPr lang="en-US" altLang="en-US" b="1">
                <a:solidFill>
                  <a:srgbClr val="FFFF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(</a:t>
            </a:r>
            <a:r>
              <a:rPr lang="en-US" altLang="en-US" b="1" i="1">
                <a:solidFill>
                  <a:srgbClr val="FFFF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through the spirit</a:t>
            </a:r>
            <a:r>
              <a:rPr lang="en-US" altLang="en-US" b="1">
                <a:solidFill>
                  <a:srgbClr val="FFFF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). (</a:t>
            </a:r>
            <a:r>
              <a:rPr lang="en-US" altLang="en-US" b="1" u="sng">
                <a:solidFill>
                  <a:srgbClr val="FFFF99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spiritual</a:t>
            </a:r>
            <a:r>
              <a:rPr lang="en-US" altLang="en-US" b="1">
                <a:solidFill>
                  <a:srgbClr val="FFFF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)  </a:t>
            </a:r>
          </a:p>
          <a:p>
            <a:pPr marL="0">
              <a:spcBef>
                <a:spcPct val="0"/>
              </a:spcBef>
            </a:pP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上帝意識（經由靈）（靈性的）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>
              <a:spcBef>
                <a:spcPct val="0"/>
              </a:spcBef>
            </a:pPr>
            <a:r>
              <a:rPr lang="en-US" altLang="en-US" b="1" i="1" u="sng">
                <a:solidFill>
                  <a:srgbClr val="BFBFB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Depression can be emotional</a:t>
            </a:r>
            <a:r>
              <a:rPr lang="en-US" altLang="en-US" b="1" i="1">
                <a:solidFill>
                  <a:srgbClr val="BFBFB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altLang="en-US" b="1" i="1" u="sng">
                <a:solidFill>
                  <a:srgbClr val="BFBFB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physical or spiritual</a:t>
            </a:r>
            <a:r>
              <a:rPr lang="en-US" altLang="en-US" b="1" i="1">
                <a:solidFill>
                  <a:srgbClr val="BFBFB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!</a:t>
            </a:r>
          </a:p>
          <a:p>
            <a:pPr marL="0">
              <a:spcBef>
                <a:spcPct val="0"/>
              </a:spcBef>
            </a:pPr>
            <a:r>
              <a:rPr lang="zh-CN" altLang="en-US" b="1">
                <a:solidFill>
                  <a:srgbClr val="BFBFBF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抑鬱可以是情感的、肉體的、或靈性的！</a:t>
            </a:r>
            <a:endParaRPr lang="en-US" altLang="en-US" b="1">
              <a:solidFill>
                <a:srgbClr val="BFBFBF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77397F25-3B7F-48D8-AED3-C0A928B6C5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811000" cy="990600"/>
          </a:xfrm>
        </p:spPr>
        <p:txBody>
          <a:bodyPr/>
          <a:lstStyle/>
          <a:p>
            <a:pPr>
              <a:defRPr/>
            </a:pP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We choose our soul’s eternal destiny in this life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!</a:t>
            </a:r>
            <a:b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我們在今生選擇我們魂的永恆命運！</a:t>
            </a:r>
            <a:endParaRPr lang="en-US" alt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42DD9360-DA0A-494A-B40F-D738CED997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11887200" cy="5638800"/>
          </a:xfrm>
        </p:spPr>
        <p:txBody>
          <a:bodyPr/>
          <a:lstStyle/>
          <a:p>
            <a:pPr>
              <a:defRPr/>
            </a:pPr>
            <a:r>
              <a:rPr lang="en-US" b="1" u="sng" dirty="0">
                <a:solidFill>
                  <a:srgbClr val="CC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Since Christ died on the Cross the soul of lost unbelievers</a:t>
            </a:r>
            <a:r>
              <a:rPr lang="en-US" b="1" dirty="0">
                <a:solidFill>
                  <a:srgbClr val="CC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>
                <a:solidFill>
                  <a:srgbClr val="99FF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descends</a:t>
            </a:r>
            <a:r>
              <a:rPr lang="en-US" b="1" dirty="0">
                <a:solidFill>
                  <a:srgbClr val="99FF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>
                <a:solidFill>
                  <a:srgbClr val="99FF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into hell</a:t>
            </a:r>
            <a:r>
              <a:rPr lang="en-US" b="1" dirty="0">
                <a:solidFill>
                  <a:srgbClr val="CC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>
                <a:solidFill>
                  <a:srgbClr val="CC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inside the Earth</a:t>
            </a:r>
            <a:r>
              <a:rPr lang="en-US" b="1" dirty="0">
                <a:solidFill>
                  <a:srgbClr val="CC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b="1" u="sng" dirty="0">
                <a:solidFill>
                  <a:srgbClr val="CC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begins its</a:t>
            </a:r>
            <a:r>
              <a:rPr lang="en-US" b="1" dirty="0">
                <a:solidFill>
                  <a:srgbClr val="CC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>
                <a:solidFill>
                  <a:srgbClr val="99FF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eternal torments</a:t>
            </a:r>
            <a:r>
              <a:rPr lang="en-US" b="1" dirty="0">
                <a:solidFill>
                  <a:srgbClr val="99FF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(Prov. 9:18; 15:24; Isa. 14:9, 15; Rev. 20:13-14) 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從基督死在十字架後，迷失的非信徒的魂下到地球裏面的地獄，開始受永遠的折磨；</a:t>
            </a:r>
            <a:endParaRPr lang="en-US" b="1" dirty="0">
              <a:solidFill>
                <a:srgbClr val="FFC000"/>
              </a:solidFill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b="1" u="sng" dirty="0">
                <a:solidFill>
                  <a:srgbClr val="FFCC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soul &amp; spirit of saved believers</a:t>
            </a:r>
            <a:r>
              <a:rPr lang="en-US" b="1" dirty="0">
                <a:solidFill>
                  <a:srgbClr val="FFCC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>
                <a:solidFill>
                  <a:srgbClr val="FF99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ascends</a:t>
            </a:r>
            <a:r>
              <a:rPr lang="en-US" b="1" dirty="0">
                <a:solidFill>
                  <a:srgbClr val="FFCC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>
                <a:solidFill>
                  <a:srgbClr val="FFCC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 the presence of God in Heaven</a:t>
            </a:r>
            <a:r>
              <a:rPr lang="en-U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(John 11:25-26; 14:3; 2Cor. 5:1-9; Phil. 1:21-23; I Thess. 4:13-18; Eccl. 12:7; Acts 7:59; Ps. 73:24-26; Rev. 7:14-17)</a:t>
            </a:r>
            <a:r>
              <a:rPr lang="en-U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>
                <a:solidFill>
                  <a:srgbClr val="FF99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 experience</a:t>
            </a:r>
            <a:r>
              <a:rPr lang="en-US" b="1" dirty="0">
                <a:solidFill>
                  <a:srgbClr val="FF99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>
                <a:solidFill>
                  <a:srgbClr val="FF99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eternal pleasures</a:t>
            </a:r>
            <a:r>
              <a:rPr lang="en-US" b="1" dirty="0">
                <a:solidFill>
                  <a:srgbClr val="FF99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b="1" u="sng" dirty="0">
                <a:solidFill>
                  <a:srgbClr val="FF99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fullness of joy</a:t>
            </a:r>
            <a:r>
              <a:rPr lang="en-US" b="1" dirty="0">
                <a:solidFill>
                  <a:srgbClr val="FF99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(Ps. 16:11)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得救的信徒的靈魂升到天上上帝的面前，經歷永遠的福樂與滿足的喜樂</a:t>
            </a:r>
            <a:r>
              <a:rPr lang="zh-CN" altLang="en-US" sz="2800" b="1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altLang="en-US" sz="2800" b="1" dirty="0"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B8398F05-3CFA-45A3-BF67-F463964879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811000" cy="1143000"/>
          </a:xfrm>
        </p:spPr>
        <p:txBody>
          <a:bodyPr/>
          <a:lstStyle/>
          <a:p>
            <a:pPr>
              <a:defRPr/>
            </a:pP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What happens to our body when we die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?</a:t>
            </a:r>
            <a:b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我們死時身體發生什麽？</a:t>
            </a:r>
            <a:r>
              <a:rPr lang="en-US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3A9AA785-9524-4357-85F6-4CB403EE67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11658600" cy="4953000"/>
          </a:xfrm>
        </p:spPr>
        <p:txBody>
          <a:bodyPr/>
          <a:lstStyle/>
          <a:p>
            <a:pPr>
              <a:defRPr/>
            </a:pP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</a:rPr>
              <a:t>“</a:t>
            </a:r>
            <a:r>
              <a:rPr lang="en-US" altLang="en-US" b="1" u="sng" dirty="0">
                <a:solidFill>
                  <a:srgbClr val="99FFCC"/>
                </a:solidFill>
                <a:latin typeface="Times New Roman" panose="02020603050405020304" pitchFamily="18" charset="0"/>
              </a:rPr>
              <a:t>The dust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</a:rPr>
              <a:t> (</a:t>
            </a:r>
            <a:r>
              <a:rPr lang="en-US" altLang="en-US" b="1" i="1" dirty="0">
                <a:solidFill>
                  <a:srgbClr val="99FFCC"/>
                </a:solidFill>
                <a:latin typeface="Times New Roman" panose="02020603050405020304" pitchFamily="18" charset="0"/>
              </a:rPr>
              <a:t>body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</a:rPr>
              <a:t>)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</a:rPr>
              <a:t>returns to the earth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</a:rPr>
              <a:t>” </a:t>
            </a:r>
            <a:r>
              <a:rPr lang="en-US" altLang="en-US" sz="2800" b="1" dirty="0">
                <a:latin typeface="Times New Roman" panose="02020603050405020304" pitchFamily="18" charset="0"/>
              </a:rPr>
              <a:t>(Eccl. 3:20; 12:7)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</a:rPr>
              <a:t>to await the resurrection of the body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latin typeface="Times New Roman" panose="02020603050405020304" pitchFamily="18" charset="0"/>
              </a:rPr>
              <a:t>(I Cor. 15:42-54; 2Cor. 5:1-9; I Thess. 4:13-18; Rom. 8:22-23)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塵土（身體）回到地裏，等待身體復活；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148F557F-28CE-4F5F-8558-30B7CBE736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963400" cy="1219200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You are Soul with a body &amp; spirit</a:t>
            </a:r>
            <a:b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你是一個有身體與靈的魂</a:t>
            </a:r>
            <a:r>
              <a:rPr lang="en-US" altLang="en-US" sz="3200" b="1">
                <a:solidFill>
                  <a:srgbClr val="FFC000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5490E7D1-F518-4317-8246-85C75F0345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752600"/>
            <a:ext cx="11887200" cy="4953000"/>
          </a:xfrm>
        </p:spPr>
        <p:txBody>
          <a:bodyPr/>
          <a:lstStyle/>
          <a:p>
            <a:pPr eaLnBrk="1" hangingPunct="1"/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you prepared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emotionally</a:t>
            </a:r>
            <a:r>
              <a:rPr lang="en-US" altLang="en-US" b="1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(Phil. 3:20-24)</a:t>
            </a:r>
            <a:r>
              <a:rPr lang="en-US" altLang="en-US" b="1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u="sng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physically</a:t>
            </a:r>
            <a:r>
              <a:rPr lang="en-US" altLang="en-US" b="1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 Cor. 9:24-27)</a:t>
            </a:r>
            <a:r>
              <a:rPr lang="en-US" altLang="en-US" b="1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&amp; </a:t>
            </a:r>
            <a:r>
              <a:rPr lang="en-US" altLang="en-US" b="1" u="sng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spiritually</a:t>
            </a:r>
            <a:r>
              <a:rPr lang="en-US" altLang="en-US" b="1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(Heb. 12:14; 2 Tim. 4:8)</a:t>
            </a:r>
            <a:r>
              <a:rPr lang="en-US" altLang="en-US" b="1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spend eternity in the Glorious Kingdom of our LORD Jesus Christ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你在情感上、身體上、靈性上都預備好，在主耶穌基督榮耀國度中度過永恆嗎？</a:t>
            </a:r>
            <a:endParaRPr lang="en-US" altLang="zh-CN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The most important thing we do in this life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en-US" altLang="en-US" b="1" u="sng">
                <a:solidFill>
                  <a:srgbClr val="FF99CC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Prepare for Eternity</a:t>
            </a:r>
            <a:r>
              <a:rPr lang="en-US" altLang="en-US" b="1">
                <a:solidFill>
                  <a:srgbClr val="FF99CC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!</a:t>
            </a:r>
          </a:p>
          <a:p>
            <a:pPr eaLnBrk="1" hangingPunct="1"/>
            <a:r>
              <a:rPr lang="zh-CN" altLang="en-US" b="1">
                <a:solidFill>
                  <a:srgbClr val="FF99CC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今生必須做最重要的一件事：預備永恆！</a:t>
            </a:r>
            <a:endParaRPr lang="en-US" altLang="en-US" b="1">
              <a:solidFill>
                <a:srgbClr val="FF99CC"/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B5F102F9-A733-4DEB-875E-9635F58724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963400" cy="1219200"/>
          </a:xfrm>
        </p:spPr>
        <p:txBody>
          <a:bodyPr/>
          <a:lstStyle/>
          <a:p>
            <a:pPr eaLnBrk="1" hangingPunct="1"/>
            <a:endParaRPr lang="en-US" altLang="en-US" sz="3200" b="1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8CCF7478-570A-4B19-8046-7FA1034D5A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828800"/>
            <a:ext cx="11887200" cy="4876800"/>
          </a:xfrm>
        </p:spPr>
        <p:txBody>
          <a:bodyPr/>
          <a:lstStyle/>
          <a:p>
            <a:pPr eaLnBrk="1" hangingPunct="1"/>
            <a:endParaRPr lang="en-US" altLang="en-US" b="1">
              <a:solidFill>
                <a:srgbClr val="CC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EAA08-3D2C-4D87-9680-B6FCF5B13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11963400" cy="1600200"/>
          </a:xfrm>
        </p:spPr>
        <p:txBody>
          <a:bodyPr/>
          <a:lstStyle/>
          <a:p>
            <a:pPr>
              <a:defRPr/>
            </a:pPr>
            <a:endParaRPr lang="en-US" sz="3200" b="1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3120F-6BB8-4ECC-A0FB-B763F022A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981200"/>
            <a:ext cx="11887200" cy="4724400"/>
          </a:xfrm>
        </p:spPr>
        <p:txBody>
          <a:bodyPr/>
          <a:lstStyle/>
          <a:p>
            <a:pPr>
              <a:defRPr/>
            </a:pP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The following are some extra slides that will be helpful for those who wish to do further study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FA442A41-BD62-44AD-A763-7F6A2284E0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11658600" cy="1066800"/>
          </a:xfrm>
        </p:spPr>
        <p:txBody>
          <a:bodyPr/>
          <a:lstStyle/>
          <a:p>
            <a:pPr>
              <a:defRPr/>
            </a:pP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The Image of God involves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: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30EBA332-3ED7-4ADF-BBFF-DAABF298FD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11658600" cy="5029200"/>
          </a:xfrm>
        </p:spPr>
        <p:txBody>
          <a:bodyPr/>
          <a:lstStyle/>
          <a:p>
            <a:pPr>
              <a:defRPr/>
            </a:pPr>
            <a:r>
              <a:rPr lang="en-US" altLang="en-US" b="1" u="sng" dirty="0">
                <a:latin typeface="Times New Roman" panose="02020603050405020304" pitchFamily="18" charset="0"/>
              </a:rPr>
              <a:t>Conscience</a:t>
            </a:r>
            <a:r>
              <a:rPr lang="en-US" altLang="en-US" b="1" dirty="0">
                <a:latin typeface="Times New Roman" panose="02020603050405020304" pitchFamily="18" charset="0"/>
              </a:rPr>
              <a:t> (Morality)</a:t>
            </a:r>
          </a:p>
          <a:p>
            <a:pPr>
              <a:defRPr/>
            </a:pP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</a:rPr>
              <a:t>Communication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</a:rPr>
              <a:t> (Language);  </a:t>
            </a:r>
            <a:r>
              <a:rPr lang="en-US" altLang="en-US" sz="2800" b="1" dirty="0">
                <a:solidFill>
                  <a:srgbClr val="CCFFFF"/>
                </a:solidFill>
                <a:latin typeface="Times New Roman" panose="02020603050405020304" pitchFamily="18" charset="0"/>
              </a:rPr>
              <a:t>Can cry and laugh</a:t>
            </a:r>
          </a:p>
          <a:p>
            <a:pPr>
              <a:defRPr/>
            </a:pPr>
            <a:r>
              <a:rPr lang="en-US" altLang="en-US" b="1" u="sng" dirty="0">
                <a:latin typeface="Times New Roman" panose="02020603050405020304" pitchFamily="18" charset="0"/>
              </a:rPr>
              <a:t>Character</a:t>
            </a:r>
            <a:r>
              <a:rPr lang="en-US" altLang="en-US" b="1" dirty="0">
                <a:latin typeface="Times New Roman" panose="02020603050405020304" pitchFamily="18" charset="0"/>
              </a:rPr>
              <a:t> (godly; universal moral ideals)</a:t>
            </a:r>
          </a:p>
          <a:p>
            <a:pPr>
              <a:defRPr/>
            </a:pP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</a:rPr>
              <a:t>Creative ability</a:t>
            </a:r>
            <a:r>
              <a:rPr lang="en-US" altLang="en-US" dirty="0">
                <a:solidFill>
                  <a:srgbClr val="CCFF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800" b="1" dirty="0">
                <a:solidFill>
                  <a:srgbClr val="CCFFFF"/>
                </a:solidFill>
                <a:latin typeface="Times New Roman" panose="02020603050405020304" pitchFamily="18" charset="0"/>
              </a:rPr>
              <a:t>(Cultivate the Garden </a:t>
            </a:r>
            <a:r>
              <a:rPr lang="en-US" altLang="en-US" sz="2400" b="1" dirty="0">
                <a:solidFill>
                  <a:srgbClr val="CCFFFF"/>
                </a:solidFill>
                <a:latin typeface="Times New Roman" panose="02020603050405020304" pitchFamily="18" charset="0"/>
              </a:rPr>
              <a:t>2:15</a:t>
            </a:r>
            <a:r>
              <a:rPr lang="en-US" altLang="en-US" sz="2800" b="1" dirty="0">
                <a:solidFill>
                  <a:srgbClr val="CCFFFF"/>
                </a:solidFill>
                <a:latin typeface="Times New Roman" panose="02020603050405020304" pitchFamily="18" charset="0"/>
              </a:rPr>
              <a:t>)</a:t>
            </a:r>
            <a:endParaRPr lang="en-US" altLang="en-US" sz="2800" b="1" u="sng" dirty="0">
              <a:solidFill>
                <a:srgbClr val="CCFFFF"/>
              </a:solidFill>
              <a:latin typeface="Times New Roman" panose="02020603050405020304" pitchFamily="18" charset="0"/>
            </a:endParaRPr>
          </a:p>
          <a:p>
            <a:pPr lvl="2">
              <a:defRPr/>
            </a:pPr>
            <a:r>
              <a:rPr lang="en-US" altLang="en-US" sz="2800" b="1" dirty="0">
                <a:solidFill>
                  <a:srgbClr val="CCFFFF"/>
                </a:solidFill>
                <a:latin typeface="Times New Roman" panose="02020603050405020304" pitchFamily="18" charset="0"/>
              </a:rPr>
              <a:t>Capacity to conquer &amp; control creation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</a:rPr>
              <a:t> (1:28)</a:t>
            </a:r>
          </a:p>
          <a:p>
            <a:pPr>
              <a:defRPr/>
            </a:pPr>
            <a:r>
              <a:rPr lang="en-US" altLang="en-US" b="1" u="sng" dirty="0">
                <a:solidFill>
                  <a:srgbClr val="FFFF00"/>
                </a:solidFill>
                <a:latin typeface="Times New Roman" panose="02020603050405020304" pitchFamily="18" charset="0"/>
              </a:rPr>
              <a:t>Eternal Soul</a:t>
            </a: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(your eternal soul will spend eternity in one of 2 places!)</a:t>
            </a:r>
          </a:p>
          <a:p>
            <a:pPr>
              <a:defRPr/>
            </a:pPr>
            <a:r>
              <a:rPr lang="en-US" altLang="en-US" b="1" dirty="0">
                <a:latin typeface="Times New Roman" panose="02020603050405020304" pitchFamily="18" charset="0"/>
              </a:rPr>
              <a:t>Glory (Psalm 8; 104:1-2)</a:t>
            </a:r>
            <a:endParaRPr lang="en-US" altLang="en-US" sz="2800" b="1" dirty="0">
              <a:solidFill>
                <a:srgbClr val="CCFF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89FE06DF-7D43-4607-B1D0-E93912359B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963400" cy="1371600"/>
          </a:xfrm>
        </p:spPr>
        <p:txBody>
          <a:bodyPr/>
          <a:lstStyle/>
          <a:p>
            <a:pPr eaLnBrk="1" hangingPunct="1"/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We must learn to Think Like God </a:t>
            </a:r>
            <a:r>
              <a:rPr lang="en-US" alt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(Isa. 55:8-9; 2 Cor. 2:16)</a:t>
            </a: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F69963B6-D588-4E1D-B73F-4FD36D3F59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752600"/>
            <a:ext cx="11887200" cy="50292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Numbers # are designed into Scripture to reveal spiritual truth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[E. W. Bullinger, </a:t>
            </a:r>
            <a:r>
              <a:rPr lang="en-US" altLang="en-US" sz="28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 in Scripture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is a good book to begin study]</a:t>
            </a:r>
          </a:p>
          <a:p>
            <a:pPr eaLnBrk="1" hangingPunct="1"/>
            <a:r>
              <a:rPr lang="en-US" altLang="en-US" b="1" i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of my favorites: The # 6 the number of man</a:t>
            </a:r>
          </a:p>
          <a:p>
            <a:pPr eaLnBrk="1" hangingPunct="1"/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&amp; 2 Chronicles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b="1" i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God’s view of history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repeats </a:t>
            </a: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&amp; 2 Kings 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b="1" i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man’s view of history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providing countless life changing insights. </a:t>
            </a:r>
          </a:p>
          <a:p>
            <a:pPr eaLnBrk="1" hangingPunct="1"/>
            <a:endParaRPr lang="en-US" altLang="en-US" b="1">
              <a:solidFill>
                <a:srgbClr val="CC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>
            <a:extLst>
              <a:ext uri="{FF2B5EF4-FFF2-40B4-BE49-F238E27FC236}">
                <a16:creationId xmlns:a16="http://schemas.microsoft.com/office/drawing/2014/main" id="{685A60AC-972C-4F86-8E1F-3D49C14CA0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963400" cy="1752600"/>
          </a:xfrm>
        </p:spPr>
        <p:txBody>
          <a:bodyPr/>
          <a:lstStyle/>
          <a:p>
            <a:pPr>
              <a:defRPr/>
            </a:pP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The </a:t>
            </a: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Unity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 &amp; </a:t>
            </a: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Historicity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 of Genesis </a:t>
            </a:r>
            <a:r>
              <a:rPr lang="en-US" altLang="en-US" sz="3200" b="1" u="sng" dirty="0">
                <a:solidFill>
                  <a:schemeClr val="tx1"/>
                </a:solidFill>
                <a:latin typeface="Comic Sans MS" panose="030F0702030302020204" pitchFamily="66" charset="0"/>
              </a:rPr>
              <a:t>1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 &amp; </a:t>
            </a:r>
            <a:r>
              <a:rPr lang="en-US" altLang="en-US" sz="3200" b="1" u="sng" dirty="0">
                <a:solidFill>
                  <a:schemeClr val="tx1"/>
                </a:solidFill>
                <a:latin typeface="Comic Sans MS" panose="030F0702030302020204" pitchFamily="66" charset="0"/>
              </a:rPr>
              <a:t>2</a:t>
            </a:r>
            <a:r>
              <a:rPr lang="en-US" altLang="en-US" sz="32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is confirmed by our Omniscient LORD Jesus: </a:t>
            </a:r>
            <a:r>
              <a:rPr lang="en-US" altLang="en-US" sz="2800" b="1" dirty="0">
                <a:latin typeface="Times New Roman" panose="02020603050405020304" pitchFamily="18" charset="0"/>
              </a:rPr>
              <a:t>(Matt. 19:4-5; Mk. 10:6-8)</a:t>
            </a:r>
            <a:endParaRPr lang="en-US" altLang="en-US" sz="28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09B83B75-259B-45C7-B643-3B16E68740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2209800"/>
            <a:ext cx="11811000" cy="4419600"/>
          </a:xfrm>
        </p:spPr>
        <p:txBody>
          <a:bodyPr/>
          <a:lstStyle/>
          <a:p>
            <a:pPr>
              <a:defRPr/>
            </a:pP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</a:rPr>
              <a:t>“And he said unto them, Have ye not read, that he which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</a:rPr>
              <a:t>made </a:t>
            </a:r>
            <a:r>
              <a:rPr lang="en-US" altLang="en-US" b="1" i="1" u="sng" dirty="0">
                <a:solidFill>
                  <a:srgbClr val="CCFFFF"/>
                </a:solidFill>
                <a:latin typeface="Times New Roman" panose="02020603050405020304" pitchFamily="18" charset="0"/>
              </a:rPr>
              <a:t>them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>
                <a:solidFill>
                  <a:srgbClr val="99FFCC"/>
                </a:solidFill>
                <a:latin typeface="Times New Roman" panose="02020603050405020304" pitchFamily="18" charset="0"/>
              </a:rPr>
              <a:t>at the beginning made them male &amp; female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</a:rPr>
              <a:t>”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latin typeface="Times New Roman" panose="02020603050405020304" pitchFamily="18" charset="0"/>
              </a:rPr>
              <a:t>(Gen. 1:27)</a:t>
            </a:r>
          </a:p>
          <a:p>
            <a:pPr>
              <a:defRPr/>
            </a:pP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</a:rPr>
              <a:t>“… For this cause shall </a:t>
            </a:r>
            <a:r>
              <a:rPr lang="en-US" altLang="en-US" b="1" u="sng" dirty="0">
                <a:solidFill>
                  <a:srgbClr val="FF99CC"/>
                </a:solidFill>
                <a:latin typeface="Times New Roman" panose="02020603050405020304" pitchFamily="18" charset="0"/>
              </a:rPr>
              <a:t>a man leave father</a:t>
            </a:r>
            <a:r>
              <a:rPr lang="en-US" altLang="en-US" b="1" dirty="0">
                <a:solidFill>
                  <a:srgbClr val="FF99CC"/>
                </a:solidFill>
                <a:latin typeface="Times New Roman" panose="02020603050405020304" pitchFamily="18" charset="0"/>
              </a:rPr>
              <a:t> &amp; </a:t>
            </a:r>
            <a:r>
              <a:rPr lang="en-US" altLang="en-US" b="1" u="sng" dirty="0">
                <a:solidFill>
                  <a:srgbClr val="FF99CC"/>
                </a:solidFill>
                <a:latin typeface="Times New Roman" panose="02020603050405020304" pitchFamily="18" charset="0"/>
              </a:rPr>
              <a:t>mother</a:t>
            </a:r>
            <a:r>
              <a:rPr lang="en-US" altLang="en-US" b="1" dirty="0">
                <a:solidFill>
                  <a:srgbClr val="FF99CC"/>
                </a:solidFill>
                <a:latin typeface="Times New Roman" panose="02020603050405020304" pitchFamily="18" charset="0"/>
              </a:rPr>
              <a:t>, &amp; </a:t>
            </a:r>
            <a:r>
              <a:rPr lang="en-US" altLang="en-US" b="1" u="sng" dirty="0">
                <a:solidFill>
                  <a:srgbClr val="FF99CC"/>
                </a:solidFill>
                <a:latin typeface="Times New Roman" panose="02020603050405020304" pitchFamily="18" charset="0"/>
              </a:rPr>
              <a:t>shall cleave to his wife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</a:rPr>
              <a:t>: &amp; </a:t>
            </a:r>
            <a:r>
              <a:rPr lang="en-US" altLang="en-US" b="1" u="sng" dirty="0">
                <a:solidFill>
                  <a:srgbClr val="FFCCFF"/>
                </a:solidFill>
                <a:latin typeface="Times New Roman" panose="02020603050405020304" pitchFamily="18" charset="0"/>
              </a:rPr>
              <a:t>they twain shall be one flesh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</a:rPr>
              <a:t>?”</a:t>
            </a:r>
            <a:r>
              <a:rPr lang="en-US" altLang="en-US" sz="2800" b="1" dirty="0">
                <a:latin typeface="Times New Roman" panose="02020603050405020304" pitchFamily="18" charset="0"/>
              </a:rPr>
              <a:t>(Gen. 2:24)</a:t>
            </a:r>
            <a:r>
              <a:rPr lang="en-US" altLang="en-US" b="1" dirty="0">
                <a:latin typeface="Times New Roman" panose="02020603050405020304" pitchFamily="18" charset="0"/>
              </a:rPr>
              <a:t> 		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 descr="milkyway_cobe">
            <a:extLst>
              <a:ext uri="{FF2B5EF4-FFF2-40B4-BE49-F238E27FC236}">
                <a16:creationId xmlns:a16="http://schemas.microsoft.com/office/drawing/2014/main" id="{9CD0872F-25C6-4C5F-8B69-3A933FE28650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209800"/>
            <a:ext cx="12115800" cy="4648200"/>
          </a:xfrm>
          <a:noFill/>
        </p:spPr>
      </p:pic>
      <p:sp>
        <p:nvSpPr>
          <p:cNvPr id="10243" name="Rectangle 8">
            <a:extLst>
              <a:ext uri="{FF2B5EF4-FFF2-40B4-BE49-F238E27FC236}">
                <a16:creationId xmlns:a16="http://schemas.microsoft.com/office/drawing/2014/main" id="{E6B8EF51-1B2A-4655-AC1C-0B3C50FF4C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82200" y="274638"/>
            <a:ext cx="228600" cy="487362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27B068DF-FE9A-4C2C-8E31-AE35F21DABC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0"/>
            <a:ext cx="11811000" cy="38100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“</a:t>
            </a:r>
            <a:r>
              <a:rPr lang="en-US" altLang="en-US" b="1" u="sng">
                <a:solidFill>
                  <a:schemeClr val="bg1"/>
                </a:solidFill>
                <a:latin typeface="Times New Roman" panose="02020603050405020304" pitchFamily="18" charset="0"/>
              </a:rPr>
              <a:t>And God said</a:t>
            </a: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, Let there be lights in the firmament of the heaven </a:t>
            </a:r>
            <a:r>
              <a:rPr lang="en-US" altLang="en-US" b="1" u="sng">
                <a:solidFill>
                  <a:schemeClr val="bg1"/>
                </a:solidFill>
                <a:latin typeface="Times New Roman" panose="02020603050405020304" pitchFamily="18" charset="0"/>
              </a:rPr>
              <a:t>to divide</a:t>
            </a: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 the </a:t>
            </a:r>
            <a:r>
              <a:rPr lang="en-US" altLang="en-US" b="1" u="sng">
                <a:solidFill>
                  <a:schemeClr val="bg1"/>
                </a:solidFill>
                <a:latin typeface="Times New Roman" panose="02020603050405020304" pitchFamily="18" charset="0"/>
              </a:rPr>
              <a:t>day</a:t>
            </a: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 from the </a:t>
            </a:r>
            <a:r>
              <a:rPr lang="en-US" altLang="en-US" b="1" u="sng">
                <a:solidFill>
                  <a:schemeClr val="bg1"/>
                </a:solidFill>
                <a:latin typeface="Times New Roman" panose="02020603050405020304" pitchFamily="18" charset="0"/>
              </a:rPr>
              <a:t>night</a:t>
            </a: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; and let them be </a:t>
            </a:r>
            <a:r>
              <a:rPr lang="en-US" altLang="en-US" b="1" u="sng">
                <a:solidFill>
                  <a:srgbClr val="FFFF00"/>
                </a:solidFill>
                <a:latin typeface="Times New Roman" panose="02020603050405020304" pitchFamily="18" charset="0"/>
              </a:rPr>
              <a:t>for</a:t>
            </a:r>
            <a:r>
              <a:rPr lang="en-US" altLang="en-US" b="1" u="sng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>
                <a:solidFill>
                  <a:srgbClr val="FFFF00"/>
                </a:solidFill>
                <a:latin typeface="Times New Roman" panose="02020603050405020304" pitchFamily="18" charset="0"/>
              </a:rPr>
              <a:t>signs</a:t>
            </a: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, &amp; </a:t>
            </a:r>
            <a:r>
              <a:rPr lang="en-US" altLang="en-US" b="1" u="sng">
                <a:solidFill>
                  <a:srgbClr val="FFFF00"/>
                </a:solidFill>
                <a:latin typeface="Times New Roman" panose="02020603050405020304" pitchFamily="18" charset="0"/>
              </a:rPr>
              <a:t>for seasons</a:t>
            </a: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, &amp; </a:t>
            </a:r>
            <a:r>
              <a:rPr lang="en-US" altLang="en-US" b="1" u="sng">
                <a:solidFill>
                  <a:srgbClr val="FFFF00"/>
                </a:solidFill>
                <a:latin typeface="Times New Roman" panose="02020603050405020304" pitchFamily="18" charset="0"/>
              </a:rPr>
              <a:t>for days</a:t>
            </a: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, &amp; </a:t>
            </a:r>
            <a:r>
              <a:rPr lang="en-US" altLang="en-US" b="1" u="sng">
                <a:solidFill>
                  <a:srgbClr val="FFFF00"/>
                </a:solidFill>
                <a:latin typeface="Times New Roman" panose="02020603050405020304" pitchFamily="18" charset="0"/>
              </a:rPr>
              <a:t>years</a:t>
            </a: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(Gen. 1:14-15)</a:t>
            </a:r>
          </a:p>
          <a:p>
            <a:r>
              <a:rPr lang="zh-TW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神說：「天上要有光體，可以分晝夜，作記號，定節令、日子、年歲， 並要發光在天空，普照在地上。」事就這樣成了。</a:t>
            </a:r>
            <a:r>
              <a:rPr lang="zh-TW" altLang="en-US" sz="28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    </a:t>
            </a:r>
            <a:r>
              <a:rPr lang="en-US" altLang="zh-TW" sz="28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(</a:t>
            </a:r>
            <a:r>
              <a:rPr lang="zh-CN" altLang="en-US" sz="28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創</a:t>
            </a:r>
            <a:r>
              <a:rPr lang="en-US" altLang="zh-CN" sz="28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</a:t>
            </a:r>
            <a:r>
              <a:rPr lang="zh-CN" altLang="en-US" sz="28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：</a:t>
            </a:r>
            <a:r>
              <a:rPr lang="en-US" altLang="zh-CN" sz="28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14-15</a:t>
            </a:r>
            <a:r>
              <a:rPr lang="zh-CN" altLang="en-US" sz="28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）</a:t>
            </a:r>
            <a:endParaRPr lang="en-US" altLang="en-US" sz="4000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eaLnBrk="1" hangingPunct="1"/>
            <a:endParaRPr lang="en-US" altLang="en-US" sz="28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>
            <a:extLst>
              <a:ext uri="{FF2B5EF4-FFF2-40B4-BE49-F238E27FC236}">
                <a16:creationId xmlns:a16="http://schemas.microsoft.com/office/drawing/2014/main" id="{9B03632A-E81B-4E02-91B6-004871A57B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12192000" cy="1371600"/>
          </a:xfrm>
        </p:spPr>
        <p:txBody>
          <a:bodyPr/>
          <a:lstStyle/>
          <a:p>
            <a:pPr>
              <a:defRPr/>
            </a:pP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The Reality of Adam is confirmed by Biblical genealogies</a:t>
            </a:r>
            <a:endParaRPr lang="en-US" altLang="en-US" sz="32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1075" name="Rectangle 3">
            <a:extLst>
              <a:ext uri="{FF2B5EF4-FFF2-40B4-BE49-F238E27FC236}">
                <a16:creationId xmlns:a16="http://schemas.microsoft.com/office/drawing/2014/main" id="{9A265835-FE1C-43E4-889E-F9B2508B58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11811000" cy="5029200"/>
          </a:xfrm>
        </p:spPr>
        <p:txBody>
          <a:bodyPr/>
          <a:lstStyle/>
          <a:p>
            <a:pPr>
              <a:defRPr/>
            </a:pPr>
            <a:r>
              <a:rPr lang="en-US" altLang="zh-CN" b="1" i="1" u="sng" dirty="0">
                <a:solidFill>
                  <a:srgbClr val="CC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Jesus’ lineage traced from Mary all the way back to Adam</a:t>
            </a:r>
            <a:r>
              <a:rPr lang="en-US" altLang="zh-CN" b="1" dirty="0">
                <a:solidFill>
                  <a:srgbClr val="CC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 </a:t>
            </a:r>
          </a:p>
          <a:p>
            <a:pPr>
              <a:defRPr/>
            </a:pP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</a:rPr>
              <a:t>“And </a:t>
            </a:r>
            <a:r>
              <a:rPr lang="en-US" altLang="en-US" b="1" u="sng" dirty="0">
                <a:solidFill>
                  <a:srgbClr val="FFFF99"/>
                </a:solidFill>
                <a:latin typeface="Times New Roman" panose="02020603050405020304" pitchFamily="18" charset="0"/>
              </a:rPr>
              <a:t>Jesus himself</a:t>
            </a:r>
            <a:r>
              <a:rPr lang="en-US" altLang="en-US" b="1" dirty="0">
                <a:solidFill>
                  <a:srgbClr val="FFFF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</a:rPr>
              <a:t>began to be about thirty years of age, </a:t>
            </a:r>
            <a:r>
              <a:rPr lang="en-US" altLang="en-US" b="1" dirty="0">
                <a:solidFill>
                  <a:srgbClr val="FF99CC"/>
                </a:solidFill>
                <a:latin typeface="Times New Roman" panose="02020603050405020304" pitchFamily="18" charset="0"/>
              </a:rPr>
              <a:t>being (as was supposed) the 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</a:rPr>
              <a:t>son of Joseph</a:t>
            </a:r>
            <a:r>
              <a:rPr lang="en-US" altLang="en-US" b="1" dirty="0">
                <a:solidFill>
                  <a:srgbClr val="FF99CC"/>
                </a:solidFill>
                <a:latin typeface="Times New Roman" panose="02020603050405020304" pitchFamily="18" charset="0"/>
              </a:rPr>
              <a:t>, which was </a:t>
            </a:r>
            <a:r>
              <a:rPr lang="en-US" altLang="en-US" b="1" i="1" dirty="0">
                <a:solidFill>
                  <a:srgbClr val="FF99CC"/>
                </a:solidFill>
                <a:latin typeface="Times New Roman" panose="02020603050405020304" pitchFamily="18" charset="0"/>
              </a:rPr>
              <a:t>the </a:t>
            </a:r>
            <a:r>
              <a:rPr lang="en-US" altLang="en-US" b="1" i="1" dirty="0">
                <a:solidFill>
                  <a:srgbClr val="FFCCFF"/>
                </a:solidFill>
                <a:latin typeface="Times New Roman" panose="02020603050405020304" pitchFamily="18" charset="0"/>
              </a:rPr>
              <a:t>son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</a:rPr>
              <a:t> of Heli</a:t>
            </a:r>
            <a:r>
              <a:rPr lang="en-US" altLang="en-US" b="1" dirty="0">
                <a:solidFill>
                  <a:srgbClr val="FF99CC"/>
                </a:solidFill>
                <a:latin typeface="Times New Roman" panose="02020603050405020304" pitchFamily="18" charset="0"/>
              </a:rPr>
              <a:t>…  </a:t>
            </a:r>
          </a:p>
          <a:p>
            <a:pPr>
              <a:defRPr/>
            </a:pP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</a:rPr>
              <a:t>Which was </a:t>
            </a:r>
            <a:r>
              <a:rPr lang="en-US" altLang="en-US" b="1" i="1" dirty="0">
                <a:solidFill>
                  <a:srgbClr val="CCFFFF"/>
                </a:solidFill>
                <a:latin typeface="Times New Roman" panose="02020603050405020304" pitchFamily="18" charset="0"/>
              </a:rPr>
              <a:t>the </a:t>
            </a:r>
            <a:r>
              <a:rPr lang="en-US" altLang="en-US" b="1" i="1" dirty="0">
                <a:solidFill>
                  <a:srgbClr val="66FFCC"/>
                </a:solidFill>
                <a:latin typeface="Times New Roman" panose="02020603050405020304" pitchFamily="18" charset="0"/>
              </a:rPr>
              <a:t>son</a:t>
            </a:r>
            <a:r>
              <a:rPr lang="en-US" altLang="en-US" b="1" dirty="0">
                <a:solidFill>
                  <a:srgbClr val="66FFCC"/>
                </a:solidFill>
                <a:latin typeface="Times New Roman" panose="02020603050405020304" pitchFamily="18" charset="0"/>
              </a:rPr>
              <a:t> of Enos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</a:rPr>
              <a:t>, which was </a:t>
            </a:r>
            <a:r>
              <a:rPr lang="en-US" altLang="en-US" b="1" i="1" dirty="0">
                <a:solidFill>
                  <a:srgbClr val="66FFCC"/>
                </a:solidFill>
                <a:latin typeface="Times New Roman" panose="02020603050405020304" pitchFamily="18" charset="0"/>
              </a:rPr>
              <a:t>the son</a:t>
            </a:r>
            <a:r>
              <a:rPr lang="en-US" altLang="en-US" b="1" dirty="0">
                <a:solidFill>
                  <a:srgbClr val="66FFCC"/>
                </a:solidFill>
                <a:latin typeface="Times New Roman" panose="02020603050405020304" pitchFamily="18" charset="0"/>
              </a:rPr>
              <a:t> of Seth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</a:rPr>
              <a:t>which was </a:t>
            </a:r>
            <a:r>
              <a:rPr lang="en-US" altLang="en-US" b="1" i="1" u="sng" dirty="0">
                <a:solidFill>
                  <a:srgbClr val="CCFFFF"/>
                </a:solidFill>
                <a:latin typeface="Times New Roman" panose="02020603050405020304" pitchFamily="18" charset="0"/>
              </a:rPr>
              <a:t>the</a:t>
            </a:r>
            <a:r>
              <a:rPr lang="en-US" altLang="en-US" b="1" i="1" dirty="0">
                <a:solidFill>
                  <a:srgbClr val="CC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u="sng" dirty="0">
                <a:solidFill>
                  <a:srgbClr val="66FFCC"/>
                </a:solidFill>
                <a:latin typeface="Times New Roman" panose="02020603050405020304" pitchFamily="18" charset="0"/>
              </a:rPr>
              <a:t>son</a:t>
            </a:r>
            <a:r>
              <a:rPr lang="en-US" altLang="en-US" b="1" u="sng" dirty="0">
                <a:solidFill>
                  <a:srgbClr val="66FFCC"/>
                </a:solidFill>
                <a:latin typeface="Times New Roman" panose="02020603050405020304" pitchFamily="18" charset="0"/>
              </a:rPr>
              <a:t> of Adam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</a:rPr>
              <a:t>which was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u="sng" dirty="0">
                <a:solidFill>
                  <a:srgbClr val="66FFCC"/>
                </a:solidFill>
                <a:latin typeface="Times New Roman" panose="02020603050405020304" pitchFamily="18" charset="0"/>
              </a:rPr>
              <a:t>the son</a:t>
            </a:r>
            <a:r>
              <a:rPr lang="en-US" altLang="en-US" b="1" u="sng" dirty="0">
                <a:solidFill>
                  <a:srgbClr val="66FFCC"/>
                </a:solidFill>
                <a:latin typeface="Times New Roman" panose="02020603050405020304" pitchFamily="18" charset="0"/>
              </a:rPr>
              <a:t> of God</a:t>
            </a:r>
            <a:r>
              <a:rPr lang="en-US" altLang="en-US" b="1" dirty="0">
                <a:latin typeface="Times New Roman" panose="02020603050405020304" pitchFamily="18" charset="0"/>
              </a:rPr>
              <a:t>” (Lk 3:23, 38) </a:t>
            </a:r>
          </a:p>
          <a:p>
            <a:pPr>
              <a:defRPr/>
            </a:pPr>
            <a:endParaRPr lang="en-US" altLang="en-US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750C6620-847C-45FB-9AD9-14F9EF1A5D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12192000" cy="1447800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Genealogies from Adam to Jesus were meticulously preserved by the Jews &amp; copies kept in the temple</a:t>
            </a:r>
            <a:endParaRPr lang="en-US" altLang="en-US" sz="3200" b="1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9592D961-3E90-426E-8DE8-968975B018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11963400" cy="5105400"/>
          </a:xfrm>
        </p:spPr>
        <p:txBody>
          <a:bodyPr/>
          <a:lstStyle/>
          <a:p>
            <a:pPr eaLnBrk="1" hangingPunct="1"/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70 years After Jesus’ birth anyone could go to the temple &amp; verify His descent from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Adam – Abraham – David</a:t>
            </a:r>
          </a:p>
          <a:p>
            <a:pPr eaLnBrk="1" hangingPunct="1"/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temple &amp; genealogies were destroyed in 70 AD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1" u="sng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Since then</a:t>
            </a:r>
            <a:r>
              <a:rPr lang="en-US" altLang="en-US" b="1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u="sng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one else can prove if they are the real messiah</a:t>
            </a:r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(Daniel 9:24-26)</a:t>
            </a:r>
          </a:p>
          <a:p>
            <a:pPr eaLnBrk="1" hangingPunct="1"/>
            <a:r>
              <a:rPr lang="en-US" altLang="en-US" b="1" u="sng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Genealogies proving Jesus is the Promised Messiah are Preserved in the N. T</a:t>
            </a:r>
            <a:r>
              <a:rPr lang="en-US" altLang="en-US" b="1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(Lk 3:23-38; Mat. 1:1-17)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84E1565-DAA7-4708-A0CD-099CBB12B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7938"/>
            <a:ext cx="7072312" cy="555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9" name="Picture 6" descr="Timeline&#10;&#10;Description automatically generated">
            <a:extLst>
              <a:ext uri="{FF2B5EF4-FFF2-40B4-BE49-F238E27FC236}">
                <a16:creationId xmlns:a16="http://schemas.microsoft.com/office/drawing/2014/main" id="{83A02A12-20AE-4CA1-B093-474B78FA5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12192000" cy="549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0" name="Rectangle 3">
            <a:extLst>
              <a:ext uri="{FF2B5EF4-FFF2-40B4-BE49-F238E27FC236}">
                <a16:creationId xmlns:a16="http://schemas.microsoft.com/office/drawing/2014/main" id="{E12F37A4-1DB9-4B9A-96F5-72E76BBC3B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24675" y="17463"/>
            <a:ext cx="5253038" cy="3146425"/>
          </a:xfrm>
        </p:spPr>
        <p:txBody>
          <a:bodyPr/>
          <a:lstStyle/>
          <a:p>
            <a:pPr algn="ctr" eaLnBrk="1" hangingPunct="1"/>
            <a:r>
              <a:rPr lang="en-US" altLang="en-US" sz="2800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 one should buy a 27ft</a:t>
            </a:r>
            <a:r>
              <a:rPr lang="en-US" altLang="en-US" sz="280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i="1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“Adams Chart of History.”        </a:t>
            </a:r>
            <a:r>
              <a:rPr lang="en-US" altLang="en-US" sz="2800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anchors your Faith in real History</a:t>
            </a:r>
            <a:r>
              <a:rPr lang="en-US" altLang="en-US" sz="280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eaLnBrk="1" hangingPunct="1"/>
            <a:r>
              <a:rPr lang="zh-CN" altLang="en-US" sz="28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每人都該購買</a:t>
            </a:r>
            <a:r>
              <a:rPr lang="en-US" altLang="zh-CN" sz="28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27</a:t>
            </a:r>
            <a:r>
              <a:rPr lang="zh-CN" altLang="en-US" sz="28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英尺長的“亞當斯歷史圖表”。它扎穩你的信仰在真實歷史中！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0661" name="Picture 4">
            <a:extLst>
              <a:ext uri="{FF2B5EF4-FFF2-40B4-BE49-F238E27FC236}">
                <a16:creationId xmlns:a16="http://schemas.microsoft.com/office/drawing/2014/main" id="{5E78696F-AF7A-4EA6-A803-7DEF1B6C3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00700"/>
            <a:ext cx="12192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>
            <a:extLst>
              <a:ext uri="{FF2B5EF4-FFF2-40B4-BE49-F238E27FC236}">
                <a16:creationId xmlns:a16="http://schemas.microsoft.com/office/drawing/2014/main" id="{76318406-4746-43ED-819A-64374B94D6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381000"/>
            <a:ext cx="4724400" cy="6381750"/>
          </a:xfrm>
        </p:spPr>
        <p:txBody>
          <a:bodyPr/>
          <a:lstStyle/>
          <a:p>
            <a:pPr eaLnBrk="1" hangingPunct="1"/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World Almanac admits that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“History” begins 4000 B.C.</a:t>
            </a:r>
          </a:p>
          <a:p>
            <a:pPr eaLnBrk="1" hangingPunct="1"/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Notice Prehistory involves speculation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theories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sketchy evidence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71683" name="Picture 2" descr="A picture containing text, newspaper, screenshot&#10;&#10;Description automatically generated">
            <a:extLst>
              <a:ext uri="{FF2B5EF4-FFF2-40B4-BE49-F238E27FC236}">
                <a16:creationId xmlns:a16="http://schemas.microsoft.com/office/drawing/2014/main" id="{81304955-3CFB-4B67-A51D-227ACB2A5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863" y="95250"/>
            <a:ext cx="7373937" cy="667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95C69-A2E1-4FE1-B0FA-99F90375F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11963400" cy="1828800"/>
          </a:xfrm>
        </p:spPr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The Sabbath proves the 6 Days of Genesis 1 are literal 24hr. Days: For God says: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BCBBC-77FA-4CC3-BDDE-B5429A28E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981200"/>
            <a:ext cx="5486400" cy="47244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“For in six days the LORD made heaven &amp; earth”   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(Ex. 20:8-11; 31:16-17)</a:t>
            </a:r>
          </a:p>
          <a:p>
            <a:pPr>
              <a:defRPr/>
            </a:pP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Theistic evolution makes a God who is neither Omnipotent or Omniscient</a:t>
            </a:r>
          </a:p>
        </p:txBody>
      </p:sp>
      <p:pic>
        <p:nvPicPr>
          <p:cNvPr id="72708" name="Picture 4" descr="Chart&#10;&#10;Description automatically generated">
            <a:extLst>
              <a:ext uri="{FF2B5EF4-FFF2-40B4-BE49-F238E27FC236}">
                <a16:creationId xmlns:a16="http://schemas.microsoft.com/office/drawing/2014/main" id="{ED85DAF3-8AA5-4E6F-A559-B87A3612B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05000"/>
            <a:ext cx="6477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3F9C6CAB-F2B8-49BC-956E-E5D042F1BD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12192000" cy="1905000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FFFF99"/>
                </a:solidFill>
                <a:latin typeface="Comic Sans MS" panose="030F0702030302020204" pitchFamily="66" charset="0"/>
              </a:rPr>
              <a:t>Build your life on </a:t>
            </a:r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the impregnable foundation of God’s Word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(Matt. 7:24-29)</a:t>
            </a:r>
            <a:r>
              <a:rPr lang="en-US" alt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>
                <a:solidFill>
                  <a:srgbClr val="FFFF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not the quicksand</a:t>
            </a:r>
            <a:r>
              <a:rPr lang="en-US" altLang="en-US" sz="3200" b="1" u="sng">
                <a:solidFill>
                  <a:srgbClr val="FFFF99"/>
                </a:solidFill>
                <a:latin typeface="Comic Sans MS" panose="030F0702030302020204" pitchFamily="66" charset="0"/>
              </a:rPr>
              <a:t> of godless theories</a:t>
            </a:r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endParaRPr lang="en-US" altLang="en-US" sz="3200" b="1" u="sng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1E549F8E-DE2C-410E-A6EB-6FC08C39D1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2209800"/>
            <a:ext cx="11887200" cy="45720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theory of evolution is a theory universally accepted, 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because it can be proved by logically coherent evidence to be true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because the only alternative, special creation, is clearly incredible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(D.M.S. Watson, “Adaptation,” </a:t>
            </a:r>
            <a:r>
              <a:rPr lang="en-US" altLang="en-US" sz="28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Nature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Vol 124, 10 Aug. 1929, 233).  </a:t>
            </a:r>
            <a:r>
              <a:rPr lang="en-US" altLang="en-US" sz="28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 Wikipedia on D.M.S. Watson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5CEEF-EE83-4627-A665-2F5CA1363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76200"/>
            <a:ext cx="11785600" cy="1676400"/>
          </a:xfrm>
        </p:spPr>
        <p:txBody>
          <a:bodyPr/>
          <a:lstStyle/>
          <a:p>
            <a:pPr>
              <a:defRPr/>
            </a:pPr>
            <a:r>
              <a:rPr lang="en-US" altLang="en-US" sz="3200" b="1" u="sng" dirty="0">
                <a:solidFill>
                  <a:srgbClr val="FFFF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The</a:t>
            </a:r>
            <a:r>
              <a:rPr lang="en-US" altLang="en-US" sz="3200" b="1" dirty="0">
                <a:solidFill>
                  <a:srgbClr val="FFFF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‘</a:t>
            </a:r>
            <a:r>
              <a:rPr lang="en-US" altLang="en-US" sz="3200" b="1" u="sng" dirty="0">
                <a:solidFill>
                  <a:srgbClr val="FFFF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theory</a:t>
            </a:r>
            <a:r>
              <a:rPr lang="en-US" altLang="en-US" sz="3200" b="1" dirty="0">
                <a:solidFill>
                  <a:srgbClr val="FFFF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’ </a:t>
            </a:r>
            <a:r>
              <a:rPr lang="en-US" altLang="en-US" sz="3200" b="1" u="sng" dirty="0">
                <a:solidFill>
                  <a:srgbClr val="FFFF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of evolution is impossible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according to The 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‘</a:t>
            </a: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scientific Law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’ </a:t>
            </a: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of Causality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:</a:t>
            </a:r>
            <a:b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zh-TW" altLang="en-US" sz="36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因果關係的科學定律</a:t>
            </a:r>
            <a:endParaRPr lang="en-US" altLang="en-US" sz="3200" b="1" u="sng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7AC87-2217-4A0C-8E4B-E739CB3E8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133600"/>
            <a:ext cx="11887200" cy="4572000"/>
          </a:xfrm>
        </p:spPr>
        <p:txBody>
          <a:bodyPr/>
          <a:lstStyle/>
          <a:p>
            <a:pPr>
              <a:defRPr/>
            </a:pPr>
            <a:r>
              <a:rPr lang="en-US" altLang="en-US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b="1" u="sng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effect can be greater than its cause</a:t>
            </a:r>
            <a:r>
              <a:rPr lang="en-US" altLang="en-US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pPr>
              <a:defRPr/>
            </a:pPr>
            <a:r>
              <a:rPr lang="zh-TW" altLang="en-US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「果無法大於它的因」</a:t>
            </a:r>
            <a:r>
              <a:rPr lang="en-US" altLang="zh-TW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.</a:t>
            </a:r>
            <a:endParaRPr lang="en-US" altLang="en-US" b="1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Universe of intelligible complex effects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including living systems &amp; conscious personalities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u="sng" dirty="0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proof of an intelligent</a:t>
            </a:r>
            <a:r>
              <a:rPr lang="en-US" altLang="en-US" b="1" i="1" dirty="0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i="1" u="sng" dirty="0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</a:t>
            </a:r>
            <a:r>
              <a:rPr lang="en-US" altLang="en-US" b="1" i="1" dirty="0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i="1" u="sng" dirty="0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living</a:t>
            </a:r>
            <a:r>
              <a:rPr lang="en-US" altLang="en-US" b="1" i="1" dirty="0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i="1" u="sng" dirty="0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conscious Person as its Cause</a:t>
            </a:r>
            <a:r>
              <a:rPr lang="en-US" altLang="en-US" b="1" i="1" dirty="0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>
              <a:defRPr/>
            </a:pPr>
            <a:r>
              <a:rPr lang="zh-TW" altLang="en-US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一個彰顯智能</a:t>
            </a:r>
            <a:r>
              <a:rPr lang="en-US" altLang="zh-TW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複雜的宇宙</a:t>
            </a:r>
            <a:r>
              <a:rPr lang="en-US" altLang="zh-TW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包括生物系統和有意識的人類</a:t>
            </a:r>
            <a:r>
              <a:rPr lang="en-US" altLang="zh-TW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證明一位有智能</a:t>
            </a:r>
            <a:r>
              <a:rPr lang="en-US" altLang="zh-TW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複雜</a:t>
            </a:r>
            <a:r>
              <a:rPr lang="en-US" altLang="zh-TW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活著的位格是它的因</a:t>
            </a:r>
            <a:r>
              <a:rPr lang="en-US" altLang="zh-TW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en-US" altLang="en-US" b="1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EE250-C35C-4A37-915D-DFF3D0B33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261938"/>
            <a:ext cx="2895600" cy="6443662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 who are products of evolution can’t tell you who you really are!</a:t>
            </a:r>
            <a:endParaRPr lang="en-US" dirty="0">
              <a:solidFill>
                <a:srgbClr val="CCFFFF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75779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5101474-7DAB-4E34-BEC2-65015A2C8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61938"/>
            <a:ext cx="9296400" cy="638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6F9A9B2C-4E13-4243-AE08-91F0A0B293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11963400" cy="1143000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Day</a:t>
            </a:r>
            <a:r>
              <a:rPr lang="en-US" altLang="en-US" sz="3200" b="1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 duration of one rotation of the earth on its axis</a:t>
            </a:r>
            <a:br>
              <a:rPr lang="en-US" altLang="en-US" sz="3200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一日是地球按其軸繞一圈的期間</a:t>
            </a:r>
            <a:endParaRPr lang="en-US" altLang="en-US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11267" name="Picture 4" descr="earth from space USA">
            <a:extLst>
              <a:ext uri="{FF2B5EF4-FFF2-40B4-BE49-F238E27FC236}">
                <a16:creationId xmlns:a16="http://schemas.microsoft.com/office/drawing/2014/main" id="{9D8CFA46-DC7B-4003-9974-5718C96F572B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711325"/>
            <a:ext cx="5943600" cy="5108575"/>
          </a:xfrm>
          <a:noFill/>
        </p:spPr>
      </p:pic>
      <p:pic>
        <p:nvPicPr>
          <p:cNvPr id="11268" name="Picture 4" descr="A picture containing dark&#10;&#10;Description automatically generated">
            <a:extLst>
              <a:ext uri="{FF2B5EF4-FFF2-40B4-BE49-F238E27FC236}">
                <a16:creationId xmlns:a16="http://schemas.microsoft.com/office/drawing/2014/main" id="{4D85E997-90CA-4D0A-B9F7-A06849851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133600"/>
            <a:ext cx="52832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4CFFA60A-8E8B-4DB5-A7A5-7F9BDAD494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11963400" cy="1981200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Month</a:t>
            </a:r>
            <a:r>
              <a:rPr lang="en-US" altLang="en-US" sz="3200" b="1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u="sng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sidereal</a:t>
            </a:r>
            <a:r>
              <a:rPr lang="en-US" altLang="en-US" sz="3200" b="1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(27.32 days)</a:t>
            </a:r>
            <a:r>
              <a:rPr lang="en-US" altLang="en-US" sz="3200" b="1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3200" b="1" u="sng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synodic period</a:t>
            </a:r>
            <a:r>
              <a:rPr lang="en-US" altLang="en-US" sz="3200" b="1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(29.5 days)        </a:t>
            </a:r>
            <a:r>
              <a:rPr lang="en-US" altLang="en-US" sz="3200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time between new moons</a:t>
            </a:r>
            <a:br>
              <a:rPr lang="en-US" altLang="en-US" sz="3200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一個月：恆星（</a:t>
            </a:r>
            <a:r>
              <a:rPr lang="en-US" altLang="zh-CN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27.32</a:t>
            </a: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天）；會合周期（</a:t>
            </a:r>
            <a:r>
              <a:rPr lang="en-US" altLang="zh-CN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29.5</a:t>
            </a: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天）</a:t>
            </a:r>
            <a:br>
              <a:rPr lang="en-US" altLang="zh-CN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新月之間的時間</a:t>
            </a:r>
            <a:endParaRPr lang="en-US" altLang="en-US" sz="320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13315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693BE53A-285D-41AA-A164-E5ADC8253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2201863"/>
            <a:ext cx="116205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Diagram, schematic&#10;&#10;Description automatically generated">
            <a:extLst>
              <a:ext uri="{FF2B5EF4-FFF2-40B4-BE49-F238E27FC236}">
                <a16:creationId xmlns:a16="http://schemas.microsoft.com/office/drawing/2014/main" id="{8370D055-1847-46C6-9D9E-656F34A77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802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2">
            <a:extLst>
              <a:ext uri="{FF2B5EF4-FFF2-40B4-BE49-F238E27FC236}">
                <a16:creationId xmlns:a16="http://schemas.microsoft.com/office/drawing/2014/main" id="{0E5F318A-A572-4F15-B9EF-EB3D7D36E6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772400" y="381000"/>
            <a:ext cx="4343400" cy="3200400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Year &amp; Seasons</a:t>
            </a:r>
            <a:r>
              <a:rPr lang="en-US" altLang="en-US" sz="3200" b="1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 duration of 1 orbit of the earth around the sun</a:t>
            </a:r>
            <a:r>
              <a:rPr lang="en-US" alt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(365.25 days)</a:t>
            </a:r>
            <a:br>
              <a:rPr lang="en-US" alt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年與季節是地球繞太陽一圈的期間（</a:t>
            </a:r>
            <a:r>
              <a:rPr lang="en-US" altLang="zh-CN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365.25</a:t>
            </a: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天）</a:t>
            </a:r>
            <a:endParaRPr lang="en-US" altLang="en-US" sz="320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7015</Words>
  <Application>Microsoft Office PowerPoint</Application>
  <PresentationFormat>Widescreen</PresentationFormat>
  <Paragraphs>325</Paragraphs>
  <Slides>67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67</vt:i4>
      </vt:variant>
    </vt:vector>
  </HeadingPairs>
  <TitlesOfParts>
    <vt:vector size="82" baseType="lpstr">
      <vt:lpstr>Arial</vt:lpstr>
      <vt:lpstr>Calibri</vt:lpstr>
      <vt:lpstr>Wingdings</vt:lpstr>
      <vt:lpstr>Times New Roman</vt:lpstr>
      <vt:lpstr>DengXian</vt:lpstr>
      <vt:lpstr>Algerian</vt:lpstr>
      <vt:lpstr>Comic Sans MS</vt:lpstr>
      <vt:lpstr>微軟正黑體</vt:lpstr>
      <vt:lpstr>新細明體</vt:lpstr>
      <vt:lpstr>Urdu Typesetting</vt:lpstr>
      <vt:lpstr>Gungsuh</vt:lpstr>
      <vt:lpstr>Ezra SIL</vt:lpstr>
      <vt:lpstr>宋体</vt:lpstr>
      <vt:lpstr>Default Design</vt:lpstr>
      <vt:lpstr>Beam</vt:lpstr>
      <vt:lpstr>Genesis 2   Part 1 創世記第二章， 第一部分</vt:lpstr>
      <vt:lpstr>Time is Sacred: use it Wisely! (Ps. 90:12; 39:4-5) 時間是神聖的：智慧地去使用（詩90：12；39：4-5）</vt:lpstr>
      <vt:lpstr>The 7th Day didn’t begin with the 10 Commandments 第七日不是從十誡才開始的</vt:lpstr>
      <vt:lpstr>PowerPoint Presentation</vt:lpstr>
      <vt:lpstr>7 Day Week: The LORD of Time assures us of the Inspiration of Genesis (Rom. 1:20) 一周七天：時間的主向我們保證創世記的啓示（羅1：20）</vt:lpstr>
      <vt:lpstr>PowerPoint Presentation</vt:lpstr>
      <vt:lpstr>The Day is the duration of one rotation of the earth on its axis 一日是地球按其軸繞一圈的期間</vt:lpstr>
      <vt:lpstr>The Month: sidereal (27.32 days); synodic period (29.5 days)        The time between new moons 一個月：恆星（27.32天）；會合周期（29.5天） 新月之間的時間</vt:lpstr>
      <vt:lpstr>Year &amp; Seasons is the duration of 1 orbit of the earth around the sun (365.25 days) 年與季節是地球繞太陽一圈的期間（365.25天）</vt:lpstr>
      <vt:lpstr>PowerPoint Presentation</vt:lpstr>
      <vt:lpstr>The Sabbath is a Prophetic Type of Redeemed Humanity’s Glorious Rest in Christ’s Eternal Kingdom 安息日是蒙救贖的人類在基督永恆過度中榮耀地安息的預表</vt:lpstr>
      <vt:lpstr>PowerPoint Presentation</vt:lpstr>
      <vt:lpstr>To Fulfill our Humanity, we must know The Source of Human Dignity &amp; Value 實踐人性，我們必須明白人的尊嚴與價值的來源</vt:lpstr>
      <vt:lpstr>In Scripture God communicates with us in Human Language but in His own Unique Way (Isa. 55:8-9; Rom. 11:33-36) 在經文中，上帝用祂自己獨特的方式，使用人的語言與我們溝通</vt:lpstr>
      <vt:lpstr>The O.T. is written with Eastern thought patterns &amp; the N. T. with both Eastern &amp; Western thought Patterns. 舊約是依據東方思想模式而寫， 新約是依據東方與西方思想模式而寫  </vt:lpstr>
      <vt:lpstr>The Holy Spirit Guides us to understand God’s thoughts (John 14:17, 26; I Cor. 2:9-14, 16) 聖靈引導我們明白上帝的思想</vt:lpstr>
      <vt:lpstr>Lost liberal scholars turn God’s Unique Thoughts into errors &amp; attack His Word (Matt. 11:25; 13:11-16; 2 Cor. 4:3-6) 迷失的自由派學者將上帝獨特的思想轉變成錯誤， 且攻擊祂的話語</vt:lpstr>
      <vt:lpstr>PowerPoint Presentation</vt:lpstr>
      <vt:lpstr>(Gen. 2:7-25) describes only events on the 6th day in the Garden of Eden.  The trees in Gen. 2:9 are only in the Garden of Eden.   Allowed Adam to observe God Create! 創2：7-25 只描述在伊甸園裏第六天的事件。創2：9的樹木只在伊甸園中，讓亞當觀看上帝創造！</vt:lpstr>
      <vt:lpstr>Birds created out of the ground in the Garden of Eden, on day 6 allows Adam to name some “kinds.” The rest of the world was full of birds from day 5 鳥在第六天伊甸園中從地裏被造，容讓亞當為某些“種類”命名。世界其他地方從第五天就充滿鳥。</vt:lpstr>
      <vt:lpstr>Gen. 2:19 only describes animals created in the Garden, after man.  Purpose: exercise dominion by naming; Adam realizes none could make him a suitable mate (2:20-22) 創2：19只描述伊甸園中後於人被造的動物。 目的：亞當為動物命名來練習他的管理，他明白沒有一個動物 適合當他的伴侶（2：20-22）。</vt:lpstr>
      <vt:lpstr>PowerPoint Presentation</vt:lpstr>
      <vt:lpstr>An Example in a debate between Kent Hovind (creationist) &amp; Michael Shermer (atheist) 創造論者Kent Hovind與無神論者Michael Shermer的辯論</vt:lpstr>
      <vt:lpstr>Choose your Teachers Wisely (Prov. 13:20; Isa. 54:13; John 6:45) 要智慧地選擇你的教師</vt:lpstr>
      <vt:lpstr>Spiritual Anatomy 屬靈解剖學 101</vt:lpstr>
      <vt:lpstr>“the LORD God formed man of the dust of the ground…” (Gen. 2:7). 耶和華上帝用地上的塵土造人</vt:lpstr>
      <vt:lpstr>PowerPoint Presentation</vt:lpstr>
      <vt:lpstr>(Ground)  “ADAM AH”  =  אֲדָמָ֖ה</vt:lpstr>
      <vt:lpstr>PowerPoint Presentation</vt:lpstr>
      <vt:lpstr>PowerPoint Presentation</vt:lpstr>
      <vt:lpstr>Part of every Human being is ‘created’ &amp; part is ‘formed’ 每個人有些部分是“被創造的”，有些部分是“做成的”</vt:lpstr>
      <vt:lpstr>The male &amp; female body is ‘formed’ by God 男性與女性的身體是上帝“做成的” </vt:lpstr>
      <vt:lpstr>The relationship of the soul &amp; body 魂與體的關係</vt:lpstr>
      <vt:lpstr>The relationship of the soul &amp; body 魂與體的關係</vt:lpstr>
      <vt:lpstr>The relationship of the soul &amp; body 魂與體的關係</vt:lpstr>
      <vt:lpstr>PowerPoint Presentation</vt:lpstr>
      <vt:lpstr>They replace hard Science with abnormal psychology: Science deals with empirical fact; Psychology with how a person thinks/feels 他們用不正常的心理學取代硬科學：科學是根據實證事實，          而心理學針對人的想法與感受 </vt:lpstr>
      <vt:lpstr>Psychology’s Failure to acknowledge the Reality of Sin 心理學未能承認罪的現實</vt:lpstr>
      <vt:lpstr>We live in a fallen world being destroyed by sin 我們住在一個被罪毀滅的墮落世界</vt:lpstr>
      <vt:lpstr>The most important thing about us  有關我們最重要的一件事</vt:lpstr>
      <vt:lpstr>Choose your Teachers Wisely (Prov. 13:20) 智慧地選擇你的教師</vt:lpstr>
      <vt:lpstr>The Holy Spirit of God &amp; the spirit of Man 上帝的聖靈與人的靈</vt:lpstr>
      <vt:lpstr>The human spirit’s relationship to  the Holy Spirit of God 人的靈與上帝的靈的關係</vt:lpstr>
      <vt:lpstr>The human spirit’s relationship to  the Holy Spirit of God 人的靈與上帝的靈的關係</vt:lpstr>
      <vt:lpstr>There’s an intimate relationship between our breath (spirit) &amp; God’s Spirit (breath)  (I Cor. 2:9-12) 我們的氣息（靈）與上帝的靈（氣息）有著密切的關係 （林前2：9-12）</vt:lpstr>
      <vt:lpstr>PowerPoint Presentation</vt:lpstr>
      <vt:lpstr>The Trinitarian God Creates a Trinitarian Man 三位一體的上帝創造了三位一體的人</vt:lpstr>
      <vt:lpstr>Only God’s Word can reveal distinctions of Soul, Spirit &amp; Body! [Not Psychology; not science]  (Hebrews 4:12)  只有上帝的話語能夠啓示魂、靈、與身體的區別（來4：12）</vt:lpstr>
      <vt:lpstr>PowerPoint Presentation</vt:lpstr>
      <vt:lpstr>The relationship between soul, body &amp; spirit is so intimate we must take care of all 3!  魂、體、靈有著密切的關係，我們必須此三者都顧及</vt:lpstr>
      <vt:lpstr>The intimate relationship between our spirit, soul &amp; body 我們的魂、體、靈之間密切的關係</vt:lpstr>
      <vt:lpstr>We choose our soul’s eternal destiny in this life! 我們在今生選擇我們魂的永恆命運！</vt:lpstr>
      <vt:lpstr>What happens to our body when we die? 我們死時身體發生什麽？ </vt:lpstr>
      <vt:lpstr>You are Soul with a body &amp; spirit 你是一個有身體與靈的魂 </vt:lpstr>
      <vt:lpstr>PowerPoint Presentation</vt:lpstr>
      <vt:lpstr>PowerPoint Presentation</vt:lpstr>
      <vt:lpstr>The Image of God involves:</vt:lpstr>
      <vt:lpstr>We must learn to Think Like God (Isa. 55:8-9; 2 Cor. 2:16)</vt:lpstr>
      <vt:lpstr>The Unity &amp; Historicity of Genesis 1 &amp; 2 is confirmed by our Omniscient LORD Jesus: (Matt. 19:4-5; Mk. 10:6-8)</vt:lpstr>
      <vt:lpstr>The Reality of Adam is confirmed by Biblical genealogies</vt:lpstr>
      <vt:lpstr>Genealogies from Adam to Jesus were meticulously preserved by the Jews &amp; copies kept in the temple</vt:lpstr>
      <vt:lpstr>PowerPoint Presentation</vt:lpstr>
      <vt:lpstr>PowerPoint Presentation</vt:lpstr>
      <vt:lpstr>The Sabbath proves the 6 Days of Genesis 1 are literal 24hr. Days: For God says:</vt:lpstr>
      <vt:lpstr>Build your life on the impregnable foundation of God’s Word (Matt. 7:24-29) not the quicksand of godless theories </vt:lpstr>
      <vt:lpstr>The ‘theory’ of evolution is impossible according to The ‘scientific Law’ of Causality: 因果關係的科學定律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Jeremiah Petzholt</dc:creator>
  <cp:lastModifiedBy>Jinchang Chen</cp:lastModifiedBy>
  <cp:revision>660</cp:revision>
  <dcterms:created xsi:type="dcterms:W3CDTF">2005-08-26T16:47:04Z</dcterms:created>
  <dcterms:modified xsi:type="dcterms:W3CDTF">2021-09-24T17:25:50Z</dcterms:modified>
</cp:coreProperties>
</file>