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420" r:id="rId3"/>
    <p:sldId id="419" r:id="rId4"/>
    <p:sldId id="413" r:id="rId5"/>
    <p:sldId id="414" r:id="rId6"/>
    <p:sldId id="422" r:id="rId7"/>
    <p:sldId id="453" r:id="rId8"/>
    <p:sldId id="424" r:id="rId9"/>
    <p:sldId id="437" r:id="rId10"/>
    <p:sldId id="438" r:id="rId11"/>
    <p:sldId id="439" r:id="rId12"/>
    <p:sldId id="441" r:id="rId13"/>
    <p:sldId id="429" r:id="rId14"/>
    <p:sldId id="457" r:id="rId15"/>
    <p:sldId id="430" r:id="rId16"/>
    <p:sldId id="428" r:id="rId17"/>
    <p:sldId id="451" r:id="rId18"/>
    <p:sldId id="452" r:id="rId19"/>
    <p:sldId id="417" r:id="rId20"/>
    <p:sldId id="456" r:id="rId21"/>
    <p:sldId id="454" r:id="rId22"/>
    <p:sldId id="421" r:id="rId23"/>
    <p:sldId id="462" r:id="rId24"/>
    <p:sldId id="458" r:id="rId25"/>
    <p:sldId id="484" r:id="rId26"/>
    <p:sldId id="423" r:id="rId27"/>
    <p:sldId id="394" r:id="rId28"/>
    <p:sldId id="465" r:id="rId29"/>
    <p:sldId id="262" r:id="rId30"/>
    <p:sldId id="467" r:id="rId31"/>
    <p:sldId id="468" r:id="rId32"/>
    <p:sldId id="470" r:id="rId33"/>
    <p:sldId id="471" r:id="rId34"/>
    <p:sldId id="469" r:id="rId35"/>
    <p:sldId id="472" r:id="rId36"/>
    <p:sldId id="473" r:id="rId37"/>
    <p:sldId id="463" r:id="rId38"/>
    <p:sldId id="475" r:id="rId39"/>
    <p:sldId id="461" r:id="rId40"/>
    <p:sldId id="476" r:id="rId41"/>
    <p:sldId id="477" r:id="rId42"/>
    <p:sldId id="478" r:id="rId43"/>
    <p:sldId id="481" r:id="rId44"/>
    <p:sldId id="479" r:id="rId45"/>
    <p:sldId id="480" r:id="rId46"/>
    <p:sldId id="418" r:id="rId47"/>
    <p:sldId id="483" r:id="rId48"/>
    <p:sldId id="460" r:id="rId49"/>
    <p:sldId id="482" r:id="rId50"/>
    <p:sldId id="415" r:id="rId5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FFFF"/>
    <a:srgbClr val="FFCCFF"/>
    <a:srgbClr val="FF99CC"/>
    <a:srgbClr val="FFFF99"/>
    <a:srgbClr val="66FFCC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94660"/>
  </p:normalViewPr>
  <p:slideViewPr>
    <p:cSldViewPr>
      <p:cViewPr varScale="1">
        <p:scale>
          <a:sx n="81" d="100"/>
          <a:sy n="81" d="100"/>
        </p:scale>
        <p:origin x="514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043F1-4192-43E9-A1D9-DB5850476C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B3770B-44A1-4805-AFDA-08E4DAC6A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CF6F46-205E-465B-97A5-840C6B954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B8FA-D110-4AD4-860D-C9E07BE54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5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A53988-662F-4821-AE79-7ED1A0679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648299-38F6-4B8C-A770-1387A1820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4C8F2F-8B7E-46C6-AB4A-30F1BF931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A1121-3F77-4BD0-AF0E-2798627E0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57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3CC5A5-70D3-4FB2-BD6C-45181EEF4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7C09B5-E1B5-4545-86E9-A31B29D7A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173B4C-C99D-41A6-8136-59D53BC92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25ACE-0C1C-471B-A498-00D6BDB27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68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6F379-A9EF-48C4-A4D8-D30177A01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CA39D7-1ABA-47CB-BBE9-A9543BD0E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39785-DF81-44E6-8B14-07766B8A8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3C1C9-DB5C-4788-BAA6-8EE4ECC01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76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080E0E0-30C9-4BA0-AABD-6F52FFAC66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2AA8F1D2-5A8F-4BC4-8457-42D80667F5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009E3C2-69EB-4DFF-B461-C6F38AE71B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58618E9-857E-47ED-AF74-7367F0AF32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FDED7D0-AECA-439F-BB67-5D6B2B68D8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CF0459B-86E9-42D7-97F4-6C6F41D48D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23B8F4-8FD7-4008-8323-3C40E4B5F5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85FC950-DF21-4AE2-88F3-6E1A70D793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917E6DA-1257-480C-AFED-3CF9C39256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B16BF09-A67A-445F-94DC-43E04008AA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FE7421A-6323-404F-982D-B643E05B88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F3F1D12-DE35-49F2-AB8F-F7CEF382B3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62EDD64-BAC5-476F-815B-BF007726DC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CB2D9A3-9583-433B-AA95-E4DAC17A3D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EF50212-7DC3-4E9F-9D91-72A4A63BF57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5E1141D-31CD-4A3F-9341-6A3C489B5B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A1FB3B8-4C8C-4974-A15A-B72D55B296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329C197-2108-4366-B0AC-F8056C5BD5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0DE35961-6752-42B4-85F5-AED5042025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860CD61-4A41-47EE-9C67-7199D4C21D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A824960-6ADA-4302-BEEA-6454C91B6A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50B878C-E5EE-4CE0-8685-1F85C3E936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858B143E-925F-4D5B-A0BC-0F738926F1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55AD01F8-8B09-42D0-BFEC-1BA9E2C4DC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9612DE4A-0994-4690-8C21-DE86906E12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E8690910-D1C2-4654-9ED6-82F773FE77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C496C8F-3B93-4327-BD2C-448E0CD377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91C96F4E-94E0-4029-BF1E-3B30AFED57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4F0C311E-BA8D-4C85-A05B-F2B8BEE4EF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E7149DB-4004-4273-AA6F-55160D4D62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CD490C29-0A83-4E95-9842-444E6A22FF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909E792D-0129-470A-8F2F-8C577C810D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76B0A61A-3AE3-4463-9575-CACF1629CC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11F42984-240D-4104-BB16-25CA4177AA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0DA4C2BA-03F5-4DF5-8E50-5E61B62788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51E9C392-47A4-46A7-82A0-566B3CFACD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B2B2385F-A431-46BB-B037-BB74298D54F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8415F5E6-5C14-4B47-BCF9-34541F22CF8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BD78B1C8-0970-4BA6-A60B-61326B216CD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C432E942-31FE-414E-91F3-BFDA9F74EB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25AA3142-7D23-49BB-ADCA-8B137173273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6404FAD2-0F7D-478C-8C46-B7A20F782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14733CF1-C4C1-4C72-B41F-D3E727A50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1F02-4266-4FCC-8130-5DEEAF7C1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72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09A370A-ADC8-4A1E-93A0-91C1EE11B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F9BEA5E4-8093-49E9-A8C4-F448761C7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99D644EA-D583-4881-AD8F-B864D75A6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4825-ABEE-4A8D-A94D-5B0AB2AA3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12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0F0E0C12-DBEB-46C2-BE7F-32840BC31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6A0D9C98-C129-4E61-9E6C-70270EC16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62A751C0-AED8-4C99-80D8-E5E916042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A2549-1F23-451D-9753-F8B444FF7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77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0BA867F5-06FE-48A1-B94C-D882326F3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CC15A0F1-DB27-4244-9318-058ACF821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874601E-D1C5-4D0B-A91C-905D1ECC9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6867-D66E-4299-884A-BAF2E6688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079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318027C1-32BE-4296-8ADC-EC7FCF8B4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A267EB1D-70DA-4884-BEF3-C2C0C45AA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47BF6EE5-F367-4A13-A3CA-C92CF4AF7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C7FD-630E-412C-B5E6-DC01E0E98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1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10753E62-5F68-4175-B83E-65C6A226C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CB6FD0C1-4961-46C2-8A43-63F73E76C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6A3B0136-6275-4914-A342-0CD8D7960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B9C5E-18A1-4D1E-BF84-7D5FC403A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633B38D5-33E1-4B87-BCEC-F7854ED0B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36972E29-4710-4D20-ACA0-A3BDCD39D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AAC7DDD4-6A33-4171-9824-EC24AE5F2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0F46D-2A96-40F9-83CF-82C5153B2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01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528D97-850B-4A51-82EE-338615F6F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10E3BC-C768-49E2-8C99-B3A7DC2AD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046BB-8336-4698-885B-D8804A023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22C2-B823-4057-A9CA-959EF30E3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225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B8DAA943-E7D1-4B03-A825-A12D048A8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DB46F15-4B40-4C8B-A42C-CCF3B5E96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8E3809FD-2DB2-4BA6-9D63-CEA52BA241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F35E2-1015-4008-943D-D609D00FC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92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459D6B58-01FD-4AD5-8F5E-84ADC6FE9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ABF3EF98-010F-4EE0-9DF0-F11700660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A7CA64B5-0C6F-4243-B948-9A495884A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9775-70CD-487D-BAB7-1F68B5041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31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38EFFE0B-1CEA-4499-AD25-B1B7FD12D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8646037-354C-496C-B511-1F60F0274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13259EBC-8EE9-429A-960A-7DF309AE8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BBA8E-58DA-4E5D-ABB4-15CEF684C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873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2B040D9-BB2D-48BB-80D0-9CC55ECDF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7D98D5E-1BA4-4D44-BC68-F07BAE153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89F7E767-CD61-4F70-BA55-EAB16C5FE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52EEA-D9A4-4B6E-9C57-F1E89E28E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1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17B5DCF6-F558-42AC-9091-5CC7E9BBA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3F4E98D1-58E6-4FEB-B1A7-E6493B215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DCF0927D-0B2E-4E79-A6E3-2546CD54C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9984-DEC9-4A93-A2A7-EF671D5DA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81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0DDFEE-924B-45A2-932B-9FF44FD6A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3B8CDD-6D23-423C-8935-6DD98F2CF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A3E540-05B8-465B-B560-CB469B69A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C60A0-876E-4FDD-8BD8-562949C5C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86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4BBE55-8F58-4C26-B965-7A04CAFE4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636A9-2D86-40A5-9F26-333748FD5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17EAF-BCE2-447F-9CDE-EE76821DC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76FC-F87D-4A63-961C-F1825EA0D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3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97D17A-4209-4857-A644-16ADE0D68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510987-2BE6-48D1-9480-1DC6258FEE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6AE600-309E-4A1F-951E-40E8F3688E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8F86F-22A9-4C91-9534-D5D8F63DD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09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9DE11F-5BED-4999-B9CA-A89E316D0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B1355B-3DC7-40AF-B28E-9E8A56D3C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BCE641-A5FB-45ED-ADF2-E8368069A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E020-FF35-484D-BA2A-CE34D080D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48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8B2591-925E-4BFE-A19E-2CEEC0E42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A0760B-A579-4E88-9675-07C9A8D9C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DDD2FB-6864-4982-B04E-697A6DA8E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B4E6A-E4D3-4334-8233-3A80C0AF6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33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634C4-0BC9-47E2-BA8C-22FDC4424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66920-A7F9-4E89-B79C-B6AA232590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24DD42-D984-46CC-B358-46FBA2E62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D1ABF-2979-4760-B394-44BCAAF9B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43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F507C-E914-4DE3-9F3B-2C3FEC9B9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638D89-41DD-46F1-B293-576D8908A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C18DD7-A81E-4FB0-9546-6AE4A5B6B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9EACC-1AEB-4A78-B509-186301FEE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7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CAA62D-4235-488B-885A-9F0D11C7C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D8E046-2746-47EB-B7BD-DB6969947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0EF3247-0EF0-4182-854E-FFF4FC82EA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FB454F-D2A8-4D30-A546-B7A4F9D386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C05F97-6767-4DE7-9A1F-F3A3B25F7F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A4DD69B-7EB2-42AF-B6AA-A42170BA8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1" r:id="rId1"/>
    <p:sldLayoutId id="2147485242" r:id="rId2"/>
    <p:sldLayoutId id="2147485243" r:id="rId3"/>
    <p:sldLayoutId id="2147485244" r:id="rId4"/>
    <p:sldLayoutId id="2147485245" r:id="rId5"/>
    <p:sldLayoutId id="2147485246" r:id="rId6"/>
    <p:sldLayoutId id="2147485247" r:id="rId7"/>
    <p:sldLayoutId id="2147485248" r:id="rId8"/>
    <p:sldLayoutId id="2147485249" r:id="rId9"/>
    <p:sldLayoutId id="2147485250" r:id="rId10"/>
    <p:sldLayoutId id="2147485251" r:id="rId11"/>
    <p:sldLayoutId id="21474852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39390F76-A91A-4C7B-A378-DE0596AC451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FCFA30BB-660A-4169-BB20-FC36C811D1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82974B2E-4BEE-4536-B89E-5C3B03CE86D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91D9F74E-2D76-4687-86E0-B69E8B258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0E34CF3F-83A7-4025-8920-2EA9779F4F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8 w 1722"/>
                <a:gd name="T1" fmla="*/ 54 h 66"/>
                <a:gd name="T2" fmla="*/ 1698 w 1722"/>
                <a:gd name="T3" fmla="*/ 48 h 66"/>
                <a:gd name="T4" fmla="*/ 0 w 1722"/>
                <a:gd name="T5" fmla="*/ 0 h 66"/>
                <a:gd name="T6" fmla="*/ 0 w 1722"/>
                <a:gd name="T7" fmla="*/ 36 h 66"/>
                <a:gd name="T8" fmla="*/ 1698 w 1722"/>
                <a:gd name="T9" fmla="*/ 54 h 66"/>
                <a:gd name="T10" fmla="*/ 1698 w 1722"/>
                <a:gd name="T11" fmla="*/ 5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141067C5-1036-424D-9C07-9943EF6E9F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1BF9066D-105D-43CB-B248-1827FB6A11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3 w 975"/>
                <a:gd name="T1" fmla="*/ 48 h 101"/>
                <a:gd name="T2" fmla="*/ 96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3 w 975"/>
                <a:gd name="T9" fmla="*/ 48 h 101"/>
                <a:gd name="T10" fmla="*/ 96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E5A3AD04-69BF-411E-BEA7-485E690F6F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7 w 2141"/>
                <a:gd name="T7" fmla="*/ 0 h 198"/>
                <a:gd name="T8" fmla="*/ 211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2C24E01C-9EC2-4BCD-82D5-87F2DE4D69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8A70FD6E-3E31-4CCE-9CEF-E6071E88DF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46 w 2517"/>
                <a:gd name="T1" fmla="*/ 276 h 276"/>
                <a:gd name="T2" fmla="*/ 2481 w 2517"/>
                <a:gd name="T3" fmla="*/ 204 h 276"/>
                <a:gd name="T4" fmla="*/ 2224 w 2517"/>
                <a:gd name="T5" fmla="*/ 0 h 276"/>
                <a:gd name="T6" fmla="*/ 0 w 2517"/>
                <a:gd name="T7" fmla="*/ 276 h 276"/>
                <a:gd name="T8" fmla="*/ 2146 w 2517"/>
                <a:gd name="T9" fmla="*/ 276 h 276"/>
                <a:gd name="T10" fmla="*/ 214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9A1CFBDB-B164-40BA-AE6B-21A3790D28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791A0C37-7D0F-4F20-820A-3338C8AC1D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7 w 729"/>
                <a:gd name="T7" fmla="*/ 240 h 240"/>
                <a:gd name="T8" fmla="*/ 71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B0F098DA-A571-4E4D-84CE-C6EE6C9504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3E26BAD1-4B5A-4B38-AE85-A60BF62BB3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7 w 729"/>
                <a:gd name="T1" fmla="*/ 318 h 318"/>
                <a:gd name="T2" fmla="*/ 71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7 w 729"/>
                <a:gd name="T9" fmla="*/ 318 h 318"/>
                <a:gd name="T10" fmla="*/ 71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DB70FBB7-1A97-403B-8332-85EEDC2261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5D7654CF-19A7-4667-ADEA-C7D2B685B2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720A74E9-B1C6-4A4C-BBE5-B363F64DB3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AEDD65C3-34E2-41D1-BA41-D7819CDDA7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5F859368-0E4E-4C28-B33A-26340E7033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2F6FAEFD-F571-459E-93E3-C6946B92DB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434EF14B-1F06-4960-8E2E-74710FD805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97600525-63AA-43BE-AAAF-2FF33C6967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A614C5EC-F777-4357-8B12-932643125B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F236FD6C-7E2C-49F2-9D2D-A98DEF9F4E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A4E2D234-645D-4750-8DEE-38C07E69B2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CB250341-70E9-4CBA-BA32-7C2BD7E2DCA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1F124A7B-AF2D-4199-A4EC-F275C8D67D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7935B57B-9DE4-436F-B884-8C2FEBE136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3CE04DB5-6605-467D-8F55-FD378AE0DF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8531CB3A-C008-4639-876A-720983B8D2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BE6BFA52-54B8-4061-B473-3ED470D8D2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C9501596-37A1-47D2-9B88-3FDE3B19B1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2A829F43-8058-461F-A6D0-52E57AD99B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3D0A7BD6-01CA-4BF3-B3C4-5A56D3F9A9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0FFBAFC7-6894-49FC-8CD3-D474BF09FD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D907B334-C39C-4E7F-A5E1-7233201166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D28AF302-5CA6-4797-A536-ACA7CF3AFD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F7F3CF81-28C8-429B-BD0C-29981063936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9EA61E32-1500-46EF-BB4F-F66CA0608C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DFAD1123-69F8-4984-8BCA-9F1200A05C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155FC2B4-C7F5-4DD1-B812-695A50C83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B3711CEF-23C4-4DBD-8840-B1125214C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FC2D96AE-2610-43FE-88CD-6DA0E81E53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DA43C78F-0508-475C-BE4F-647C6B6268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743CB145-560D-4902-9900-38AD567496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FF3ABA7-AC5C-45EC-82A4-5F6E95D35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64" r:id="rId1"/>
    <p:sldLayoutId id="2147485253" r:id="rId2"/>
    <p:sldLayoutId id="2147485254" r:id="rId3"/>
    <p:sldLayoutId id="2147485255" r:id="rId4"/>
    <p:sldLayoutId id="2147485256" r:id="rId5"/>
    <p:sldLayoutId id="2147485257" r:id="rId6"/>
    <p:sldLayoutId id="2147485258" r:id="rId7"/>
    <p:sldLayoutId id="2147485259" r:id="rId8"/>
    <p:sldLayoutId id="2147485260" r:id="rId9"/>
    <p:sldLayoutId id="2147485261" r:id="rId10"/>
    <p:sldLayoutId id="2147485262" r:id="rId11"/>
    <p:sldLayoutId id="21474852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F6D0-E380-43FA-977F-C2FA7890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8:26-30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Predestined to be conformed to the Image of Christ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羅馬書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26-30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預定模成基督的形像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99B7-1E92-4D79-8BA8-7A2EE41D2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7924800" cy="47244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predestined to become like Jesus 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Power of prayer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66FFCC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藉著禱告的力量，我們注定會像耶穌。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intercession of the Holy Spirit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聖靈的代禱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A painting of a person&#10;&#10;Description automatically generated with low confidence">
            <a:extLst>
              <a:ext uri="{FF2B5EF4-FFF2-40B4-BE49-F238E27FC236}">
                <a16:creationId xmlns:a16="http://schemas.microsoft.com/office/drawing/2014/main" id="{4336AFC2-5345-44D6-9B4C-3B9DEACF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93850"/>
            <a:ext cx="38449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49F6-E890-4ED9-9FB2-26E2474F8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Why Does God’s Word have such Power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?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爲何上帝的話語具有如此的能力！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A144-0216-4173-A93B-3C27A8AB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11887200" cy="5410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25 %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of the Bible is Prophesy which is an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infallible irrefutable concrete proof of its Divine inspiration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聖經的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25%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都是預言，它們是聖經來自神聖啓示不會錯誤、無法駁斥、具體的明證。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There’s 300 Prophecies of Christ in the O.T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C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                             舊約中關於基督的預言有</a:t>
            </a:r>
            <a:r>
              <a:rPr lang="en-US" altLang="zh-CN" b="1" dirty="0">
                <a:solidFill>
                  <a:srgbClr val="FFCC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300</a:t>
            </a:r>
            <a:r>
              <a:rPr lang="zh-CN" altLang="en-US" b="1" dirty="0">
                <a:solidFill>
                  <a:srgbClr val="FFCCFF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個。</a:t>
            </a:r>
            <a:endParaRPr lang="en-US" b="1" dirty="0">
              <a:solidFill>
                <a:srgbClr val="FFCCFF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Peter Stoner in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Science Speaks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reveals the probability of just 8 of them being fulfilled in any one individual is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1 in 10 to the 17</a:t>
            </a:r>
            <a:r>
              <a:rPr lang="en-US" b="1" baseline="300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(1 in 100,000,000,000,000,000) [1 in 100 quadrillion]  </a:t>
            </a:r>
          </a:p>
          <a:p>
            <a:pPr>
              <a:defRPr/>
            </a:pPr>
            <a:r>
              <a:rPr lang="en-US" altLang="zh-CN" b="1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Peter Stoner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在</a:t>
            </a:r>
            <a:r>
              <a:rPr lang="zh-CN" altLang="en-US" b="1" i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科學會説話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這本書中，顯示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個預言在一個人身上應驗的或然率是十萬兆分之一。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8641-0E87-4A00-BDBA-2F0EB261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981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The most amazing kind of Prophesy is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“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Prophetic Types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”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  <a:cs typeface="Times New Roman" pitchFamily="18" charset="0"/>
              </a:rPr>
              <a:t>Absolutely inexplicable apart from Divine Revelation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  <a:cs typeface="Times New Roman" pitchFamily="18" charset="0"/>
              </a:rPr>
              <a:t>!</a:t>
            </a:r>
            <a:br>
              <a:rPr lang="en-US" sz="3200" b="1" dirty="0">
                <a:solidFill>
                  <a:srgbClr val="FFFF99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最奇妙的預言種類是“預表”，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若非神聖的啓示，是絕對無法解釋的！</a:t>
            </a:r>
            <a:endParaRPr lang="en-US" sz="3200" b="1" dirty="0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81748-7103-4860-AC29-0370C2A6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86000"/>
            <a:ext cx="5638800" cy="4419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type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is “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a shadow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cast by Divine design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of good things to come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not the very image of the things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(Heb. 10:1; 8:5; 9:8-9, 11; Col. 2:16-17)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預表是“一個影子，是經過神聖的設計顯明將來美事的影兒，而非本物的真像。”     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（來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b="1" dirty="0">
              <a:latin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A picture containing text, ground, outdoor&#10;&#10;Description automatically generated">
            <a:extLst>
              <a:ext uri="{FF2B5EF4-FFF2-40B4-BE49-F238E27FC236}">
                <a16:creationId xmlns:a16="http://schemas.microsoft.com/office/drawing/2014/main" id="{2F3E6EEE-1131-4CE7-B8C5-CC8F222C1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6477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8B0BF2-4F39-4801-86EC-471E8DF2B283}"/>
              </a:ext>
            </a:extLst>
          </p:cNvPr>
          <p:cNvSpPr/>
          <p:nvPr/>
        </p:nvSpPr>
        <p:spPr>
          <a:xfrm>
            <a:off x="8534400" y="5867400"/>
            <a:ext cx="2438400" cy="685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0886790D-BD61-4749-8730-7A3E87EFF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11990388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resemblance between a  Shadow &amp; the object that casts the Shadow can be very striking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影子和投擲影子實體之間的類似，會十分明顯！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363" name="Picture 3" descr="shadow of bull.jpg">
            <a:extLst>
              <a:ext uri="{FF2B5EF4-FFF2-40B4-BE49-F238E27FC236}">
                <a16:creationId xmlns:a16="http://schemas.microsoft.com/office/drawing/2014/main" id="{F45AD100-8B5D-49DF-ABDC-E925E4445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1828800"/>
            <a:ext cx="38544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A shadow of a tennis player&#10;&#10;Description automatically generated with medium confidence">
            <a:extLst>
              <a:ext uri="{FF2B5EF4-FFF2-40B4-BE49-F238E27FC236}">
                <a16:creationId xmlns:a16="http://schemas.microsoft.com/office/drawing/2014/main" id="{CF8D6BBD-FDA3-4DD7-ACBC-DABD3E770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828800"/>
            <a:ext cx="4022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>
            <a:extLst>
              <a:ext uri="{FF2B5EF4-FFF2-40B4-BE49-F238E27FC236}">
                <a16:creationId xmlns:a16="http://schemas.microsoft.com/office/drawing/2014/main" id="{41552417-4084-4031-8536-60E54D22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14938"/>
            <a:ext cx="119903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you learn to observe them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find shadows cast by Biblical Types are very striking indeed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當你學會觀察它們時，你會發現聖經預表所投射的影子十分鮮明！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115CEDEE-7B15-4653-8ACE-DB0D7DEB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52578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resemblance between the O.T. Shadow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&amp;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N.T. fulfillment is so striking as to preclude the possibility of chance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舊約預表與他們新約的應驗十分明顯，排除了偶然的可能性。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387" name="Picture 2" descr="A picture containing outdoor, rock, crowd&#10;&#10;Description automatically generated">
            <a:extLst>
              <a:ext uri="{FF2B5EF4-FFF2-40B4-BE49-F238E27FC236}">
                <a16:creationId xmlns:a16="http://schemas.microsoft.com/office/drawing/2014/main" id="{ED27CCFE-CB91-4A0B-B480-F23B4987D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8425"/>
            <a:ext cx="66421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ED48EE-1DEE-46E9-879F-587ADF141D9E}"/>
              </a:ext>
            </a:extLst>
          </p:cNvPr>
          <p:cNvSpPr txBox="1"/>
          <p:nvPr/>
        </p:nvSpPr>
        <p:spPr>
          <a:xfrm>
            <a:off x="6400800" y="5451475"/>
            <a:ext cx="5486400" cy="1323975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 lifting up the serpent was a Type of Christ Crucified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(John 3:14-16; Num. 21:5-9; 2Cor. 5:21)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3157-831C-4BF5-AFD6-9ED08CC1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52400"/>
            <a:ext cx="11785600" cy="1981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Learn how to discover Prophetic Types &amp; you will never doubt the Supernatural Inspiration of the Bible</a:t>
            </a:r>
            <a:b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學會如何發現預表，你將永遠不會懷疑聖經超自然的啓示</a:t>
            </a:r>
            <a:r>
              <a:rPr 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</a:t>
            </a:r>
            <a:br>
              <a:rPr lang="en-US" sz="20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FBC0-9133-4F6E-915C-5DEA84C6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133600"/>
            <a:ext cx="5283200" cy="4694238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You will know it could only have been inspired by an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Omniscient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Omnipotent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Eternal Sovereign God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你將明白他們只可能是無所不知、無所不能、永恆自主的上帝的啓示！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7412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CA5C6A0-E764-4483-BBEF-818D0595D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508250"/>
            <a:ext cx="32289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A picture containing grass&#10;&#10;Description automatically generated">
            <a:extLst>
              <a:ext uri="{FF2B5EF4-FFF2-40B4-BE49-F238E27FC236}">
                <a16:creationId xmlns:a16="http://schemas.microsoft.com/office/drawing/2014/main" id="{459E3774-CD2E-48E8-8201-46609B6FB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362200"/>
            <a:ext cx="3422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2F825-0F0E-4FCB-B60E-372BF6380DED}"/>
              </a:ext>
            </a:extLst>
          </p:cNvPr>
          <p:cNvSpPr txBox="1"/>
          <p:nvPr/>
        </p:nvSpPr>
        <p:spPr>
          <a:xfrm>
            <a:off x="5402263" y="5832475"/>
            <a:ext cx="3352800" cy="8318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 of the Passover reveals Christ Crucified</a:t>
            </a:r>
          </a:p>
        </p:txBody>
      </p:sp>
      <p:sp>
        <p:nvSpPr>
          <p:cNvPr id="17415" name="TextBox 4">
            <a:extLst>
              <a:ext uri="{FF2B5EF4-FFF2-40B4-BE49-F238E27FC236}">
                <a16:creationId xmlns:a16="http://schemas.microsoft.com/office/drawing/2014/main" id="{96862128-305D-4721-BFDE-0A2FC2EF7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6338" y="5337175"/>
            <a:ext cx="25908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Every O.T. Lamb is a Type of Christ (John 1:36)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9FE44CA-D6E3-4DF3-B240-FA32DC048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990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A Prophetic Type can be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預表可以是：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04FD94F-7713-404D-B831-7F7DFAB4B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934200" cy="4114800"/>
          </a:xfrm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(Heb. 9:24)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event in the O.T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(Heb. 11:17-19)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represent or prefigure </a:t>
            </a:r>
            <a:r>
              <a:rPr lang="en-US" altLang="en-US" b="1" i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person, thing</a:t>
            </a:r>
            <a:r>
              <a:rPr lang="en-US" altLang="en-US" b="1" i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event in the New Testament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舊約的一個人物、事物、或事件，被設計來代表或預表新約中某個人、事物，或事件。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436" name="Picture 3" descr="Abraham God-will-provide-the-Lamb by Erik Hollander.jpg">
            <a:extLst>
              <a:ext uri="{FF2B5EF4-FFF2-40B4-BE49-F238E27FC236}">
                <a16:creationId xmlns:a16="http://schemas.microsoft.com/office/drawing/2014/main" id="{65BAB134-354E-40DC-99D7-FC4D2D660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85800"/>
            <a:ext cx="502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4881-FE20-4732-8793-5716FF8C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1734800" cy="16764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V.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This Study focuses on People who became Prophetic Types of Jesus Christ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這篇信息專注在舊約中成爲預表耶穌基督的人物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A12D-21E5-4B45-8931-6BD675D2D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11734800" cy="4876800"/>
          </a:xfrm>
        </p:spPr>
        <p:txBody>
          <a:bodyPr/>
          <a:lstStyle/>
          <a:p>
            <a:pPr>
              <a:defRPr/>
            </a:pPr>
            <a:r>
              <a:rPr lang="en-US" altLang="zh-CN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lives of certain people are recorded by the Holy Spirit</a:t>
            </a:r>
            <a:r>
              <a:rPr lang="en-US" altLang="zh-CN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 such a way</a:t>
            </a:r>
            <a:r>
              <a:rPr lang="en-US" altLang="zh-CN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b="1" u="sng" dirty="0">
                <a:solidFill>
                  <a:srgbClr val="99FF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 as to reflect the glory of the person and work of Jesus Christ</a:t>
            </a:r>
            <a:r>
              <a:rPr lang="en-US" altLang="zh-CN" b="1" dirty="0">
                <a:solidFill>
                  <a:srgbClr val="99FF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(Hos. 12:10; Heb. 7:3, 15)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這些人物的人生被聖靈記錄下來的方式，反映出耶穌基督的位格與工作的榮耀。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zh-CN" b="1" u="sng" dirty="0">
                <a:solidFill>
                  <a:srgbClr val="FFCCFF"/>
                </a:solidFill>
                <a:latin typeface="Times New Roman" pitchFamily="18" charset="0"/>
                <a:ea typeface="SimSun" pitchFamily="2" charset="-122"/>
              </a:rPr>
              <a:t>It was impossible to know the prophetic importance of  O.T. Types</a:t>
            </a:r>
            <a:r>
              <a:rPr lang="en-US" altLang="zh-CN" b="1" dirty="0">
                <a:solidFill>
                  <a:srgbClr val="FFCCFF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 u="sng" dirty="0">
                <a:solidFill>
                  <a:srgbClr val="FF99CC"/>
                </a:solidFill>
                <a:latin typeface="Times New Roman" pitchFamily="18" charset="0"/>
                <a:ea typeface="SimSun" pitchFamily="2" charset="-122"/>
              </a:rPr>
              <a:t>until Jesus Christ fulfilled them in the N.T</a:t>
            </a:r>
            <a:r>
              <a:rPr lang="en-US" altLang="zh-CN" b="1" dirty="0">
                <a:solidFill>
                  <a:srgbClr val="FF99CC"/>
                </a:solidFill>
                <a:latin typeface="Times New Roman" pitchFamily="18" charset="0"/>
                <a:ea typeface="SimSun" pitchFamily="2" charset="-122"/>
              </a:rPr>
              <a:t>.!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我們不可能明白舊約預表的重要性，直到耶穌基督在新約中應驗他們。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E46E-0C7E-417A-BB42-48E8C95E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1734800" cy="1295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All Scripture Points us to Jesus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5:39-40; Lk. 24:44-47)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所有的聖經都將我們指向耶穌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44059-E5B6-4A08-8CD8-138ACD78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2039600" cy="5105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Adam was a Type of Christ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last Adam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Cor. 15:45-49; Rom. 5:12-21)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亞當是基督的預表（末後的亞當）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（林前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45-49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；羅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12-21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record of Melchizedek is designed to be a Type of Christ as Priest-King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14:18-20; Ps. 110:4; Heb. 7). 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He was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made like unto the Son of God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(Heb. 7:3)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麥基洗德的記錄，被設計成預表基督是祭司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君王（創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18-20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110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；來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）；他“與上帝的兒子相似”（來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4A357B09-D306-40DB-A84B-D4D40F252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533400"/>
            <a:ext cx="10210800" cy="57912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</a:rPr>
              <a:t>Discover how everyone who was called &amp; justified in the O. T. was conformed to Christ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</a:rPr>
              <a:t>,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</a:rPr>
              <a:t>and you will never doubt God will accomplish THis Same glorious Destiny            for your life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發現舊約中每一被召並被稱義的人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如何變成基督的樣式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你就永不懷疑上帝會為你的人生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成就同樣榮耀的命運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806E-313B-42D4-862A-E87D8C25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981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3 Great Examples of this Truth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Abraham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Isaac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Jacob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a very dysfunctional family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!)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這項真理的三個偉大範例：亞伯拉罕，以撒，雅各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（一個功能十分失常的家庭）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3FEC-5BBB-4267-B2C3-E6124E30C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362200"/>
            <a:ext cx="11887200" cy="4343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300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we will observe their sinful humanity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They are just as human &amp; sinful as you &amp; me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You might say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that just like me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我們首先觀察他們罪惡的人性，他們與我們一樣有人性與罪。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30000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we will observe their Glorious Transformation into the image of Christ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We observe the triumph of God’s grace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其次我們觀察他們榮耀的轉化成基督的樣式，我們觀察上帝恩典的得勝。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8658E-95AA-49DD-B43E-B543815B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8600"/>
            <a:ext cx="11887200" cy="6477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(8:26)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“…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 </a:t>
            </a:r>
            <a:r>
              <a:rPr lang="en-US" alt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helpeth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infirmities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we know not what we should pray for as we ought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Spirit itself </a:t>
            </a:r>
            <a:r>
              <a:rPr lang="en-US" altLang="en-US" b="1" u="sng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maketh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intercession for us with groanings which cannot be uttered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羅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26 - 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況且我們的軟弱有聖靈幫助，我們本不曉得當怎樣禱告，只是聖靈親自用說不出來的歎息替我們禱告。 </a:t>
            </a:r>
          </a:p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(8:27)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that 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searcheth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hearts 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en-US" altLang="en-US" b="1" i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mind of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he </a:t>
            </a:r>
            <a:r>
              <a:rPr lang="en-US" altLang="en-US" b="1" u="sng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maketh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intercession for the saints according to </a:t>
            </a:r>
            <a:r>
              <a:rPr lang="en-US" alt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will of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羅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8:27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 鑒察人心的，曉得聖靈的意思，因為聖靈照著神的旨意替聖徒祈求。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Spirit in each member of the church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(John 14:15-17) [for my wife]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例： 聖靈在教會每位肢體裏面（約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15-17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E096-C477-4F8B-9F75-8B171475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9906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1a.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Abraham’s sinful humanity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亞伯拉罕罪惡的人性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1D50-112D-415C-9D86-5211401C0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11887200" cy="5562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tough man to live with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At times it seems he doesn’t appreciate or value his wife much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12:11-20; 20:1-2, 11).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一個難與他共同生活的人，有時他好像不感激、看重他的妻子（創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11-20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1-2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11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He is prone to lie when He thinks it is to his advantage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12:12-13; 20:1-3)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他認爲有利于己就傾向撒謊（創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12-13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1-3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tried to fulfill God’s promise in a very carnal manner before he learned to trust God to fulfill it His way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15:4; 16:1-5)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在學會信靠上帝，以祂的方式來實現應許之前，他使用各種屬肉體的方式來完成上帝的應許（創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1-5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C96F-087C-4569-98AC-58E07387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1b.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Abraham’s transformation into Christ’s Image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亞伯拉罕轉化成基督的形像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A1982-59DC-48A9-A331-805181F6D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1963400" cy="5334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Abraham called the father of the faith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15:6; Rom. 4:3, 16-18)   	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is the author &amp; finisher of our faith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(Heb. 12:2) 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亞伯拉罕被稱爲信心之父（創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；羅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16-18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altLang="zh-CN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      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耶穌是我們信心的創始成終者（來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Learned Christlike obedience to God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18:18-19; 26:5; John 8:29)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學會基督樣式，順服上帝（創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18-19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；約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8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29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Obeyed God in moving to a foreign Land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12:1; John 6:38, 42) 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順服上帝遷徙到外鄉（創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；約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38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r>
              <a:rPr 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Obeyed God in offering up Isaac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22; with John 10:17)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順服上帝獻上以撒（創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，參約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17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FE50-F01A-4BF8-B106-DF46BD7A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1887200" cy="6629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Abraham is a Type of Christ in his intercessory prayer ministry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18:22-33; 20:7; with Heb. 7:25; Rom. 8:34)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亞伯拉罕在代禱事奉上預表基督（創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22-33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；參來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He is a Type of Christ in that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all nations of the earth shall be blessed in him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18:18; 12:2-3; 22:17-18 &amp; Acts 3:25-26; Gal. 3:8)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他在“地上萬國都必因你得福”上預表基督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2-3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r>
              <a:rPr 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LORD made the Abrahamic Covenant with Abraham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15:18)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New Covenant through Jesus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(Isa. 42:6; Jer. 31:31-34; Matt. 26:27-29)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耶和華與亞伯拉罕訂立亞伯拉罕之約，經由耶穌訂立新約（賽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；耶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31-34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；太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27-29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9B87-C056-4FDB-A8A9-7320AB75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2a.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Isaac’s sinful humanity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以撒罪惡的人性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2080-4A6A-4937-B591-BB03DD3A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1887200" cy="3733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Very passive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26:18-22)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filial to a fault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22) 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一個被動的人（創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18-22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）；孝順到盲從（創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He played favorites with his two sons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25:28; Eph. 6:4)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在兩個兒子之間玩偏愛（創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He had a weakness for certain foods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25:28; 27:4; Phil. 3:19)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對某些食物有弱點（創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7884-2AFC-4E50-BA64-A2649811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2a.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Isaac’s sinful humanity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以撒罪惡的人性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9B898-249C-4542-B1D0-9EF947C9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1887200" cy="5181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Lies out of fear, just like his father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26:7, 9)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因懼怕而撒謊，正像他父親（創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Counseled Jacob to marry a believer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28:1-4)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but failed to counsel Esau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26:34-35)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建議雅各娶信徒（創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104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），但沒有如此建議以掃（創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34-35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CC8CD48-398C-4837-8789-064D8F041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2b.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Isaac’s Transformation into Christ’s Image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以撒轉化成基督的形像</a:t>
            </a:r>
            <a:r>
              <a:rPr lang="en-US" altLang="en-US" sz="360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08D85A-02B8-469E-B139-BDA332F04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11658600" cy="495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Life of Isaac is recorded in such a way by the Holy Spirit that we can’t miss the similarities of his person &amp; experience with the person &amp; experience of Jesus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聖靈記錄以撒人生的方式，讓我們不會錯過他的身份和經驗與耶穌身份和經驗的類似處。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With Isaac becoming a Type of Christ the Son; 			Abraham now becomes a Type of God the Father.</a:t>
            </a:r>
          </a:p>
          <a:p>
            <a:pPr eaLnBrk="1" hangingPunct="1"/>
            <a:r>
              <a:rPr lang="zh-CN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以撒成爲基督為兒子的預表，亞伯拉罕現在成爲天父的預表。</a:t>
            </a:r>
            <a:endParaRPr lang="en-US" altLang="en-US" b="1">
              <a:solidFill>
                <a:srgbClr val="FFCCFF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7028D32-5BDB-430D-80CC-9FA387051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267200"/>
            <a:ext cx="12192000" cy="2209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Both were born by supernatural birth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21:1-3; Matt. 1:18-23)        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 Christian is a son of God by supernatural birth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(Joh 1:12-13; 3:3-7)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兩位都是超自然誕生，基督徒也藉著超自然誕生成爲上帝的兒子</a:t>
            </a:r>
            <a:b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</a:b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（約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12-13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3-7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985A2E5-47C8-4B2D-812E-0CA6E511CF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"/>
            <a:ext cx="5867400" cy="35814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ISAAC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以撒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(2000 B.C.)</a:t>
            </a:r>
          </a:p>
          <a:p>
            <a:pPr>
              <a:defRPr/>
            </a:pP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was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99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promised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by God long before he was born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出生以前很久就被上帝應許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(Gen. 15:4; 18:9-14)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15:4;18:9-14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A86772D5-010A-44DA-B97F-92AA81C5831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76200"/>
            <a:ext cx="5867400" cy="36576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(Fulfillment)</a:t>
            </a:r>
          </a:p>
          <a:p>
            <a:pPr>
              <a:defRPr/>
            </a:pP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was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FF99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promised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by God long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before he was born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出生以前很久就被上帝應許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(Gen. 3:15; Isa. 9:6-7)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3:15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9:6-7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EEF979B-FEC0-4EBF-8D26-E3E9AF78D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0"/>
            <a:ext cx="11811000" cy="18288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Many struggle with the supernatural nature of being a true Christian born again by the Holy Spirit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3200" b="1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Nicodemas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John 3:3-7)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b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許多人對經由聖靈重生成爲真正基督徒的超自然本質感到困惑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80CC804-ADC5-40B4-A721-A6D93339CF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35814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ISAAC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以撒</a:t>
            </a:r>
            <a:endParaRPr lang="en-US" altLang="zh-CN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Sarah thought it’s impossible for her to conceive</a:t>
            </a:r>
            <a:r>
              <a:rPr lang="en-US" altLang="zh-CN" sz="3200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(Gen.18:12-13)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撒拉以爲她不可能懷孕（創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12-13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63F51463-D5D6-4D80-994D-D9C4A96EF9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32004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</a:t>
            </a:r>
            <a:endParaRPr lang="en-US" altLang="zh-CN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Mary thought it’s impossible for her to conceive</a:t>
            </a:r>
            <a:r>
              <a:rPr lang="en-US" altLang="zh-CN" sz="3200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(Lk. 1:34) 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馬利亞以爲她不可能懷孕（路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1:34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C835824-7109-4C3E-BDF5-A28642009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87200" cy="1676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11:18-19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reveals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 the events in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22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are a Prophetic Type of Christ</a:t>
            </a:r>
            <a:b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希伯來書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11:18-19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顯示創世記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章中的事件是基督的預表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F71D039-8BF6-40F1-9FC2-A924AF74C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11887200" cy="44196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“….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it was said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that in Isaac shall thy seed be called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論到這兒子，曾有話說：「從以撒生的才要稱為你的後裔。」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Accounting that God </a:t>
            </a:r>
            <a:r>
              <a:rPr lang="en-US" altLang="en-US" b="1" i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was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 able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 to raise 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</a:rPr>
              <a:t>him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 up, even from the dead;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from whence also he received him in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a figure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b="1" dirty="0">
                <a:latin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[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</a:rPr>
              <a:t>Gk.= parable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]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(Hosea 12:10)</a:t>
            </a:r>
            <a:r>
              <a:rPr lang="en-US" altLang="en-US" b="1" dirty="0">
                <a:latin typeface="Times New Roman" panose="02020603050405020304" pitchFamily="18" charset="0"/>
              </a:rPr>
              <a:t>		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他以為神還能叫人從死裡復活；他也彷彿從死中得回他的兒子來。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（仿佛：希臘文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=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比喻）</a:t>
            </a:r>
            <a:r>
              <a:rPr lang="en-US" altLang="en-US" b="1" dirty="0">
                <a:latin typeface="Times New Roman" panose="02020603050405020304" pitchFamily="18" charset="0"/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C14947E-9DF3-4381-BFC3-A71E3C188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724400"/>
            <a:ext cx="11811000" cy="19812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Every born again Christian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son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God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(John 1:12; 3:3-7)</a:t>
            </a:r>
            <a:b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每一重生的基督徒都是上帝的“兒子”（約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1:12;3:3-7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0479F2E-0491-46E9-934C-68742654AB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638800" cy="47244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ISAAC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以撒</a:t>
            </a:r>
            <a:endParaRPr lang="en-US" altLang="zh-CN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take now thy son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u="sng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thine only son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&amp; </a:t>
            </a: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offer him a sacrifice on Mt. Moriah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(Gen. 22:2)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神說：「你帶著你的兒子，就是你獨生的兒子，你所愛的以撒，往摩利亞地去，在我所要指示你的山上，把他獻為燔祭。」 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22:2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44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3200" b="1" i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E4F056B6-6CA3-46B8-8591-D02DAF2D92A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228600"/>
            <a:ext cx="6019800" cy="39624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</a:t>
            </a:r>
            <a:endParaRPr lang="en-US" altLang="zh-CN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 was God’s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3200" b="1" u="sng" dirty="0">
                <a:solidFill>
                  <a:srgbClr val="FF99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only begotten son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offered on Mt. Moriah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(John 3:16; 1:14; 2 Chron. 3:1)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耶穌是上帝的“獨生子”，被獻在摩利亞山上（約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3:16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1:14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A2AF-8983-4197-965E-5724E9B0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68463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II.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We are predestined to become like Jesus through Christ’s intercession on our behalf</a:t>
            </a:r>
            <a:b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藉著基督為我們代禱，我們注定會像耶穌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49C19-D59A-4594-9816-E1108E77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70075"/>
            <a:ext cx="8686800" cy="4835525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(Rom 8:34)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that </a:t>
            </a:r>
            <a:r>
              <a:rPr lang="en-US" alt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condemneth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Christ that died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 rather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risen again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even at the right hand of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34 -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誰能定他們的罪呢？有基督耶穌已經死了，而且從死裡復活，現今在神的右邊，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also </a:t>
            </a:r>
            <a:r>
              <a:rPr lang="en-US" altLang="en-US" b="1" u="sng" dirty="0" err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maketh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intercession for us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也替我們祈求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(Heb. 7:25; 9:24; Isa. 53:12; John 17:9-26; I John 2:1-2)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48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F90A510-A7AF-4E0E-8DA7-8DD7C4C66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93900"/>
            <a:ext cx="337185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78A82A6-3C7F-4D46-BD06-3D28679E3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0" y="3962400"/>
            <a:ext cx="7848600" cy="2743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We must take up our Cross &amp; follow Jesus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(Matt. 16:24; Mk. 8:34; Lk. 9:23);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the Purpose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(Galatians 2:20)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我們必須背起自己的十字架來跟隨耶穌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6FF7F20-7F58-4845-957B-F4E1315FEB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35052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ISAAC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以撒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carried the wood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on which he would be offered in sacrifice</a:t>
            </a:r>
            <a:r>
              <a:rPr lang="en-US" altLang="zh-CN" sz="3200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(Gen. 22:6)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背著柴，將被獻在其上        （創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22:6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A12BF5A5-F62D-4348-8D6C-DE5CF70A75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35052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ea typeface="SimSun" panose="02010600030101010101" pitchFamily="2" charset="-122"/>
              </a:rPr>
              <a:t>JESUS</a:t>
            </a:r>
            <a:r>
              <a:rPr lang="en-US" altLang="zh-CN" sz="3200" b="1" dirty="0">
                <a:solidFill>
                  <a:srgbClr val="FFFF00"/>
                </a:solidFill>
                <a:ea typeface="SimSun" panose="02010600030101010101" pitchFamily="2" charset="-122"/>
              </a:rPr>
              <a:t>  </a:t>
            </a:r>
            <a:r>
              <a:rPr lang="en-US" altLang="zh-CN" sz="3200" b="1" dirty="0">
                <a:solidFill>
                  <a:srgbClr val="FFC000"/>
                </a:solidFill>
                <a:ea typeface="SimSun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耶穌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"</a:t>
            </a: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he bearing his cross went forth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"</a:t>
            </a:r>
            <a:r>
              <a:rPr lang="en-US" altLang="zh-CN" sz="3200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John 19:17)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耶穌“背著十字架出來”         （約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19:17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sz="3200" b="1" i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Picture 2" descr="A silhouette of a statue&#10;&#10;Description automatically generated with low confidence">
            <a:extLst>
              <a:ext uri="{FF2B5EF4-FFF2-40B4-BE49-F238E27FC236}">
                <a16:creationId xmlns:a16="http://schemas.microsoft.com/office/drawing/2014/main" id="{609EA016-E1C1-4931-9DF1-8E51F94C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886200"/>
            <a:ext cx="42275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A86B0C1-18BB-4387-BFB3-47A53FDF1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191000"/>
            <a:ext cx="12192000" cy="25146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Isaac &amp; Jesus had profound questions for their Father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 you have unanswered questions of your Heavenly Father causing doubts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b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以撒與耶穌都深刻地質問他們的父親。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你有從天父得不到回答而導致懷疑嗎？</a:t>
            </a:r>
            <a:endParaRPr lang="en-US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CE88CDE-4FEC-4BC2-9581-F2DFAAC7C4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35052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99"/>
                </a:solidFill>
                <a:ea typeface="SimSun" panose="02010600030101010101" pitchFamily="2" charset="-122"/>
              </a:rPr>
              <a:t>ISAAC</a:t>
            </a:r>
            <a:r>
              <a:rPr lang="en-US" altLang="zh-CN" sz="3200" b="1" dirty="0">
                <a:solidFill>
                  <a:srgbClr val="FFFF99"/>
                </a:solidFill>
                <a:ea typeface="SimSun" panose="02010600030101010101" pitchFamily="2" charset="-122"/>
              </a:rPr>
              <a:t>  </a:t>
            </a:r>
            <a:r>
              <a:rPr lang="en-US" altLang="zh-CN" sz="3200" b="1" dirty="0">
                <a:solidFill>
                  <a:srgbClr val="FFC000"/>
                </a:solidFill>
                <a:ea typeface="SimSun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altLang="zh-CN" sz="3200" b="1" u="sng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where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is the lamb for a burnt offering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?”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(Gen. 22:7)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“燔祭的羊羔在哪裏？”          （創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22:7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sz="3200" b="1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0BB88F0-0E7A-46AE-8CAC-F4BF54115E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3657600"/>
          </a:xfrm>
        </p:spPr>
        <p:txBody>
          <a:bodyPr/>
          <a:lstStyle/>
          <a:p>
            <a:pPr>
              <a:defRPr/>
            </a:pPr>
            <a:r>
              <a:rPr lang="en-US" altLang="zh-CN" b="1" u="sng" dirty="0">
                <a:solidFill>
                  <a:srgbClr val="FFFF99"/>
                </a:solidFill>
                <a:ea typeface="SimSun" panose="02010600030101010101" pitchFamily="2" charset="-122"/>
              </a:rPr>
              <a:t>JESUS</a:t>
            </a:r>
            <a:r>
              <a:rPr lang="en-US" altLang="zh-CN" b="1" dirty="0">
                <a:solidFill>
                  <a:srgbClr val="FFFF99"/>
                </a:solidFill>
                <a:ea typeface="SimSun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耶穌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My God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my God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3200" b="1" u="sng" dirty="0">
                <a:solidFill>
                  <a:srgbClr val="FF66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why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hast thou forsaken me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?”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(Ps. 22:1; Matt. 27:46)</a:t>
            </a:r>
            <a:endParaRPr lang="en-US" altLang="en-US" dirty="0"/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“我的神，我的神，為什麽離棄我？”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22:1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；太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27:46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0A9FA5C-2FE9-4075-8BD3-71CF87B32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876800"/>
            <a:ext cx="11811000" cy="1828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Have you trusted the Lamb of God to take away your sin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你信靠上帝的羔羊除去你的罪孽了嗎？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3ABE507-B7CC-4E02-A97D-90440EDB35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48006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ISAAC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以撒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Abraham, a prophet, prophesied </a:t>
            </a:r>
            <a:r>
              <a:rPr lang="en-US" altLang="zh-CN" sz="3200" b="1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en-US" altLang="zh-CN" sz="3200" b="1" u="sng" dirty="0">
                <a:solidFill>
                  <a:srgbClr val="FFFF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God will provide himself</a:t>
            </a:r>
            <a:r>
              <a:rPr lang="en-US" altLang="zh-CN" sz="3200" b="1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lamb</a:t>
            </a:r>
            <a:r>
              <a:rPr lang="en-US" altLang="zh-CN" sz="3200" b="1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a burnt offering</a:t>
            </a:r>
            <a:r>
              <a:rPr lang="en-US" altLang="zh-CN" sz="3200" b="1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(Gen. 22:8, 14KJV)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亞伯拉罕，一位先知，預言到：“上帝自己會預備燔祭的羊羔（或上帝會預備自己為燔祭的羊羔）”   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22:8,14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04CAAA6-91AF-49C2-AAA5-5FBD61D511A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46482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</a:t>
            </a:r>
            <a:r>
              <a:rPr lang="en-US" altLang="zh-CN" sz="3200" b="1" dirty="0">
                <a:solidFill>
                  <a:srgbClr val="FFFF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Behold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FF99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lamb of God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which taketh away the sin of the world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.”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(John 1:29, 36;          2 Cor. 5:19)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“看哪，上帝的羔羊，除去世人罪孽的。”（約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1:29,36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；林後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5:19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87475E2-FE10-482F-B9D3-EC0052CBD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4100" y="4800600"/>
            <a:ext cx="6781800" cy="1524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Obey God in every thing</a:t>
            </a:r>
            <a:r>
              <a:rPr lang="en-US" altLang="en-US" sz="3200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(Rom. 12:1)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你凡事順從上帝嗎？（羅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12:1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0C122F4-704F-4A2D-BEA5-346A7202B1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46482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ISAAC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以撒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Submitted to his father’s will in everything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凡事順從他父親的意願，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was obedient unto death</a:t>
            </a:r>
            <a:r>
              <a:rPr lang="en-US" altLang="zh-CN" sz="3200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(Gen. 22:9-10)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甚至順從到死（創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22:9-10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2325277-5044-4EDD-8F9A-9EE2924A68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46482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Submitted to his fathers will in everything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凡事順從他父親的旨意，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FF99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was obedient unto death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(Phil. 2:5-8)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甚至順從至死（腓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2:5-8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C688C56-AA7F-457B-9826-AE391A9D5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5867400"/>
            <a:ext cx="4419600" cy="8382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latin typeface="Times New Roman" panose="02020603050405020304" pitchFamily="18" charset="0"/>
              </a:rPr>
              <a:t>(Rom.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羅馬書</a:t>
            </a:r>
            <a:r>
              <a:rPr lang="zh-CN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8:11)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0699C7A-1565-4F55-BCB8-44B68576ED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0013"/>
            <a:ext cx="5867400" cy="5614987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ISAAC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以撒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Saved by God’s grace and miraculous provision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u="sng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rises from the altar a</a:t>
            </a:r>
            <a:r>
              <a:rPr lang="en-US" altLang="zh-CN" sz="3200" b="1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Type of resurrection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after 3 days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(Heb. 11:19; Gen. 22:4, 13)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憑上帝的恩典與奇跡式的供應獲救，從祭壇起來，預表三天後復活（來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11:19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22:4,13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5572CCC-3A31-4353-93AA-EBD545D321F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6963" y="152400"/>
            <a:ext cx="5867400" cy="55626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Literally rose from the dead on the 3</a:t>
            </a:r>
            <a:r>
              <a:rPr lang="en-US" altLang="zh-CN" sz="3200" b="1" u="sng" baseline="30000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rd</a:t>
            </a: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day according to the Scriptures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                       </a:t>
            </a:r>
            <a:r>
              <a:rPr lang="en-US" altLang="zh-CN" sz="3200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FF99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is the Resurrection!</a:t>
            </a:r>
            <a:r>
              <a:rPr lang="en-US" altLang="zh-CN" sz="3200" dirty="0">
                <a:solidFill>
                  <a:srgbClr val="FF99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(John 11:25-26; I Cor. 15:3-4)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按照經文，第三天從死裏復活。祂是復活！（約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11:25-26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；林前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15:3-4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15C7F05-BF8E-48D5-9580-45ED0F770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" y="5562600"/>
            <a:ext cx="121158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Are You part of Christ’s Bride</a:t>
            </a:r>
            <a:r>
              <a:rPr lang="en-US" altLang="en-US" sz="3200" b="1" dirty="0">
                <a:solidFill>
                  <a:srgbClr val="FFCC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3200" b="1" i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Looking for His return</a:t>
            </a:r>
            <a:r>
              <a:rPr lang="en-US" altLang="en-US" sz="3200" b="1" i="1" dirty="0">
                <a:solidFill>
                  <a:srgbClr val="FFCCFF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3200" b="1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(I John 3:1-3)</a:t>
            </a:r>
            <a:br>
              <a:rPr lang="en-US" altLang="en-US" sz="2800" b="1" dirty="0">
                <a:latin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你是基督新婦的一份子嗎？你期待他歸來嗎？（約一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3:1-3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2800" b="1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4EE75B4-08DF-44FB-B351-E4B850A73E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"/>
            <a:ext cx="5867400" cy="51054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ISAAC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以撒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never says he came down from the mountain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(Gen. 22:19)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聖經從未說他從山上下來（創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22:19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i="1" u="sng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Isaac is next seen when his bride is coming to him</a:t>
            </a:r>
            <a:r>
              <a:rPr lang="en-US" altLang="zh-CN" sz="3200" b="1" i="1" dirty="0">
                <a:solidFill>
                  <a:srgbClr val="66FF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(Gen. 24:63-67)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以撒的下一幕是他的新娘來到他身旁（創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24:63-67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5CA40E76-074B-4072-A91C-25A8C8378E4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4953000"/>
          </a:xfrm>
        </p:spPr>
        <p:txBody>
          <a:bodyPr/>
          <a:lstStyle/>
          <a:p>
            <a:pPr>
              <a:defRPr/>
            </a:pPr>
            <a:r>
              <a:rPr lang="en-US" altLang="zh-CN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</a:t>
            </a:r>
            <a:endParaRPr lang="en-US" altLang="zh-CN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Jesus disappears from public sight after His resurrection</a:t>
            </a:r>
            <a:r>
              <a:rPr lang="en-US" altLang="zh-CN" sz="3200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耶穌復活後從公衆面前消失</a:t>
            </a:r>
            <a:endParaRPr lang="en-US" altLang="zh-CN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3200" b="1" i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Will be seen next when he comes for His Bride</a:t>
            </a:r>
            <a:r>
              <a:rPr lang="en-US" altLang="zh-CN" sz="3200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(Jon 14:1-3)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下次看到他將是他為新婦歸來（約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14:1-3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i="1" dirty="0">
              <a:solidFill>
                <a:srgbClr val="FF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ADC9-EF3D-471C-82CC-70430116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3a.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Jacob’s Sinful Humanity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his name means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 “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supplanter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”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or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 “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trickster</a:t>
            </a: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”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27:36) 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雅各罪惡的人性：他的名意爲“抓住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欺騙”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36F0A-1DC1-455F-810D-746C26A23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11734800" cy="4724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Overly confident he could make it big with his own brains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cunning &amp; hard work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30:30-43; 31:38-41)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過度自信，認爲可以靠著自己的腦袋、狡猾、及勞苦成功（創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30:30-43;31:38-41)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Takes advantage of his brother for material gain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25:29-34)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爲了獲利佔哥哥的便宜（創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25:29-34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lies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to His father to get a blessing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27:19-24)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欺騙父親獲得祝福（創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27:19-24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99E4-44BE-4902-A2EA-37661FA5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Jacob’s Sinful Humanity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Must learn to Love God’s Will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雅各罪惡的人性：必須學會喜愛上帝的旨意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201D9-9DDD-4BDB-8F6F-84265A48D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11734800" cy="4800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Marries 2 women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His love for Rachel came naturally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must learn to love Leah for her place in his life in God’s plan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29:18, 30-32)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娶了兩位婦人：愛上拉結是自然的，但他必須學會在上帝計劃中利亞在他生命中的位置，而愛利亞。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Like his father he plays favorites with his children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{Joseph}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37:3-4)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與他父親一樣在兒女中玩偏愛（約瑟）（創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37:3-4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DDAF-42E3-47E1-8D0E-EF71CA6D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5240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3b.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Jacob’s transformation into Christ’s Image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slow &amp; painful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雅各轉化成基督的形像：緩慢且痛苦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A9D2-D266-45C1-A0EB-87013AC50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11963400" cy="4800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Jacob does not have a close relationship with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but God sovereignly watches over him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28:15; 31:6-13, 24, 29, 42; 33:5, 11)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雅各與上帝沒有親密的關係，但上帝按照自己的旨意眷顧他，</a:t>
            </a:r>
            <a:r>
              <a:rPr 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</a:t>
            </a: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He has little revelation or communion with God for most of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his life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29-31:3)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He allowed idols in his home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31:30-34;    I John 5:20-21)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一生中多半沒有與上帝相交或得著啓示（創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29-31:3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    他容讓偶像在家中（創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31:30-34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；約一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5:20-21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1B27-69E0-4067-B0ED-5816E62C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1676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Jacob’s transformation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Focused on experiences </a:t>
            </a:r>
            <a:b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instead of  relationship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雅各的轉化：著重在經驗而非關係上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D539F-7B3E-47BB-A9D9-68E05039E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33600"/>
            <a:ext cx="11887200" cy="4572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focuses on 2 great spiritual experiences rather than a constant daily fellowship with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28:12-16; 31:3, 11-13; 32:9, 12)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他著重在兩個大的屬靈經驗上，而非持續與上帝每日的相交；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Even after wrestling with God he still lies to Esau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32:24-30 with 33:12-17). 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Have you quit lying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(Rev. 21:8; Prov. 19:9)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甚至在與上帝摔跤後，仍然對以掃撒謊（創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32:24-30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33:12-17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E455-C27D-45B3-9447-7A77023F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905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III. </a:t>
            </a: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We are predestined to become like Jesus by the Sovereignty of a Good God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(Rom. 8:28-29)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藉著良善上帝的主權，我們注定會像耶穌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B90F5-FF62-42C4-82C5-3A0345E11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57400"/>
            <a:ext cx="11887200" cy="46482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(Rom 8:28)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know that all things work together for good to them that love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them who are the called according to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purpose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28 </a:t>
            </a:r>
            <a:r>
              <a:rPr lang="en-US" altLang="zh-CN" b="1" i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我們曉得萬事都互相效力，叫愛神的人得益處，就是按他旨意被召的人。 </a:t>
            </a:r>
            <a:endParaRPr lang="en-US" altLang="en-US" b="1" i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sovereignty of God guarantees our destiny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goodness of God achieves it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上帝的主權保證我們的命運，而上帝的良善會成就它。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1A07-5BC1-4D7E-996F-5C3C906A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990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Jacob’s transformation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the long circuitous route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雅各的轉化：漫長迂迴路綫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2624-8AD0-40BA-80E8-3069D9111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11963400" cy="5486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goes back to the place of his 1</a:t>
            </a:r>
            <a:r>
              <a:rPr lang="en-US" b="1" u="sng" baseline="30000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encounter with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(Bethel)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putting away all the idols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35:1-4; 28:10-22).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他回到第一次與上帝相遇的地方（伯特利），移除所有偶像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35:1-4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28:10-22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Focuses more on the blessings he receives from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28:20-22; 30:30; 31:9, 42)</a:t>
            </a:r>
            <a:r>
              <a:rPr lang="en-US" sz="28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rather than on the God who Blesses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更多著重在從上帝得到的福氣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28:20-22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30:30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31:9,42)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Builds a place of worship &amp; has his most profound &amp; intimate experience with God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35:7-15)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設立敬拜的地方，獲得與上帝最深刻且親密的關係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（創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35:7-15)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490E-9C51-49CA-AA04-C851187D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Neglecting our spiritual growth has its consequences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忽視我們屬靈的成長具有其後果！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C1FFD-3FA6-4416-9B19-9CB7E2492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1887200" cy="5181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carnal emphasis of his life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(Rom. 7:14-24)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his slow spiritual growth took its toll on his family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He has one of the most dysfunctional families in Scripture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34; 37-50).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雅各一生看重世俗（羅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7:14-24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），緩慢的屬靈成長令家人付出代價。他的家人是聖經中最功能失調的！（創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34:37-50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Eventually God fulfills his Blood Covenant Promises to Abraham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15:4-18)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through Jacob’s son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Joseph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(Gen. 37, 39-50)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上帝至終藉著雅各的兒子約瑟，實現祂對亞伯拉罕血盟的應許（創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15:4-18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39-50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1C8A28A-E1F7-4709-9180-016460325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419600"/>
            <a:ext cx="11049000" cy="1828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Anyone who follows Jesus will be hated for His Names sake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(Matt. 10:22; 24:9)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任何跟隨耶穌的人將因祂的名被痛恨（太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10:22;24:9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FBC6316-620A-4676-A268-E3373B7F6A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40386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Jacob was hated by his brother Esau to the point of wanting to murder him</a:t>
            </a: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(Gen. 27:41)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雅各被哥哥以掃痛恨，想要殺他（創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27:41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4880300-0D86-4EFA-A04B-05D4376A2E6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40386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came to his own brethren Israel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they hated him &amp; had him crucified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(John 1:11; 7:1; 19:15)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耶穌來到自己的弟兄以色列人中，他們痛恨他，將他釘十字架（約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1:11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7:1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19:15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55C95FB-3A0D-4D66-BB4F-F192D2C1D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24400"/>
            <a:ext cx="10896600" cy="1524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We must learn to humble ourselves before the LORD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 Pet. 5:6; James 4:10)</a:t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我們必須學會在耶和華面前謙卑下來（彼前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5:6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；雅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4:10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DCB6A1F-C2BF-4657-B6F6-90CFBA8FFA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41148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Jacob became Christlike in </a:t>
            </a:r>
            <a:r>
              <a:rPr lang="en-US" sz="3200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humility</a:t>
            </a: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(Gen. 32:10; 47:9-10)     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blesses all his children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(Gen. 49:1-27)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雅各在謙卑上變成基督的樣式（創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32:10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47:9-10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），且祝福他所有的子女（創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49:1-27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3546A11-D14F-4488-A4B9-9ECFF85BEFA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41148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was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meek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(Matt. 11:29)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and always blesses all his children as God’s great High Priest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(Num. 6:23-27; Heb. 4:14-16)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耶穌柔和謙卑（太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），且作爲上帝的大祭司祝福祂所有的兒女（民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6:23-27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；來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4:14-16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BE5D21E-C878-40B0-936A-6A7A7FD3C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876800"/>
            <a:ext cx="11811000" cy="1828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Eventually the entire World will Learn Jesus is alive &amp; is LORD</a:t>
            </a:r>
            <a:r>
              <a:rPr lang="en-US" sz="3200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(Phil. 2:5-11; Rev. 19:11-16)</a:t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最終全世界都將明白耶穌活著，且是全地的主（腓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2:5-11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；啓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19:11-16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F8D9B72-D9A7-42D5-B44E-F0664768D2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"/>
            <a:ext cx="5867400" cy="48006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Jacob realizes Joseph is alive &amp; LORD of Egypt</a:t>
            </a: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 experiences revival &amp; recommits to fulfill God’s will for his life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雅各得知約瑟還活著成爲埃及的主；他經歷復興，並重獻自己去完成上帝對他生命的旨意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831F7D9B-7958-4A5A-8C78-8F024E3F967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76200"/>
            <a:ext cx="5867400" cy="4800600"/>
          </a:xfrm>
        </p:spPr>
        <p:txBody>
          <a:bodyPr/>
          <a:lstStyle/>
          <a:p>
            <a:pPr>
              <a:defRPr/>
            </a:pPr>
            <a:r>
              <a:rPr lang="en-US" sz="3200" b="1" i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When Israel realizes Jesus is alive &amp; LORD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they will experience revival &amp; recommit to fulfill God’s will for them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(Zech. 12:10; Rom. 11:25-26)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當以色列人明白耶穌活著且是耶和華時，他們將經歷復興，並重獻自己去完成上帝對他們的旨意（撒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12:10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2B0EB51-2A0F-45DA-9CE1-7F27824F2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We Learn so many important Lessons from these 3 men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我們從這三人學到諸多重要功課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2C7E8D1-2A30-4071-82A1-2805D5CCE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11887200" cy="54102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them well &amp; put them into practice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with God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fulfill your glorious eternal destiny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好好學習且應用，與上帝同工去完成你榮耀永恆的命運。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has predestinated us to be conformed to the image of his Son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上帝已預定我們模成祂兒子的樣式。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Pursuing that destiny brings you the greatest character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greatest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greatest joy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greatest meaning &amp; fulfillment possible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human being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追求那命運帶給你人生最高大的品格，最龐大的平安，最多的喜樂，以及最大的意義和滿足！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35E3CD7-C769-4E5F-82A4-F6345656E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7E3A9AF-3146-45A0-9CDA-FC98CE198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998C-BF29-447E-AEA1-4A0B8E39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828800"/>
          </a:xfrm>
        </p:spPr>
        <p:txBody>
          <a:bodyPr/>
          <a:lstStyle/>
          <a:p>
            <a:pPr>
              <a:defRPr/>
            </a:pP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8D1C-BEAC-41F7-A644-455A785F9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33600"/>
            <a:ext cx="11887200" cy="4572000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FFBB4818-58C0-4D19-9967-B2311DE9E4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6400800"/>
          </a:xfrm>
        </p:spPr>
        <p:txBody>
          <a:bodyPr/>
          <a:lstStyle/>
          <a:p>
            <a:pPr>
              <a:defRPr/>
            </a:pPr>
            <a:r>
              <a:rPr lang="en-US" sz="3200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Jacob chose Rachel. She was set aside &amp; Leah took her place &amp; bore fruit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(Gen. 29:20-27)</a:t>
            </a:r>
          </a:p>
          <a:p>
            <a:pPr>
              <a:defRPr/>
            </a:pPr>
            <a:r>
              <a:rPr lang="en-US" sz="3200" b="1" i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Rachel was barren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(29:31) </a:t>
            </a:r>
          </a:p>
          <a:p>
            <a:pPr>
              <a:defRPr/>
            </a:pP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Jacob returns to his father’s house &amp; brought both wives home in triumph 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A9A6E84-36CC-4240-8233-3B3A3F19E51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6400800"/>
          </a:xfrm>
        </p:spPr>
        <p:txBody>
          <a:bodyPr/>
          <a:lstStyle/>
          <a:p>
            <a:pPr>
              <a:defRPr/>
            </a:pP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calls Israel first. She’s set aside temporarily &amp; the church is fruitful for God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(Rom 9-11)</a:t>
            </a:r>
          </a:p>
          <a:p>
            <a:pPr>
              <a:defRPr/>
            </a:pPr>
            <a:r>
              <a:rPr lang="en-US" sz="3200" b="1" i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When Jesus 1</a:t>
            </a:r>
            <a:r>
              <a:rPr lang="en-US" sz="3200" b="1" i="1" baseline="30000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b="1" i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came Israel was as a barren fig tree</a:t>
            </a: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(Matt 23:15)</a:t>
            </a:r>
          </a:p>
          <a:p>
            <a:pPr>
              <a:defRPr/>
            </a:pPr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comes back with His Bride the Church to set up the kingdom Promised Israel by God the Father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C00E-4D8B-4AAE-B79B-7C24013A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Justified by God’s Grace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(Rom. 8:30, 33; 3:24)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(saved from the penalty, power &amp; presence of sin)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DE246-2020-4572-A268-329D7D08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When God justifies a sinner we are free from the condemnation of breaking God’s law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(Rom. 3:24-25; 5:1, 7-8)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because Christ paid the penalty for ALL our sins (</a:t>
            </a:r>
            <a:r>
              <a:rPr lang="en-US" b="1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Justification saves us from an ever present condemnation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(Rom. 8:1, 33-34)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because Christ gives the Holy Spirit to brake the power of sin in us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(Rom. 8:1-5) 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Justification saves us from the wrath to come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(Rom. 5:9; I Thess. 1:10; Rev. 20:11-15)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because the righteousness of Christ is imparted to us (</a:t>
            </a:r>
            <a:r>
              <a:rPr lang="en-US" b="1" i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747F-E2EA-41F9-83A6-DD354E58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Our Glorious Divine Destiny Guaranteed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 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我們榮耀神聖的命運已被保證！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E4E39-1FD2-4E59-B7ED-2A49D41C2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1734800" cy="43434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(Rom 8:29)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whom he did foreknow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also did predestinate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conformed to the image of his Son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he might be the firstborn among many brethren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(Eph. 1:5-10; I Cor. 15:42-58; John 17:22-23; 2 Cor. 3:18; I John 3:2) 	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羅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29 –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因為他預先所知道的人，就預先定下效法他兒子的模樣，使他兒子在許多弟兄中作長子</a:t>
            </a:r>
            <a:r>
              <a:rPr lang="zh-TW" altLang="en-US" b="1" dirty="0">
                <a:solidFill>
                  <a:srgbClr val="FFC000"/>
                </a:solidFill>
                <a:latin typeface="Verdana" panose="020B0604030504040204" pitchFamily="34" charset="0"/>
                <a:ea typeface="新細明體" panose="020B0604030504040204" pitchFamily="18" charset="-120"/>
              </a:rPr>
              <a:t>。 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[illus.: Atheist Madalyn Murray O’Hair’s                                                       son gets saved!]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A picture containing text, nature, outdoor, grass&#10;&#10;Description automatically generated">
            <a:extLst>
              <a:ext uri="{FF2B5EF4-FFF2-40B4-BE49-F238E27FC236}">
                <a16:creationId xmlns:a16="http://schemas.microsoft.com/office/drawing/2014/main" id="{70E168BB-64FF-4796-ADDA-AD30B7A6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95738"/>
            <a:ext cx="54483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70695-67F1-4E06-99F1-251C9D8E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Our Glorification Involves our Body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Soul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Spirit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我們的得榮耀包括身體，魂，與靈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6DA5-7183-409B-89B7-4BCCC94F6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1887200" cy="5334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physical body will be transformed into the likeness of Christ’s physical body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(Phil. 3:21; I Cor. 15:42-49; 2 Cor. 5:1-5)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我們的肉身將轉變成基督肉身的形像，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soul &amp; spirit will become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Christlike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(Eph. 1:4; 4:22-24)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我們的魂與靈也將變成“基督的樣式”，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an ongoing process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Cor. 3:18; Rom. 12:2; Col. 3:10)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這是一個持續進行的過程，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when we see Him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John 3:2; I Cor. 15:49) 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直到親眼見祂時完成。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05D6-665F-4E3F-956A-28FA50116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1887200" cy="6781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Bible gives incredible proof of this by taking everyone in the O.T. that was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called according to God’s purpose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conforming them to the image of Christ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(Eph. 1:10)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對此，聖經給予奇妙的明證，將舊約中每一“按照上帝旨意被召的人”，模成基督的形像。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one that was called in the O.T. was created for God’s glory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(Isa. 43:7; Rom. 9:23-24)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每一舊約中被召的人，都為上帝的榮耀所造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（賽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43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；羅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23-24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not only revealed the glory of His Son in O.T. saints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Pet. 1:10 -11)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reveals His Son in us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(Gal. 1:15-6; Col. 1:27; 2Cor. 3:2-3)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上帝不但在舊約聖徒中啓示祂兒子的榮耀，也在我們裏面啓示祂的兒子！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30AD6D9-59A8-4BE5-9177-FBE10A735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2133600"/>
          </a:xfrm>
        </p:spPr>
        <p:txBody>
          <a:bodyPr/>
          <a:lstStyle/>
          <a:p>
            <a:pPr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Comic Sans MS" pitchFamily="66" charset="0"/>
                <a:ea typeface="SimSun" pitchFamily="2" charset="-122"/>
              </a:rPr>
              <a:t>IV. </a:t>
            </a:r>
            <a:r>
              <a:rPr lang="en-US" altLang="zh-CN" sz="3200" b="1" u="sng" dirty="0">
                <a:solidFill>
                  <a:srgbClr val="FFFF00"/>
                </a:solidFill>
                <a:latin typeface="Comic Sans MS" pitchFamily="66" charset="0"/>
                <a:ea typeface="SimSun" pitchFamily="2" charset="-122"/>
              </a:rPr>
              <a:t>The Holy Spirit revealing the glory of Christ</a:t>
            </a:r>
            <a:r>
              <a:rPr lang="en-US" altLang="zh-CN" sz="3200" b="1" dirty="0">
                <a:solidFill>
                  <a:srgbClr val="FFFF00"/>
                </a:solidFill>
                <a:latin typeface="Comic Sans MS" pitchFamily="66" charset="0"/>
                <a:ea typeface="SimSun" pitchFamily="2" charset="-122"/>
              </a:rPr>
              <a:t>, </a:t>
            </a:r>
            <a:r>
              <a:rPr lang="en-US" altLang="zh-CN" sz="3200" b="1" u="sng" dirty="0">
                <a:solidFill>
                  <a:srgbClr val="FFFF00"/>
                </a:solidFill>
                <a:latin typeface="Comic Sans MS" pitchFamily="66" charset="0"/>
                <a:ea typeface="SimSun" pitchFamily="2" charset="-122"/>
              </a:rPr>
              <a:t>designed into the  O.T. Types</a:t>
            </a:r>
            <a:r>
              <a:rPr lang="en-US" altLang="zh-CN" sz="3200" b="1" dirty="0">
                <a:solidFill>
                  <a:srgbClr val="FFFF00"/>
                </a:solidFill>
                <a:latin typeface="Comic Sans MS" pitchFamily="66" charset="0"/>
                <a:ea typeface="SimSun" pitchFamily="2" charset="-122"/>
              </a:rPr>
              <a:t>, </a:t>
            </a:r>
            <a:r>
              <a:rPr lang="en-US" altLang="zh-CN" sz="3200" b="1" u="sng" dirty="0">
                <a:solidFill>
                  <a:srgbClr val="FFFF99"/>
                </a:solidFill>
                <a:latin typeface="Comic Sans MS" pitchFamily="66" charset="0"/>
                <a:ea typeface="SimSun" pitchFamily="2" charset="-122"/>
              </a:rPr>
              <a:t>transforms us into His Image</a:t>
            </a:r>
            <a:r>
              <a:rPr lang="en-US" altLang="zh-CN" sz="3200" b="1" dirty="0">
                <a:solidFill>
                  <a:srgbClr val="FFFF00"/>
                </a:solidFill>
                <a:latin typeface="Comic Sans MS" pitchFamily="66" charset="0"/>
                <a:ea typeface="SimSun" pitchFamily="2" charset="-122"/>
              </a:rPr>
              <a:t>!</a:t>
            </a:r>
            <a:r>
              <a:rPr lang="en-US" altLang="zh-CN" sz="3200" dirty="0">
                <a:latin typeface="Comic Sans MS" pitchFamily="66" charset="0"/>
                <a:ea typeface="SimSun" pitchFamily="2" charset="-122"/>
              </a:rPr>
              <a:t> </a:t>
            </a:r>
            <a:br>
              <a:rPr lang="en-US" altLang="zh-CN" sz="3200" dirty="0">
                <a:latin typeface="Comic Sans MS" pitchFamily="66" charset="0"/>
                <a:ea typeface="SimSun" pitchFamily="2" charset="-122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聖靈藉著設計入舊約的預表來啓示基督的榮耀，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並轉化我們變成祂的形像！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8342D2-D78C-4B74-BF5E-4BA95788A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7315200" cy="4724400"/>
          </a:xfrm>
        </p:spPr>
        <p:txBody>
          <a:bodyPr/>
          <a:lstStyle/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“But we all, …</a:t>
            </a:r>
            <a:r>
              <a:rPr lang="en-US" altLang="zh-CN" b="1" u="sng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beholding as in a glass the glory of </a:t>
            </a:r>
            <a:r>
              <a:rPr lang="en-US" altLang="zh-CN" b="1" u="sng" dirty="0">
                <a:solidFill>
                  <a:srgbClr val="FFFF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Lord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b="1" u="sng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are changed into the same image</a:t>
            </a:r>
            <a:r>
              <a:rPr lang="en-US" altLang="zh-CN" b="1" dirty="0">
                <a:solidFill>
                  <a:srgbClr val="FFCC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from glory to glory,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我們眾人既然敞著臉得以看見主的榮光，好像從鏡子裡反照，就變成主的形狀，榮上加榮， 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zh-CN" b="1" dirty="0">
                <a:solidFill>
                  <a:srgbClr val="CC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even as  </a:t>
            </a:r>
            <a:r>
              <a:rPr lang="en-US" altLang="zh-CN" b="1" u="sng" dirty="0">
                <a:solidFill>
                  <a:srgbClr val="FFFF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by the Spirit of the Lord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.”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如同從主的靈變成的。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(2 Cor. 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林後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3:18)  </a:t>
            </a:r>
            <a:r>
              <a:rPr lang="en-US" altLang="zh-CN" sz="28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[illus.: D.L. Moody – mercy]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11268" name="Picture 3" descr="see Christ in the Word.jpg">
            <a:extLst>
              <a:ext uri="{FF2B5EF4-FFF2-40B4-BE49-F238E27FC236}">
                <a16:creationId xmlns:a16="http://schemas.microsoft.com/office/drawing/2014/main" id="{A32E1D24-BC58-4CDD-B67D-F5D492C1D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0574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hrist empty tomb 3.jpg">
            <a:extLst>
              <a:ext uri="{FF2B5EF4-FFF2-40B4-BE49-F238E27FC236}">
                <a16:creationId xmlns:a16="http://schemas.microsoft.com/office/drawing/2014/main" id="{D4CDC5BF-E266-4091-90DE-EF34262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2286000"/>
            <a:ext cx="52244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90BCB8-218B-4793-9F18-A3EDC318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76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Bible is Greater inspiration for this Faith than someone rising from the Dead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聖經對這樣的信心，比從死裏復活的人，是更大的啓發，！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0A496-0BE7-43FB-A5C3-76D22D3E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33600"/>
            <a:ext cx="6934200" cy="4572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</a:rPr>
              <a:t>Jesus said “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</a:rPr>
              <a:t>If they hear not Moses &amp; the prophets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alt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</a:rPr>
              <a:t>neither will they be persuaded, though one rose from the dead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</a:rPr>
              <a:t>” </a:t>
            </a:r>
            <a:r>
              <a:rPr lang="en-US" altLang="en-US" sz="2800" b="1" dirty="0">
                <a:effectLst/>
                <a:latin typeface="Times New Roman" panose="02020603050405020304" pitchFamily="18" charset="0"/>
              </a:rPr>
              <a:t>(Lk. 16:31; 24:25-7, 44-47)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耶穌說：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若不聽從摩西和先知的話，就是有一個從死裡復活的，他們也是不聽勸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。（路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  <a:endParaRPr lang="zh-TW" altLang="en-US" sz="20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sz="2800" b="1" dirty="0">
              <a:effectLst/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solidFill>
                <a:srgbClr val="66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6381</Words>
  <Application>Microsoft Office PowerPoint</Application>
  <PresentationFormat>Widescreen</PresentationFormat>
  <Paragraphs>280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Wingdings</vt:lpstr>
      <vt:lpstr>Times New Roman</vt:lpstr>
      <vt:lpstr>Comic Sans MS</vt:lpstr>
      <vt:lpstr>DengXian</vt:lpstr>
      <vt:lpstr>SimSun</vt:lpstr>
      <vt:lpstr>Verdana</vt:lpstr>
      <vt:lpstr>新細明體</vt:lpstr>
      <vt:lpstr>Algerian</vt:lpstr>
      <vt:lpstr>Default Design</vt:lpstr>
      <vt:lpstr>Beam</vt:lpstr>
      <vt:lpstr>Romans 8:26-30 Predestined to be conformed to the Image of Christ 羅馬書8：26-30 預定模成基督的形像</vt:lpstr>
      <vt:lpstr>PowerPoint Presentation</vt:lpstr>
      <vt:lpstr>II.  We are predestined to become like Jesus through Christ’s intercession on our behalf 藉著基督為我們代禱，我們注定會像耶穌</vt:lpstr>
      <vt:lpstr>III. We are predestined to become like Jesus by the Sovereignty of a Good God (Rom. 8:28-29) 藉著良善上帝的主權，我們注定會像耶穌</vt:lpstr>
      <vt:lpstr>Our Glorious Divine Destiny Guaranteed!  我們榮耀神聖的命運已被保證！</vt:lpstr>
      <vt:lpstr>Our Glorification Involves our Body, Soul &amp; Spirit 我們的得榮耀包括身體，魂，與靈</vt:lpstr>
      <vt:lpstr>PowerPoint Presentation</vt:lpstr>
      <vt:lpstr>IV. The Holy Spirit revealing the glory of Christ, designed into the  O.T. Types, transforms us into His Image!  聖靈藉著設計入舊約的預表來啓示基督的榮耀， 並轉化我們變成祂的形像！</vt:lpstr>
      <vt:lpstr>The Bible is Greater inspiration for this Faith than someone rising from the Dead! 聖經對這樣的信心，比從死裏復活的人，是更大的啓發，！</vt:lpstr>
      <vt:lpstr>Why Does God’s Word have such Power? 爲何上帝的話語具有如此的能力！</vt:lpstr>
      <vt:lpstr>The most amazing kind of Prophesy is “Prophetic Types” Absolutely inexplicable apart from Divine Revelation! 最奇妙的預言種類是“預表”， 若非神聖的啓示，是絕對無法解釋的！</vt:lpstr>
      <vt:lpstr>PowerPoint Presentation</vt:lpstr>
      <vt:lpstr>PowerPoint Presentation</vt:lpstr>
      <vt:lpstr>Learn how to discover Prophetic Types &amp; you will never doubt the Supernatural Inspiration of the Bible 學會如何發現預表，你將永遠不會懷疑聖經超自然的啓示  </vt:lpstr>
      <vt:lpstr>A Prophetic Type can be: 預表可以是：</vt:lpstr>
      <vt:lpstr>V. This Study focuses on People who became Prophetic Types of Jesus Christ 這篇信息專注在舊約中成爲預表耶穌基督的人物</vt:lpstr>
      <vt:lpstr>All Scripture Points us to Jesus (John 5:39-40; Lk. 24:44-47) 所有的聖經都將我們指向耶穌</vt:lpstr>
      <vt:lpstr>PowerPoint Presentation</vt:lpstr>
      <vt:lpstr>3 Great Examples of this Truth: Abraham, Isaac, Jacob, (a very dysfunctional family!) 這項真理的三個偉大範例：亞伯拉罕，以撒，雅各 （一個功能十分失常的家庭）</vt:lpstr>
      <vt:lpstr>1a. Abraham’s sinful humanity 亞伯拉罕罪惡的人性</vt:lpstr>
      <vt:lpstr>1b. Abraham’s transformation into Christ’s Image 亞伯拉罕轉化成基督的形像</vt:lpstr>
      <vt:lpstr>PowerPoint Presentation</vt:lpstr>
      <vt:lpstr>2a. Isaac’s sinful humanity 以撒罪惡的人性</vt:lpstr>
      <vt:lpstr>2a. Isaac’s sinful humanity 以撒罪惡的人性</vt:lpstr>
      <vt:lpstr>2b. Isaac’s Transformation into Christ’s Image 以撒轉化成基督的形像 </vt:lpstr>
      <vt:lpstr>Both were born by supernatural birth (Gen. 21:1-3; Matt. 1:18-23)         A Christian is a son of God by supernatural birth (Joh 1:12-13; 3:3-7) 兩位都是超自然誕生，基督徒也藉著超自然誕生成爲上帝的兒子 （約1：12-13；3：3-7）</vt:lpstr>
      <vt:lpstr>Many struggle with the supernatural nature of being a true Christian born again by the Holy Spirit (Nicodemas - John 3:3-7)  許多人對經由聖靈重生成爲真正基督徒的超自然本質感到困惑</vt:lpstr>
      <vt:lpstr>Hebrews 11:18-19 reveals the events in Genesis 22 are a Prophetic Type of Christ 希伯來書11:18-19 顯示創世記22章中的事件是基督的預表</vt:lpstr>
      <vt:lpstr>Every born again Christian is “a son” of God (John 1:12; 3:3-7) 每一重生的基督徒都是上帝的“兒子”（約1:12;3:3-7） </vt:lpstr>
      <vt:lpstr>We must take up our Cross &amp; follow Jesus                                      (Matt. 16:24; Mk. 8:34; Lk. 9:23); the Purpose? (Galatians 2:20) 我們必須背起自己的十字架來跟隨耶穌</vt:lpstr>
      <vt:lpstr>Isaac &amp; Jesus had profound questions for their Father.  Do you have unanswered questions of your Heavenly Father causing doubts? 以撒與耶穌都深刻地質問他們的父親。 你有從天父得不到回答而導致懷疑嗎？</vt:lpstr>
      <vt:lpstr>Have you trusted the Lamb of God to take away your sin? 你信靠上帝的羔羊除去你的罪孽了嗎？</vt:lpstr>
      <vt:lpstr>Do You Obey God in every thing? (Rom. 12:1) 你凡事順從上帝嗎？（羅12:1）</vt:lpstr>
      <vt:lpstr>(Rom. 羅馬書 8:11)</vt:lpstr>
      <vt:lpstr>Are You part of Christ’s Bride? Looking for His return? (I John 3:1-3) 你是基督新婦的一份子嗎？你期待他歸來嗎？（約一3:1-3）</vt:lpstr>
      <vt:lpstr>3a. Jacob’s Sinful Humanity: his name means “supplanter” or “trickster” (Gen. 27:36)  雅各罪惡的人性：他的名意爲“抓住/欺騙”</vt:lpstr>
      <vt:lpstr>Jacob’s Sinful Humanity: Must learn to Love God’s Will 雅各罪惡的人性：必須學會喜愛上帝的旨意</vt:lpstr>
      <vt:lpstr>3b. Jacob’s transformation into Christ’s Image:  slow &amp; painful 雅各轉化成基督的形像：緩慢且痛苦</vt:lpstr>
      <vt:lpstr>Jacob’s transformation: Focused on experiences  instead of  relationship 雅各的轉化：著重在經驗而非關係上</vt:lpstr>
      <vt:lpstr>Jacob’s transformation: the long circuitous route 雅各的轉化：漫長迂迴路綫</vt:lpstr>
      <vt:lpstr>Neglecting our spiritual growth has its consequences! 忽視我們屬靈的成長具有其後果！</vt:lpstr>
      <vt:lpstr>Anyone who follows Jesus will be hated for His Names sake      (Matt. 10:22; 24:9) 任何跟隨耶穌的人將因祂的名被痛恨（太10:22;24:9）</vt:lpstr>
      <vt:lpstr>We must learn to humble ourselves before the LORD              (I Pet. 5:6; James 4:10) 我們必須學會在耶和華面前謙卑下來（彼前5:6；雅4:10）</vt:lpstr>
      <vt:lpstr>Eventually the entire World will Learn Jesus is alive &amp; is LORD (Phil. 2:5-11; Rev. 19:11-16) 最終全世界都將明白耶穌活著，且是全地的主（腓2:5-11；啓19:11-16）</vt:lpstr>
      <vt:lpstr>We Learn so many important Lessons from these 3 men 我們從這三人學到諸多重要功課</vt:lpstr>
      <vt:lpstr>PowerPoint Presentation</vt:lpstr>
      <vt:lpstr>PowerPoint Presentation</vt:lpstr>
      <vt:lpstr>PowerPoint Presentation</vt:lpstr>
      <vt:lpstr>Justified by God’s Grace (Rom. 8:30, 33; 3:24) (saved from the penalty, power &amp; presence of sin)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468</cp:revision>
  <dcterms:created xsi:type="dcterms:W3CDTF">2005-08-26T16:47:04Z</dcterms:created>
  <dcterms:modified xsi:type="dcterms:W3CDTF">2021-09-10T19:35:21Z</dcterms:modified>
</cp:coreProperties>
</file>