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sldIdLst>
    <p:sldId id="417" r:id="rId3"/>
    <p:sldId id="426" r:id="rId4"/>
    <p:sldId id="429" r:id="rId5"/>
    <p:sldId id="427" r:id="rId6"/>
    <p:sldId id="394" r:id="rId7"/>
    <p:sldId id="428" r:id="rId8"/>
    <p:sldId id="413" r:id="rId9"/>
    <p:sldId id="434" r:id="rId10"/>
    <p:sldId id="418" r:id="rId11"/>
    <p:sldId id="435" r:id="rId12"/>
    <p:sldId id="433" r:id="rId13"/>
    <p:sldId id="430" r:id="rId14"/>
    <p:sldId id="436" r:id="rId15"/>
    <p:sldId id="432" r:id="rId16"/>
    <p:sldId id="438" r:id="rId17"/>
    <p:sldId id="437" r:id="rId18"/>
    <p:sldId id="420" r:id="rId19"/>
    <p:sldId id="452" r:id="rId20"/>
    <p:sldId id="451" r:id="rId21"/>
    <p:sldId id="459" r:id="rId22"/>
    <p:sldId id="414" r:id="rId23"/>
    <p:sldId id="453" r:id="rId24"/>
    <p:sldId id="448" r:id="rId25"/>
    <p:sldId id="460" r:id="rId26"/>
    <p:sldId id="461" r:id="rId27"/>
    <p:sldId id="442" r:id="rId28"/>
    <p:sldId id="455" r:id="rId29"/>
    <p:sldId id="454" r:id="rId30"/>
    <p:sldId id="449" r:id="rId31"/>
    <p:sldId id="431" r:id="rId32"/>
    <p:sldId id="456" r:id="rId33"/>
    <p:sldId id="422" r:id="rId34"/>
    <p:sldId id="446" r:id="rId35"/>
    <p:sldId id="421" r:id="rId36"/>
    <p:sldId id="462" r:id="rId37"/>
    <p:sldId id="423" r:id="rId38"/>
    <p:sldId id="444" r:id="rId39"/>
    <p:sldId id="441" r:id="rId40"/>
    <p:sldId id="445" r:id="rId41"/>
    <p:sldId id="419" r:id="rId42"/>
    <p:sldId id="439" r:id="rId43"/>
    <p:sldId id="424" r:id="rId44"/>
    <p:sldId id="450" r:id="rId45"/>
    <p:sldId id="440" r:id="rId46"/>
    <p:sldId id="447" r:id="rId47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FF99CC"/>
    <a:srgbClr val="FFCCFF"/>
    <a:srgbClr val="99FFCC"/>
    <a:srgbClr val="FFFF99"/>
    <a:srgbClr val="66FFCC"/>
    <a:srgbClr val="FFFF00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904" autoAdjust="0"/>
    <p:restoredTop sz="94660"/>
  </p:normalViewPr>
  <p:slideViewPr>
    <p:cSldViewPr>
      <p:cViewPr varScale="1">
        <p:scale>
          <a:sx n="75" d="100"/>
          <a:sy n="75" d="100"/>
        </p:scale>
        <p:origin x="43" y="18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nchang Chen" userId="f607d443-29db-4a24-b3b8-45e063a3a487" providerId="ADAL" clId="{3674DE53-2D04-4EAC-A73D-D0D5AE10707A}"/>
    <pc:docChg chg="delSld">
      <pc:chgData name="Jinchang Chen" userId="f607d443-29db-4a24-b3b8-45e063a3a487" providerId="ADAL" clId="{3674DE53-2D04-4EAC-A73D-D0D5AE10707A}" dt="2021-08-21T18:12:37.328" v="1" actId="2696"/>
      <pc:docMkLst>
        <pc:docMk/>
      </pc:docMkLst>
      <pc:sldChg chg="del">
        <pc:chgData name="Jinchang Chen" userId="f607d443-29db-4a24-b3b8-45e063a3a487" providerId="ADAL" clId="{3674DE53-2D04-4EAC-A73D-D0D5AE10707A}" dt="2021-08-21T18:12:37.328" v="1" actId="2696"/>
        <pc:sldMkLst>
          <pc:docMk/>
          <pc:sldMk cId="0" sldId="425"/>
        </pc:sldMkLst>
      </pc:sldChg>
      <pc:sldChg chg="del">
        <pc:chgData name="Jinchang Chen" userId="f607d443-29db-4a24-b3b8-45e063a3a487" providerId="ADAL" clId="{3674DE53-2D04-4EAC-A73D-D0D5AE10707A}" dt="2021-08-21T18:12:32.998" v="0" actId="2696"/>
        <pc:sldMkLst>
          <pc:docMk/>
          <pc:sldMk cId="0" sldId="46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3372F5C-7A1D-4439-A135-942F2DAAC9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4F81429-DA83-4051-8CF2-4D0BDD4C5A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2D7035C-1C12-4895-BC07-903A24D502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F04D0-EDC6-42AF-B62B-4A1CAAE79C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1063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0B8B23E-E957-4E16-918C-3A8BBFBA34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3F92EE1-67C2-4851-A6E8-1F6C3D3D43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65645EA-7AF6-4605-A411-EEAE05C12E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625AD-442A-4567-A931-061B03B576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6982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ECEC652-F7DE-4EEB-903B-625BCA05F6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ABAD7CD-F97A-4235-B4CA-22A0172844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9B40238-99EE-47D2-A028-94BCE78E9F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3F84C-B220-43B9-AC89-9D8040B585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16140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4784EA-733A-4C74-AE41-B52058023C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3043E9-F8AD-4763-B5F0-6D46DFAD06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34FBB7-9567-45C0-9D2D-64B68C491D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BDC87-1B68-49FB-A3EC-8EA790F486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7694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DDCBE12C-6639-46AA-9512-B548014CF34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56413"/>
            <a:chOff x="0" y="0"/>
            <a:chExt cx="5760" cy="4319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E00F35CF-DA4C-4063-8673-829CB4CFB38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A49BD25F-50D1-4449-90D3-BA8D8ED1B9E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C0D3842D-9583-456F-B2AA-579BAC5E81A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A3E9FB19-0E17-4793-8F8C-68B8F81E20C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686 w 1722"/>
                <a:gd name="T1" fmla="*/ 48 h 66"/>
                <a:gd name="T2" fmla="*/ 1686 w 1722"/>
                <a:gd name="T3" fmla="*/ 42 h 66"/>
                <a:gd name="T4" fmla="*/ 0 w 1722"/>
                <a:gd name="T5" fmla="*/ 0 h 66"/>
                <a:gd name="T6" fmla="*/ 0 w 1722"/>
                <a:gd name="T7" fmla="*/ 33 h 66"/>
                <a:gd name="T8" fmla="*/ 1686 w 1722"/>
                <a:gd name="T9" fmla="*/ 48 h 66"/>
                <a:gd name="T10" fmla="*/ 1686 w 1722"/>
                <a:gd name="T11" fmla="*/ 48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7398A096-3DED-40CF-8328-33D531C4E68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E93825BE-8DF1-4122-83D2-95BC74437BD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57 w 975"/>
                <a:gd name="T1" fmla="*/ 48 h 101"/>
                <a:gd name="T2" fmla="*/ 957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57 w 975"/>
                <a:gd name="T9" fmla="*/ 48 h 101"/>
                <a:gd name="T10" fmla="*/ 957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297E2F74-44D0-4C34-AF7F-F1EC106D56D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05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05 w 2141"/>
                <a:gd name="T7" fmla="*/ 0 h 198"/>
                <a:gd name="T8" fmla="*/ 2105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E60C11A4-6EA6-4F39-ADC9-4AC98EC3EDA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E1611653-4B40-4973-8B8E-10B92D9D1B8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28 w 2517"/>
                <a:gd name="T1" fmla="*/ 276 h 276"/>
                <a:gd name="T2" fmla="*/ 2463 w 2517"/>
                <a:gd name="T3" fmla="*/ 204 h 276"/>
                <a:gd name="T4" fmla="*/ 2206 w 2517"/>
                <a:gd name="T5" fmla="*/ 0 h 276"/>
                <a:gd name="T6" fmla="*/ 0 w 2517"/>
                <a:gd name="T7" fmla="*/ 276 h 276"/>
                <a:gd name="T8" fmla="*/ 2128 w 2517"/>
                <a:gd name="T9" fmla="*/ 276 h 276"/>
                <a:gd name="T10" fmla="*/ 2128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C385C4E1-8238-47A1-AF50-5EC6E708C1E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52A96190-5C4B-41AA-A1FE-C138CE03009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11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11 w 729"/>
                <a:gd name="T7" fmla="*/ 240 h 240"/>
                <a:gd name="T8" fmla="*/ 711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C1EAF14B-9741-496E-8449-E642C86CB43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1F15E7A4-67F5-4070-B1D2-E55B6A9478D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11 w 729"/>
                <a:gd name="T1" fmla="*/ 318 h 318"/>
                <a:gd name="T2" fmla="*/ 711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11 w 729"/>
                <a:gd name="T9" fmla="*/ 318 h 318"/>
                <a:gd name="T10" fmla="*/ 711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7AAA8ECC-CE30-43A9-B7E6-D6B1650A65A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EEB42440-7030-413B-8452-CB71DB9A4D8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5468A291-989B-4F6C-B228-46CE46279E8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2285F690-D436-4D2C-ACBE-45F68C1386F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7ACCA589-B88F-4015-8B32-F57EBB66A29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5CFD4BC4-E93E-4559-B20A-3D137E39404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3EA12C86-5796-41C7-9134-1DC2CB8B328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id="{979EE98A-D6E7-42F5-8A55-9B6677C000E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6" name="Freeform 24">
              <a:extLst>
                <a:ext uri="{FF2B5EF4-FFF2-40B4-BE49-F238E27FC236}">
                  <a16:creationId xmlns:a16="http://schemas.microsoft.com/office/drawing/2014/main" id="{23391B24-3896-4EDC-B5E9-9524A6E1957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7" name="Freeform 25">
              <a:extLst>
                <a:ext uri="{FF2B5EF4-FFF2-40B4-BE49-F238E27FC236}">
                  <a16:creationId xmlns:a16="http://schemas.microsoft.com/office/drawing/2014/main" id="{323CFA98-B451-4764-A559-FF0CB4EB11A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6">
              <a:extLst>
                <a:ext uri="{FF2B5EF4-FFF2-40B4-BE49-F238E27FC236}">
                  <a16:creationId xmlns:a16="http://schemas.microsoft.com/office/drawing/2014/main" id="{40FF35D7-A99C-4A61-A816-4A7EADB79A5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EFE12A62-8804-401E-BE16-DC52DB7D3BB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0" name="Freeform 28">
              <a:extLst>
                <a:ext uri="{FF2B5EF4-FFF2-40B4-BE49-F238E27FC236}">
                  <a16:creationId xmlns:a16="http://schemas.microsoft.com/office/drawing/2014/main" id="{80BD400E-008E-4848-9FF4-624F1856814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294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9">
              <a:extLst>
                <a:ext uri="{FF2B5EF4-FFF2-40B4-BE49-F238E27FC236}">
                  <a16:creationId xmlns:a16="http://schemas.microsoft.com/office/drawing/2014/main" id="{ED5EB48F-74E6-482D-B45F-614AD9FB020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2" name="Freeform 30">
              <a:extLst>
                <a:ext uri="{FF2B5EF4-FFF2-40B4-BE49-F238E27FC236}">
                  <a16:creationId xmlns:a16="http://schemas.microsoft.com/office/drawing/2014/main" id="{43C0F3BE-ABAC-4859-92CE-1BDDE8C2465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1">
              <a:extLst>
                <a:ext uri="{FF2B5EF4-FFF2-40B4-BE49-F238E27FC236}">
                  <a16:creationId xmlns:a16="http://schemas.microsoft.com/office/drawing/2014/main" id="{C70C3757-807A-490A-A8F5-68FA65AF2FF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4" name="Freeform 32">
              <a:extLst>
                <a:ext uri="{FF2B5EF4-FFF2-40B4-BE49-F238E27FC236}">
                  <a16:creationId xmlns:a16="http://schemas.microsoft.com/office/drawing/2014/main" id="{3866E29D-4C0B-44E4-8040-892F1F7C10E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5" name="Freeform 33">
              <a:extLst>
                <a:ext uri="{FF2B5EF4-FFF2-40B4-BE49-F238E27FC236}">
                  <a16:creationId xmlns:a16="http://schemas.microsoft.com/office/drawing/2014/main" id="{A58CE848-0BAF-4D52-B627-C748E364900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6" name="Freeform 34">
              <a:extLst>
                <a:ext uri="{FF2B5EF4-FFF2-40B4-BE49-F238E27FC236}">
                  <a16:creationId xmlns:a16="http://schemas.microsoft.com/office/drawing/2014/main" id="{449A52BD-5791-4EFD-ADE8-EB84C8D0FC7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7" name="Freeform 35">
              <a:extLst>
                <a:ext uri="{FF2B5EF4-FFF2-40B4-BE49-F238E27FC236}">
                  <a16:creationId xmlns:a16="http://schemas.microsoft.com/office/drawing/2014/main" id="{3A060C0D-1C13-42DB-BA48-BD1ECAE1754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8" name="Freeform 36">
              <a:extLst>
                <a:ext uri="{FF2B5EF4-FFF2-40B4-BE49-F238E27FC236}">
                  <a16:creationId xmlns:a16="http://schemas.microsoft.com/office/drawing/2014/main" id="{31383596-0883-4DFF-AD03-40FA101C647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9" name="Freeform 37">
              <a:extLst>
                <a:ext uri="{FF2B5EF4-FFF2-40B4-BE49-F238E27FC236}">
                  <a16:creationId xmlns:a16="http://schemas.microsoft.com/office/drawing/2014/main" id="{1D981489-370F-4C6C-BB70-AAC0868B5F0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0" name="Freeform 38">
              <a:extLst>
                <a:ext uri="{FF2B5EF4-FFF2-40B4-BE49-F238E27FC236}">
                  <a16:creationId xmlns:a16="http://schemas.microsoft.com/office/drawing/2014/main" id="{E8620CA4-EFDF-4FAD-AC28-F51877D841B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grpSp>
          <p:nvGrpSpPr>
            <p:cNvPr id="41" name="Group 39">
              <a:extLst>
                <a:ext uri="{FF2B5EF4-FFF2-40B4-BE49-F238E27FC236}">
                  <a16:creationId xmlns:a16="http://schemas.microsoft.com/office/drawing/2014/main" id="{A5FCB999-8E50-421A-8397-1147393F6256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>
                <a:extLst>
                  <a:ext uri="{FF2B5EF4-FFF2-40B4-BE49-F238E27FC236}">
                    <a16:creationId xmlns:a16="http://schemas.microsoft.com/office/drawing/2014/main" id="{021AF1BE-BB1D-4969-9FD2-1C8E86EF17C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3" name="Freeform 41">
                <a:extLst>
                  <a:ext uri="{FF2B5EF4-FFF2-40B4-BE49-F238E27FC236}">
                    <a16:creationId xmlns:a16="http://schemas.microsoft.com/office/drawing/2014/main" id="{9376BA7C-5A6B-4E49-8C77-0DB3BC3C6F6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</p:grpSp>
      </p:grpSp>
      <p:sp>
        <p:nvSpPr>
          <p:cNvPr id="19498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609600" y="1600200"/>
            <a:ext cx="109728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499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4" name="Rectangle 44">
            <a:extLst>
              <a:ext uri="{FF2B5EF4-FFF2-40B4-BE49-F238E27FC236}">
                <a16:creationId xmlns:a16="http://schemas.microsoft.com/office/drawing/2014/main" id="{012C6BC6-FA0B-4AD5-8086-BB9BBE05D491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" name="Rectangle 45">
            <a:extLst>
              <a:ext uri="{FF2B5EF4-FFF2-40B4-BE49-F238E27FC236}">
                <a16:creationId xmlns:a16="http://schemas.microsoft.com/office/drawing/2014/main" id="{81A05651-68FE-4ABD-8D1F-F5818954CD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" name="Rectangle 46">
            <a:extLst>
              <a:ext uri="{FF2B5EF4-FFF2-40B4-BE49-F238E27FC236}">
                <a16:creationId xmlns:a16="http://schemas.microsoft.com/office/drawing/2014/main" id="{AA7885F8-1FF5-4C87-82B9-6C212A1F21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5DD2A-7267-4AF4-9486-C9DAFA0065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7025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>
            <a:extLst>
              <a:ext uri="{FF2B5EF4-FFF2-40B4-BE49-F238E27FC236}">
                <a16:creationId xmlns:a16="http://schemas.microsoft.com/office/drawing/2014/main" id="{0B970C7D-8CE5-4003-9888-D7C10F62D5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>
            <a:extLst>
              <a:ext uri="{FF2B5EF4-FFF2-40B4-BE49-F238E27FC236}">
                <a16:creationId xmlns:a16="http://schemas.microsoft.com/office/drawing/2014/main" id="{6C957784-162D-47C6-A070-BAC4FA0F22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>
            <a:extLst>
              <a:ext uri="{FF2B5EF4-FFF2-40B4-BE49-F238E27FC236}">
                <a16:creationId xmlns:a16="http://schemas.microsoft.com/office/drawing/2014/main" id="{BC1DE6FD-69BD-4AA0-9C07-B08112C076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EB6B1-3BAC-4BDF-B404-D1B73E9778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34590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4">
            <a:extLst>
              <a:ext uri="{FF2B5EF4-FFF2-40B4-BE49-F238E27FC236}">
                <a16:creationId xmlns:a16="http://schemas.microsoft.com/office/drawing/2014/main" id="{CB16AB84-0BA8-4060-B907-EB421944AE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>
            <a:extLst>
              <a:ext uri="{FF2B5EF4-FFF2-40B4-BE49-F238E27FC236}">
                <a16:creationId xmlns:a16="http://schemas.microsoft.com/office/drawing/2014/main" id="{E4DE0489-DC32-4EDD-B2E2-ADDA186BCC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>
            <a:extLst>
              <a:ext uri="{FF2B5EF4-FFF2-40B4-BE49-F238E27FC236}">
                <a16:creationId xmlns:a16="http://schemas.microsoft.com/office/drawing/2014/main" id="{843836AB-9CD2-46E7-8AFF-FBDFFF715D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B24D1D-F0C2-4F39-A424-970723E515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6693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4">
            <a:extLst>
              <a:ext uri="{FF2B5EF4-FFF2-40B4-BE49-F238E27FC236}">
                <a16:creationId xmlns:a16="http://schemas.microsoft.com/office/drawing/2014/main" id="{1990FDF6-9E2E-46E3-B6FC-C4E761ABD1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>
            <a:extLst>
              <a:ext uri="{FF2B5EF4-FFF2-40B4-BE49-F238E27FC236}">
                <a16:creationId xmlns:a16="http://schemas.microsoft.com/office/drawing/2014/main" id="{DBDA4EC7-BE18-4B14-BB9D-7333E264BE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>
            <a:extLst>
              <a:ext uri="{FF2B5EF4-FFF2-40B4-BE49-F238E27FC236}">
                <a16:creationId xmlns:a16="http://schemas.microsoft.com/office/drawing/2014/main" id="{FF98818F-4A63-4253-BB38-FDA2B54A6E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1E9B2-09B0-497A-9435-666238B818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02185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4">
            <a:extLst>
              <a:ext uri="{FF2B5EF4-FFF2-40B4-BE49-F238E27FC236}">
                <a16:creationId xmlns:a16="http://schemas.microsoft.com/office/drawing/2014/main" id="{DEFD419D-0392-4F4A-8C65-432266D6D6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5">
            <a:extLst>
              <a:ext uri="{FF2B5EF4-FFF2-40B4-BE49-F238E27FC236}">
                <a16:creationId xmlns:a16="http://schemas.microsoft.com/office/drawing/2014/main" id="{16284FE2-C1CC-4000-AB4F-9CC5AB0D6F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6">
            <a:extLst>
              <a:ext uri="{FF2B5EF4-FFF2-40B4-BE49-F238E27FC236}">
                <a16:creationId xmlns:a16="http://schemas.microsoft.com/office/drawing/2014/main" id="{1AA6CC94-EE02-42EC-9967-67953AF08D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ABAD59-B11E-49A5-824F-CC642CE013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77587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4">
            <a:extLst>
              <a:ext uri="{FF2B5EF4-FFF2-40B4-BE49-F238E27FC236}">
                <a16:creationId xmlns:a16="http://schemas.microsoft.com/office/drawing/2014/main" id="{C6D23B17-A3E4-45A7-8E66-B0AFBFE0DA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5">
            <a:extLst>
              <a:ext uri="{FF2B5EF4-FFF2-40B4-BE49-F238E27FC236}">
                <a16:creationId xmlns:a16="http://schemas.microsoft.com/office/drawing/2014/main" id="{DF5A7BBC-8BC7-4C70-8389-096AD687DE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6">
            <a:extLst>
              <a:ext uri="{FF2B5EF4-FFF2-40B4-BE49-F238E27FC236}">
                <a16:creationId xmlns:a16="http://schemas.microsoft.com/office/drawing/2014/main" id="{3DD83358-83E3-4A5A-80A5-06458F9E58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B4BD6-134A-41AF-8810-90308AF025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17739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>
            <a:extLst>
              <a:ext uri="{FF2B5EF4-FFF2-40B4-BE49-F238E27FC236}">
                <a16:creationId xmlns:a16="http://schemas.microsoft.com/office/drawing/2014/main" id="{9BCE9A81-17BD-4132-9162-3DDB0C218A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5">
            <a:extLst>
              <a:ext uri="{FF2B5EF4-FFF2-40B4-BE49-F238E27FC236}">
                <a16:creationId xmlns:a16="http://schemas.microsoft.com/office/drawing/2014/main" id="{3BA22779-6D18-4CFE-9B89-F7A95C023F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6">
            <a:extLst>
              <a:ext uri="{FF2B5EF4-FFF2-40B4-BE49-F238E27FC236}">
                <a16:creationId xmlns:a16="http://schemas.microsoft.com/office/drawing/2014/main" id="{8C4363F0-97D5-4C85-9C8D-C70258E5A3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9D31F-45C9-42B8-8CBA-9811FCD847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4319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3AA2088-18C0-4A53-94D5-79CDD39300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F585DE5-EE29-4616-AA08-6BD764110C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BC0A1BD-1ACB-4E3D-B980-526E5F6ADD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94C31-D5D7-4FFC-AFFB-015BB95A2A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45064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>
            <a:extLst>
              <a:ext uri="{FF2B5EF4-FFF2-40B4-BE49-F238E27FC236}">
                <a16:creationId xmlns:a16="http://schemas.microsoft.com/office/drawing/2014/main" id="{94F3A766-5979-4679-82CB-676A229BAC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>
            <a:extLst>
              <a:ext uri="{FF2B5EF4-FFF2-40B4-BE49-F238E27FC236}">
                <a16:creationId xmlns:a16="http://schemas.microsoft.com/office/drawing/2014/main" id="{4328F918-10DC-4BA4-A872-4465C243AA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>
            <a:extLst>
              <a:ext uri="{FF2B5EF4-FFF2-40B4-BE49-F238E27FC236}">
                <a16:creationId xmlns:a16="http://schemas.microsoft.com/office/drawing/2014/main" id="{62F60288-F1EA-4188-9C02-343A20D091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32FEA-46E0-4A85-89C4-C26DFC3A92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18381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>
            <a:extLst>
              <a:ext uri="{FF2B5EF4-FFF2-40B4-BE49-F238E27FC236}">
                <a16:creationId xmlns:a16="http://schemas.microsoft.com/office/drawing/2014/main" id="{F107B4DB-B68B-45B9-9C71-1A128F23CD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>
            <a:extLst>
              <a:ext uri="{FF2B5EF4-FFF2-40B4-BE49-F238E27FC236}">
                <a16:creationId xmlns:a16="http://schemas.microsoft.com/office/drawing/2014/main" id="{3A2D6073-68EE-4DA9-BAC1-5A8A0E122F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>
            <a:extLst>
              <a:ext uri="{FF2B5EF4-FFF2-40B4-BE49-F238E27FC236}">
                <a16:creationId xmlns:a16="http://schemas.microsoft.com/office/drawing/2014/main" id="{DF39BAC2-52C1-4D73-A990-F9C58CB318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70646D-4DFB-46A4-9B64-028B34E3DA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58938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>
            <a:extLst>
              <a:ext uri="{FF2B5EF4-FFF2-40B4-BE49-F238E27FC236}">
                <a16:creationId xmlns:a16="http://schemas.microsoft.com/office/drawing/2014/main" id="{70434689-DAA7-4217-9638-828A016C35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>
            <a:extLst>
              <a:ext uri="{FF2B5EF4-FFF2-40B4-BE49-F238E27FC236}">
                <a16:creationId xmlns:a16="http://schemas.microsoft.com/office/drawing/2014/main" id="{033F3D50-F249-4914-AE3E-68775F0D03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>
            <a:extLst>
              <a:ext uri="{FF2B5EF4-FFF2-40B4-BE49-F238E27FC236}">
                <a16:creationId xmlns:a16="http://schemas.microsoft.com/office/drawing/2014/main" id="{0ABE6D35-A1E8-435E-839D-641BEE39C8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93219-6157-4537-997F-AAD7CBA249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42096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>
            <a:extLst>
              <a:ext uri="{FF2B5EF4-FFF2-40B4-BE49-F238E27FC236}">
                <a16:creationId xmlns:a16="http://schemas.microsoft.com/office/drawing/2014/main" id="{84579B64-DADC-43A3-9911-DCF3BAAA46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>
            <a:extLst>
              <a:ext uri="{FF2B5EF4-FFF2-40B4-BE49-F238E27FC236}">
                <a16:creationId xmlns:a16="http://schemas.microsoft.com/office/drawing/2014/main" id="{6A44FFDE-20EF-4908-BD02-3F44E4B4F0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>
            <a:extLst>
              <a:ext uri="{FF2B5EF4-FFF2-40B4-BE49-F238E27FC236}">
                <a16:creationId xmlns:a16="http://schemas.microsoft.com/office/drawing/2014/main" id="{F82E5681-C6DC-4A41-9EE2-7091566C45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7FF060-5EB7-40F7-8E65-90011E1838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97244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4">
            <a:extLst>
              <a:ext uri="{FF2B5EF4-FFF2-40B4-BE49-F238E27FC236}">
                <a16:creationId xmlns:a16="http://schemas.microsoft.com/office/drawing/2014/main" id="{D7CAE8A5-44ED-4185-8BD5-289C6B4ACB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>
            <a:extLst>
              <a:ext uri="{FF2B5EF4-FFF2-40B4-BE49-F238E27FC236}">
                <a16:creationId xmlns:a16="http://schemas.microsoft.com/office/drawing/2014/main" id="{08645BBB-88D6-43FF-B03D-C8696F5DF1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>
            <a:extLst>
              <a:ext uri="{FF2B5EF4-FFF2-40B4-BE49-F238E27FC236}">
                <a16:creationId xmlns:a16="http://schemas.microsoft.com/office/drawing/2014/main" id="{38AA39CE-CA67-4CB0-B8CE-3485266468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F99A0-37E3-4B8E-850D-664927867E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9047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AA99753-44CF-46D4-8161-71E49332E8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4321175-7F6D-4780-B55E-CD7E4EAC51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220E048-73EF-4FD8-89FF-C1E20D04D7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2D46E-8A96-4526-8C89-632702F42C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6927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E6CA8A-244D-4464-B378-14052FD692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9EA479-F4B4-4E65-9F69-8A7720B36E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D9632D-5A7D-4A04-A934-66A4275EB8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4852C-13FE-4517-A307-90E56A713B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339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37F8D89-C991-4A98-843B-918F6F33E9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452A981-CA79-4576-864A-A7B915DE01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EA082A2-C8DB-4897-9602-EF96BC6B9C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BD69E0-9231-45F8-BA3D-A62BF5C42C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8149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9E9FFD9-508B-488D-87FB-E78AA2C6F0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D1B92C0-15AF-4B2B-ABC3-0D866E4072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07D42C1-A9E5-4716-A583-C61B9C86B8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41A22-25EA-4D38-AEB6-36B22D9715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0449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A66BB6D-5ADB-481D-956A-23D6EE93F3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F073132-8AA2-4C9E-968B-A68D1F2380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D1022CA-B9CE-4480-83EB-CC03DECB42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8FA10-E8FE-4374-B223-1CA0821F49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7855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1AF806-5B1D-4032-991D-E7C5E7A119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CAAC62-5FFB-4DF5-A3A0-DB942E1267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910A56-D929-4696-82F5-62842588A8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7560F-CE6E-45FE-8C25-CF6ED3913C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4428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FF3B04-0742-4833-A31A-0EA741433F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328D38-48F8-4327-9589-FF1A6C8D5D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CA72F0-9652-4A07-AE54-E3CF0AE743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4D393-BED0-4C94-872F-06652E421C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9574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6DD5173-829D-481C-8182-7F1ACBA06C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C4FFBB0-31E5-4F4F-9607-3E36424ECB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DE41653-5D7A-465E-B5BD-B86A5F2FFAF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3BA74DD-F5C1-4DE3-9065-1734F8E2550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7E4B31D-0D2C-4B4D-B071-CE8E8805961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A263FD85-A86A-4D7C-AB96-0427B937F8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91" r:id="rId1"/>
    <p:sldLayoutId id="2147485392" r:id="rId2"/>
    <p:sldLayoutId id="2147485393" r:id="rId3"/>
    <p:sldLayoutId id="2147485394" r:id="rId4"/>
    <p:sldLayoutId id="2147485395" r:id="rId5"/>
    <p:sldLayoutId id="2147485396" r:id="rId6"/>
    <p:sldLayoutId id="2147485397" r:id="rId7"/>
    <p:sldLayoutId id="2147485398" r:id="rId8"/>
    <p:sldLayoutId id="2147485399" r:id="rId9"/>
    <p:sldLayoutId id="2147485400" r:id="rId10"/>
    <p:sldLayoutId id="2147485401" r:id="rId11"/>
    <p:sldLayoutId id="214748540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>
            <a:extLst>
              <a:ext uri="{FF2B5EF4-FFF2-40B4-BE49-F238E27FC236}">
                <a16:creationId xmlns:a16="http://schemas.microsoft.com/office/drawing/2014/main" id="{AFE29005-F08E-4CDC-90D7-017A92C7310B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56413"/>
            <a:chOff x="0" y="0"/>
            <a:chExt cx="5760" cy="4319"/>
          </a:xfrm>
        </p:grpSpPr>
        <p:sp>
          <p:nvSpPr>
            <p:cNvPr id="18435" name="Freeform 3">
              <a:extLst>
                <a:ext uri="{FF2B5EF4-FFF2-40B4-BE49-F238E27FC236}">
                  <a16:creationId xmlns:a16="http://schemas.microsoft.com/office/drawing/2014/main" id="{4632E2DE-1918-4EA3-89D7-4914A41ACD8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36" name="Freeform 4">
              <a:extLst>
                <a:ext uri="{FF2B5EF4-FFF2-40B4-BE49-F238E27FC236}">
                  <a16:creationId xmlns:a16="http://schemas.microsoft.com/office/drawing/2014/main" id="{C3F96F25-6A37-4680-B2D7-48CB4CCB07D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37" name="Freeform 5">
              <a:extLst>
                <a:ext uri="{FF2B5EF4-FFF2-40B4-BE49-F238E27FC236}">
                  <a16:creationId xmlns:a16="http://schemas.microsoft.com/office/drawing/2014/main" id="{ED4AD506-1BCA-4EE1-BC88-569C26E6442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59" name="Freeform 6">
              <a:extLst>
                <a:ext uri="{FF2B5EF4-FFF2-40B4-BE49-F238E27FC236}">
                  <a16:creationId xmlns:a16="http://schemas.microsoft.com/office/drawing/2014/main" id="{A57AC8FC-59F0-4BBA-9437-2EB3369DC2A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686 w 1722"/>
                <a:gd name="T1" fmla="*/ 48 h 66"/>
                <a:gd name="T2" fmla="*/ 1686 w 1722"/>
                <a:gd name="T3" fmla="*/ 42 h 66"/>
                <a:gd name="T4" fmla="*/ 0 w 1722"/>
                <a:gd name="T5" fmla="*/ 0 h 66"/>
                <a:gd name="T6" fmla="*/ 0 w 1722"/>
                <a:gd name="T7" fmla="*/ 33 h 66"/>
                <a:gd name="T8" fmla="*/ 1686 w 1722"/>
                <a:gd name="T9" fmla="*/ 48 h 66"/>
                <a:gd name="T10" fmla="*/ 1686 w 1722"/>
                <a:gd name="T11" fmla="*/ 48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39" name="Freeform 7">
              <a:extLst>
                <a:ext uri="{FF2B5EF4-FFF2-40B4-BE49-F238E27FC236}">
                  <a16:creationId xmlns:a16="http://schemas.microsoft.com/office/drawing/2014/main" id="{0528AB0F-61FB-4492-AE4A-746F26EF793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61" name="Freeform 8">
              <a:extLst>
                <a:ext uri="{FF2B5EF4-FFF2-40B4-BE49-F238E27FC236}">
                  <a16:creationId xmlns:a16="http://schemas.microsoft.com/office/drawing/2014/main" id="{871BCED2-A7E3-41CB-8131-54EBBFDE50E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57 w 975"/>
                <a:gd name="T1" fmla="*/ 48 h 101"/>
                <a:gd name="T2" fmla="*/ 957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57 w 975"/>
                <a:gd name="T9" fmla="*/ 48 h 101"/>
                <a:gd name="T10" fmla="*/ 957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2" name="Freeform 9">
              <a:extLst>
                <a:ext uri="{FF2B5EF4-FFF2-40B4-BE49-F238E27FC236}">
                  <a16:creationId xmlns:a16="http://schemas.microsoft.com/office/drawing/2014/main" id="{820F4DFD-A9B2-4F6F-970F-4C04D734CFC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05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05 w 2141"/>
                <a:gd name="T7" fmla="*/ 0 h 198"/>
                <a:gd name="T8" fmla="*/ 2105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2" name="Freeform 10">
              <a:extLst>
                <a:ext uri="{FF2B5EF4-FFF2-40B4-BE49-F238E27FC236}">
                  <a16:creationId xmlns:a16="http://schemas.microsoft.com/office/drawing/2014/main" id="{1389BF5F-C38C-4CCC-9632-04486E2AFB9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64" name="Freeform 11">
              <a:extLst>
                <a:ext uri="{FF2B5EF4-FFF2-40B4-BE49-F238E27FC236}">
                  <a16:creationId xmlns:a16="http://schemas.microsoft.com/office/drawing/2014/main" id="{1EE28A39-EE8B-4551-99C6-42632CD8C0B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28 w 2517"/>
                <a:gd name="T1" fmla="*/ 276 h 276"/>
                <a:gd name="T2" fmla="*/ 2463 w 2517"/>
                <a:gd name="T3" fmla="*/ 204 h 276"/>
                <a:gd name="T4" fmla="*/ 2206 w 2517"/>
                <a:gd name="T5" fmla="*/ 0 h 276"/>
                <a:gd name="T6" fmla="*/ 0 w 2517"/>
                <a:gd name="T7" fmla="*/ 276 h 276"/>
                <a:gd name="T8" fmla="*/ 2128 w 2517"/>
                <a:gd name="T9" fmla="*/ 276 h 276"/>
                <a:gd name="T10" fmla="*/ 2128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4" name="Freeform 12">
              <a:extLst>
                <a:ext uri="{FF2B5EF4-FFF2-40B4-BE49-F238E27FC236}">
                  <a16:creationId xmlns:a16="http://schemas.microsoft.com/office/drawing/2014/main" id="{359FF748-AF51-44BC-87EB-56DBB0E526D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66" name="Freeform 13">
              <a:extLst>
                <a:ext uri="{FF2B5EF4-FFF2-40B4-BE49-F238E27FC236}">
                  <a16:creationId xmlns:a16="http://schemas.microsoft.com/office/drawing/2014/main" id="{BF2CC3F3-0D2E-4FD2-8B56-B37EA76504F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11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11 w 729"/>
                <a:gd name="T7" fmla="*/ 240 h 240"/>
                <a:gd name="T8" fmla="*/ 711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6" name="Freeform 14">
              <a:extLst>
                <a:ext uri="{FF2B5EF4-FFF2-40B4-BE49-F238E27FC236}">
                  <a16:creationId xmlns:a16="http://schemas.microsoft.com/office/drawing/2014/main" id="{230EC4E8-7C97-46EA-986D-54674074F58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68" name="Freeform 15">
              <a:extLst>
                <a:ext uri="{FF2B5EF4-FFF2-40B4-BE49-F238E27FC236}">
                  <a16:creationId xmlns:a16="http://schemas.microsoft.com/office/drawing/2014/main" id="{2D7D6580-1FD7-4EA4-A334-B8E290480D7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11 w 729"/>
                <a:gd name="T1" fmla="*/ 318 h 318"/>
                <a:gd name="T2" fmla="*/ 711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11 w 729"/>
                <a:gd name="T9" fmla="*/ 318 h 318"/>
                <a:gd name="T10" fmla="*/ 711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8" name="Freeform 16">
              <a:extLst>
                <a:ext uri="{FF2B5EF4-FFF2-40B4-BE49-F238E27FC236}">
                  <a16:creationId xmlns:a16="http://schemas.microsoft.com/office/drawing/2014/main" id="{59467C95-CA11-4307-B147-56E0D147B23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49" name="Freeform 17">
              <a:extLst>
                <a:ext uri="{FF2B5EF4-FFF2-40B4-BE49-F238E27FC236}">
                  <a16:creationId xmlns:a16="http://schemas.microsoft.com/office/drawing/2014/main" id="{61CA2E46-0C80-4709-A32A-DF79C869BE6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50" name="Freeform 18">
              <a:extLst>
                <a:ext uri="{FF2B5EF4-FFF2-40B4-BE49-F238E27FC236}">
                  <a16:creationId xmlns:a16="http://schemas.microsoft.com/office/drawing/2014/main" id="{3AFF48D0-3D28-427C-872D-3EBED406B7F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72" name="Freeform 19">
              <a:extLst>
                <a:ext uri="{FF2B5EF4-FFF2-40B4-BE49-F238E27FC236}">
                  <a16:creationId xmlns:a16="http://schemas.microsoft.com/office/drawing/2014/main" id="{D04E3F0D-ADC6-4DF7-BD52-053DF06F102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2" name="Freeform 20">
              <a:extLst>
                <a:ext uri="{FF2B5EF4-FFF2-40B4-BE49-F238E27FC236}">
                  <a16:creationId xmlns:a16="http://schemas.microsoft.com/office/drawing/2014/main" id="{E13CF300-B529-4FE8-ACAE-D7C7B565CB0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74" name="Freeform 21">
              <a:extLst>
                <a:ext uri="{FF2B5EF4-FFF2-40B4-BE49-F238E27FC236}">
                  <a16:creationId xmlns:a16="http://schemas.microsoft.com/office/drawing/2014/main" id="{4CD16A1C-25D0-41E4-AD11-3E140B372B1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4" name="Freeform 22">
              <a:extLst>
                <a:ext uri="{FF2B5EF4-FFF2-40B4-BE49-F238E27FC236}">
                  <a16:creationId xmlns:a16="http://schemas.microsoft.com/office/drawing/2014/main" id="{77D85F8D-1138-47D0-83C4-5552B249913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55" name="Freeform 23">
              <a:extLst>
                <a:ext uri="{FF2B5EF4-FFF2-40B4-BE49-F238E27FC236}">
                  <a16:creationId xmlns:a16="http://schemas.microsoft.com/office/drawing/2014/main" id="{7C9C9A3F-5E64-4135-A6E2-E6DE545A775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56" name="Freeform 24">
              <a:extLst>
                <a:ext uri="{FF2B5EF4-FFF2-40B4-BE49-F238E27FC236}">
                  <a16:creationId xmlns:a16="http://schemas.microsoft.com/office/drawing/2014/main" id="{AD563216-9717-4DB0-9B3A-88CCF13F793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78" name="Freeform 25">
              <a:extLst>
                <a:ext uri="{FF2B5EF4-FFF2-40B4-BE49-F238E27FC236}">
                  <a16:creationId xmlns:a16="http://schemas.microsoft.com/office/drawing/2014/main" id="{A3CD1723-8DC5-4282-BDB4-44640DA5523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8" name="Freeform 26">
              <a:extLst>
                <a:ext uri="{FF2B5EF4-FFF2-40B4-BE49-F238E27FC236}">
                  <a16:creationId xmlns:a16="http://schemas.microsoft.com/office/drawing/2014/main" id="{54056EFC-6F58-444B-8247-C211FAA45BB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59" name="Freeform 27">
              <a:extLst>
                <a:ext uri="{FF2B5EF4-FFF2-40B4-BE49-F238E27FC236}">
                  <a16:creationId xmlns:a16="http://schemas.microsoft.com/office/drawing/2014/main" id="{DB56389E-B563-4EBB-BF99-733785EF677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81" name="Freeform 28">
              <a:extLst>
                <a:ext uri="{FF2B5EF4-FFF2-40B4-BE49-F238E27FC236}">
                  <a16:creationId xmlns:a16="http://schemas.microsoft.com/office/drawing/2014/main" id="{77DD0A95-4CB9-44F5-B4C5-7F3F33EBD79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294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1" name="Freeform 29">
              <a:extLst>
                <a:ext uri="{FF2B5EF4-FFF2-40B4-BE49-F238E27FC236}">
                  <a16:creationId xmlns:a16="http://schemas.microsoft.com/office/drawing/2014/main" id="{4CD640C3-227F-4C60-8157-1D4553A1DCA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83" name="Freeform 30">
              <a:extLst>
                <a:ext uri="{FF2B5EF4-FFF2-40B4-BE49-F238E27FC236}">
                  <a16:creationId xmlns:a16="http://schemas.microsoft.com/office/drawing/2014/main" id="{F7D3260D-393F-4218-90A2-01555B341C5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3" name="Freeform 31">
              <a:extLst>
                <a:ext uri="{FF2B5EF4-FFF2-40B4-BE49-F238E27FC236}">
                  <a16:creationId xmlns:a16="http://schemas.microsoft.com/office/drawing/2014/main" id="{2BE40A03-C25B-4025-9E80-389F97F8432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64" name="Freeform 32">
              <a:extLst>
                <a:ext uri="{FF2B5EF4-FFF2-40B4-BE49-F238E27FC236}">
                  <a16:creationId xmlns:a16="http://schemas.microsoft.com/office/drawing/2014/main" id="{936A149D-AA67-46A7-B747-2576ABA5941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65" name="Freeform 33">
              <a:extLst>
                <a:ext uri="{FF2B5EF4-FFF2-40B4-BE49-F238E27FC236}">
                  <a16:creationId xmlns:a16="http://schemas.microsoft.com/office/drawing/2014/main" id="{6D624917-D363-4727-86D3-3C6BD67E447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66" name="Freeform 34">
              <a:extLst>
                <a:ext uri="{FF2B5EF4-FFF2-40B4-BE49-F238E27FC236}">
                  <a16:creationId xmlns:a16="http://schemas.microsoft.com/office/drawing/2014/main" id="{8CB6413F-3BC3-4E05-BEF6-15E94E49D14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67" name="Freeform 35">
              <a:extLst>
                <a:ext uri="{FF2B5EF4-FFF2-40B4-BE49-F238E27FC236}">
                  <a16:creationId xmlns:a16="http://schemas.microsoft.com/office/drawing/2014/main" id="{F8E4E5EB-F442-427D-BF24-F7ED755BEDA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68" name="Freeform 36">
              <a:extLst>
                <a:ext uri="{FF2B5EF4-FFF2-40B4-BE49-F238E27FC236}">
                  <a16:creationId xmlns:a16="http://schemas.microsoft.com/office/drawing/2014/main" id="{4C24406C-59A1-48AE-B117-4ECA25D69A6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69" name="Freeform 37">
              <a:extLst>
                <a:ext uri="{FF2B5EF4-FFF2-40B4-BE49-F238E27FC236}">
                  <a16:creationId xmlns:a16="http://schemas.microsoft.com/office/drawing/2014/main" id="{6257B392-59B1-4552-9850-C696244DF34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70" name="Freeform 38">
              <a:extLst>
                <a:ext uri="{FF2B5EF4-FFF2-40B4-BE49-F238E27FC236}">
                  <a16:creationId xmlns:a16="http://schemas.microsoft.com/office/drawing/2014/main" id="{B211464C-F66F-4913-9248-73AE5919AB1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grpSp>
          <p:nvGrpSpPr>
            <p:cNvPr id="2092" name="Group 39">
              <a:extLst>
                <a:ext uri="{FF2B5EF4-FFF2-40B4-BE49-F238E27FC236}">
                  <a16:creationId xmlns:a16="http://schemas.microsoft.com/office/drawing/2014/main" id="{6FDF342D-3B77-49EA-9325-9004CDA39CB7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8472" name="Freeform 40">
                <a:extLst>
                  <a:ext uri="{FF2B5EF4-FFF2-40B4-BE49-F238E27FC236}">
                    <a16:creationId xmlns:a16="http://schemas.microsoft.com/office/drawing/2014/main" id="{02E4C5D5-05FD-484E-B04F-1ECF873DCD5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473" name="Freeform 41">
                <a:extLst>
                  <a:ext uri="{FF2B5EF4-FFF2-40B4-BE49-F238E27FC236}">
                    <a16:creationId xmlns:a16="http://schemas.microsoft.com/office/drawing/2014/main" id="{0434DFF6-6C4A-458F-ABD8-4EC4D83F454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</p:grpSp>
      </p:grpSp>
      <p:sp>
        <p:nvSpPr>
          <p:cNvPr id="18474" name="Rectangle 42">
            <a:extLst>
              <a:ext uri="{FF2B5EF4-FFF2-40B4-BE49-F238E27FC236}">
                <a16:creationId xmlns:a16="http://schemas.microsoft.com/office/drawing/2014/main" id="{835362DC-FBAB-4BE0-9533-1ADF4E9A4E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3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8475" name="Rectangle 43">
            <a:extLst>
              <a:ext uri="{FF2B5EF4-FFF2-40B4-BE49-F238E27FC236}">
                <a16:creationId xmlns:a16="http://schemas.microsoft.com/office/drawing/2014/main" id="{B0594F92-0F97-4A4E-AA18-E8A89B7BF7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476" name="Rectangle 44">
            <a:extLst>
              <a:ext uri="{FF2B5EF4-FFF2-40B4-BE49-F238E27FC236}">
                <a16:creationId xmlns:a16="http://schemas.microsoft.com/office/drawing/2014/main" id="{8753EF77-51C1-4180-A20A-722BEE49BBB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77" name="Rectangle 45">
            <a:extLst>
              <a:ext uri="{FF2B5EF4-FFF2-40B4-BE49-F238E27FC236}">
                <a16:creationId xmlns:a16="http://schemas.microsoft.com/office/drawing/2014/main" id="{F7969659-0C24-4A0D-848C-F5A870368FB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78" name="Rectangle 46">
            <a:extLst>
              <a:ext uri="{FF2B5EF4-FFF2-40B4-BE49-F238E27FC236}">
                <a16:creationId xmlns:a16="http://schemas.microsoft.com/office/drawing/2014/main" id="{4C537600-66DC-4DCF-B928-C95B6BADB04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64959A54-3FEC-47CD-8196-AE1FA84920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414" r:id="rId1"/>
    <p:sldLayoutId id="2147485403" r:id="rId2"/>
    <p:sldLayoutId id="2147485404" r:id="rId3"/>
    <p:sldLayoutId id="2147485405" r:id="rId4"/>
    <p:sldLayoutId id="2147485406" r:id="rId5"/>
    <p:sldLayoutId id="2147485407" r:id="rId6"/>
    <p:sldLayoutId id="2147485408" r:id="rId7"/>
    <p:sldLayoutId id="2147485409" r:id="rId8"/>
    <p:sldLayoutId id="2147485410" r:id="rId9"/>
    <p:sldLayoutId id="2147485411" r:id="rId10"/>
    <p:sldLayoutId id="2147485412" r:id="rId11"/>
    <p:sldLayoutId id="214748541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anose="05000000000000000000" pitchFamily="2" charset="2"/>
        <a:buBlip>
          <a:blip r:embed="rId14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Blip>
          <a:blip r:embed="rId15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.xml"/></Relationships>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B529A483-0F55-4020-916B-05F9CF1132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11963400" cy="1676400"/>
          </a:xfrm>
        </p:spPr>
        <p:txBody>
          <a:bodyPr/>
          <a:lstStyle/>
          <a:p>
            <a:pPr eaLnBrk="1" hangingPunct="1"/>
            <a:r>
              <a:rPr lang="en-US" altLang="en-US" sz="3600" b="1">
                <a:solidFill>
                  <a:schemeClr val="bg1"/>
                </a:solidFill>
                <a:latin typeface="Comic Sans MS" panose="030F0702030302020204" pitchFamily="66" charset="0"/>
              </a:rPr>
              <a:t>Ps. 91 </a:t>
            </a:r>
            <a:r>
              <a:rPr lang="en-US" altLang="en-US" sz="3600" b="1" u="sng">
                <a:solidFill>
                  <a:srgbClr val="FFFF99"/>
                </a:solidFill>
                <a:latin typeface="Comic Sans MS" panose="030F0702030302020204" pitchFamily="66" charset="0"/>
              </a:rPr>
              <a:t>C</a:t>
            </a:r>
            <a:r>
              <a:rPr lang="en-US" altLang="en-US" sz="3600" b="1">
                <a:solidFill>
                  <a:srgbClr val="FFFF00"/>
                </a:solidFill>
                <a:latin typeface="Comic Sans MS" panose="030F0702030302020204" pitchFamily="66" charset="0"/>
              </a:rPr>
              <a:t>omprehensive </a:t>
            </a:r>
            <a:r>
              <a:rPr lang="en-US" altLang="en-US" sz="3600" b="1" u="sng">
                <a:solidFill>
                  <a:srgbClr val="FFFF99"/>
                </a:solidFill>
                <a:latin typeface="Comic Sans MS" panose="030F0702030302020204" pitchFamily="66" charset="0"/>
              </a:rPr>
              <a:t>U</a:t>
            </a:r>
            <a:r>
              <a:rPr lang="en-US" altLang="en-US" sz="3600" b="1">
                <a:solidFill>
                  <a:srgbClr val="FFFF00"/>
                </a:solidFill>
                <a:latin typeface="Comic Sans MS" panose="030F0702030302020204" pitchFamily="66" charset="0"/>
              </a:rPr>
              <a:t>ltimate </a:t>
            </a:r>
            <a:r>
              <a:rPr lang="en-US" altLang="en-US" sz="3600" b="1" u="sng">
                <a:solidFill>
                  <a:srgbClr val="FFFF99"/>
                </a:solidFill>
                <a:latin typeface="Comic Sans MS" panose="030F0702030302020204" pitchFamily="66" charset="0"/>
              </a:rPr>
              <a:t>E</a:t>
            </a:r>
            <a:r>
              <a:rPr lang="en-US" altLang="en-US" sz="3600" b="1">
                <a:solidFill>
                  <a:srgbClr val="FFFF00"/>
                </a:solidFill>
                <a:latin typeface="Comic Sans MS" panose="030F0702030302020204" pitchFamily="66" charset="0"/>
              </a:rPr>
              <a:t>ternal </a:t>
            </a:r>
            <a:r>
              <a:rPr lang="en-US" altLang="en-US" sz="3600" b="1" u="sng">
                <a:solidFill>
                  <a:srgbClr val="FFFF99"/>
                </a:solidFill>
                <a:latin typeface="Comic Sans MS" panose="030F0702030302020204" pitchFamily="66" charset="0"/>
              </a:rPr>
              <a:t>S</a:t>
            </a:r>
            <a:r>
              <a:rPr lang="en-US" altLang="en-US" sz="3600" b="1">
                <a:solidFill>
                  <a:srgbClr val="FFFF00"/>
                </a:solidFill>
                <a:latin typeface="Comic Sans MS" panose="030F0702030302020204" pitchFamily="66" charset="0"/>
              </a:rPr>
              <a:t>ecurity: Our </a:t>
            </a:r>
            <a:r>
              <a:rPr lang="en-US" altLang="en-US" sz="3600" b="1" u="sng">
                <a:solidFill>
                  <a:srgbClr val="FFFF99"/>
                </a:solidFill>
                <a:latin typeface="Comic Sans MS" panose="030F0702030302020204" pitchFamily="66" charset="0"/>
              </a:rPr>
              <a:t>CUES</a:t>
            </a:r>
            <a:r>
              <a:rPr lang="en-US" altLang="en-US" sz="3600" b="1">
                <a:solidFill>
                  <a:srgbClr val="FFFF00"/>
                </a:solidFill>
                <a:latin typeface="Comic Sans MS" panose="030F0702030302020204" pitchFamily="66" charset="0"/>
              </a:rPr>
              <a:t> not to Fear</a:t>
            </a:r>
            <a:br>
              <a:rPr lang="en-US" altLang="en-US" sz="3600" b="1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zh-CN" altLang="en-US" sz="36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詩篇</a:t>
            </a:r>
            <a:r>
              <a:rPr lang="en-US" altLang="zh-CN" sz="36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91</a:t>
            </a:r>
            <a:r>
              <a:rPr lang="zh-CN" altLang="en-US" sz="36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篇 完整至終永恆的保障 </a:t>
            </a:r>
            <a:r>
              <a:rPr lang="en-US" altLang="zh-CN" sz="36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– </a:t>
            </a:r>
            <a:r>
              <a:rPr lang="zh-CN" altLang="en-US" sz="36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不要懼怕</a:t>
            </a:r>
            <a:endParaRPr lang="en-US" altLang="en-US" sz="360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F5CC1192-39AC-4027-B26D-81F44C1FDD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828800"/>
            <a:ext cx="12039600" cy="4876800"/>
          </a:xfrm>
        </p:spPr>
        <p:txBody>
          <a:bodyPr/>
          <a:lstStyle/>
          <a:p>
            <a:pPr eaLnBrk="1" hangingPunct="1"/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Written by Moses under Divine inspiration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Psalm 91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appears to be an encouragement to Joshua to lead Israel into the Promised Land</a:t>
            </a:r>
          </a:p>
          <a:p>
            <a:pPr eaLnBrk="1" hangingPunct="1"/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摩西在上帝的啓示下寫下詩篇</a:t>
            </a:r>
            <a:r>
              <a:rPr lang="en-US" altLang="zh-CN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91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篇，用來鼓勵約書亞帶領以色列人進入應許地。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b="1" u="sng">
                <a:solidFill>
                  <a:srgbClr val="FFCCFF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God specifically charged Moses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“</a:t>
            </a:r>
            <a:r>
              <a:rPr lang="en-US" altLang="en-US" b="1" u="sng">
                <a:solidFill>
                  <a:srgbClr val="FF99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to encourage &amp; strengthen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” </a:t>
            </a:r>
            <a:r>
              <a:rPr lang="en-US" altLang="en-US" b="1" u="sng">
                <a:solidFill>
                  <a:srgbClr val="FFCCFF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Joshua for that monumental task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.</a:t>
            </a:r>
            <a:r>
              <a:rPr lang="en-US" altLang="en-US">
                <a:solidFill>
                  <a:schemeClr val="bg1"/>
                </a:solidFill>
              </a:rPr>
              <a:t> 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(Deut. 3:21-22, 28)</a:t>
            </a:r>
          </a:p>
          <a:p>
            <a:pPr eaLnBrk="1" hangingPunct="1"/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上帝明確吩咐摩西去“鼓勵並堅固”約書亞，從事那里程碑的任務（申</a:t>
            </a:r>
            <a:r>
              <a:rPr lang="en-US" altLang="zh-CN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3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：</a:t>
            </a:r>
            <a:r>
              <a:rPr lang="en-US" altLang="zh-CN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21-22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，</a:t>
            </a:r>
            <a:r>
              <a:rPr lang="en-US" altLang="zh-CN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28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）。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C31D501E-9B12-47C4-921A-E93EF424CA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11963400" cy="2008188"/>
          </a:xfrm>
        </p:spPr>
        <p:txBody>
          <a:bodyPr/>
          <a:lstStyle/>
          <a:p>
            <a:pPr eaLnBrk="1" hangingPunct="1"/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  <a:t>God’s Glory cast a shadow of Cherubim Wings over whoever entered the Holy of Holies</a:t>
            </a:r>
            <a:b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zh-CN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上帝的榮耀，照射基路伯翅膀的蔭影，</a:t>
            </a:r>
            <a:br>
              <a:rPr lang="en-US" altLang="zh-CN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zh-CN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在任何進入至聖所的人身上</a:t>
            </a:r>
            <a:endParaRPr lang="en-US" altLang="en-US" sz="3200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E8133CDB-B62D-4144-91E3-CBF9891ECC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2084388"/>
            <a:ext cx="3429000" cy="4621212"/>
          </a:xfrm>
        </p:spPr>
        <p:txBody>
          <a:bodyPr/>
          <a:lstStyle/>
          <a:p>
            <a:pPr eaLnBrk="1" hangingPunct="1"/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Moses &amp; Joshua met with God in the Tabernacle 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(Ex. 33:11; Deut. 31:14)</a:t>
            </a:r>
          </a:p>
          <a:p>
            <a:pPr eaLnBrk="1" hangingPunct="1"/>
            <a:r>
              <a:rPr lang="zh-CN" altLang="en-US" sz="28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摩西與約書亞在會幕與上帝相會。</a:t>
            </a:r>
            <a:endParaRPr lang="en-US" altLang="en-US" sz="2800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3316" name="Picture 3" descr="A picture containing text, ground, outdoor, old&#10;&#10;Description automatically generated">
            <a:extLst>
              <a:ext uri="{FF2B5EF4-FFF2-40B4-BE49-F238E27FC236}">
                <a16:creationId xmlns:a16="http://schemas.microsoft.com/office/drawing/2014/main" id="{BA0D5604-E425-4083-97A0-B5C8C0F22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819400"/>
            <a:ext cx="4181475" cy="403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2" descr="A picture containing text, altar&#10;&#10;Description automatically generated">
            <a:extLst>
              <a:ext uri="{FF2B5EF4-FFF2-40B4-BE49-F238E27FC236}">
                <a16:creationId xmlns:a16="http://schemas.microsoft.com/office/drawing/2014/main" id="{FF7EA4E2-6FBF-46D7-9064-48E2BA661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863" y="2084388"/>
            <a:ext cx="4486275" cy="428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288824EB-D5D9-4095-B279-30D910D065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3429000"/>
            <a:ext cx="11811000" cy="2895600"/>
          </a:xfrm>
        </p:spPr>
        <p:txBody>
          <a:bodyPr/>
          <a:lstStyle/>
          <a:p>
            <a:pPr>
              <a:defRPr/>
            </a:pPr>
            <a:r>
              <a:rPr lang="en-US" sz="3200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Jesus</a:t>
            </a:r>
            <a:r>
              <a:rPr lang="en-US" sz="3200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spiritually</a:t>
            </a:r>
            <a:r>
              <a:rPr lang="en-US" sz="3200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200" b="1" u="sng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made us sit together in heavenly places in Christ Jesus</a:t>
            </a:r>
            <a:r>
              <a:rPr lang="en-US" sz="3200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(Eph. 2:6) </a:t>
            </a:r>
            <a:r>
              <a:rPr lang="en-US" sz="3200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giving us direct access to God’s presence in the heavenly holy of holies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(Heb. 10:19-20; Rev. 11:19)</a:t>
            </a:r>
            <a:br>
              <a:rPr lang="en-US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耶穌在靈裏“使我們與祂一同坐在天上”（弗</a:t>
            </a:r>
            <a:r>
              <a:rPr lang="en-US" altLang="zh-CN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2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：</a:t>
            </a:r>
            <a:r>
              <a:rPr lang="en-US" altLang="zh-CN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6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），</a:t>
            </a:r>
            <a:br>
              <a:rPr lang="en-US" altLang="zh-CN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賜給我們在天上的至聖所直接進入上帝的同在。</a:t>
            </a:r>
            <a:endParaRPr lang="en-US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54468AE5-5452-486F-93C7-FE7F1247EB2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28600"/>
            <a:ext cx="5867400" cy="3200400"/>
          </a:xfrm>
        </p:spPr>
        <p:txBody>
          <a:bodyPr/>
          <a:lstStyle/>
          <a:p>
            <a:pPr>
              <a:defRPr/>
            </a:pPr>
            <a:r>
              <a:rPr lang="en-US" sz="3200" b="1" i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Joshua loved to abide in the Tabernacle of God’s presence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(Ex. 33:11)</a:t>
            </a:r>
          </a:p>
          <a:p>
            <a:pPr>
              <a:defRPr/>
            </a:pP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約書亞喜愛在會幕上帝的同在中逗留（出</a:t>
            </a:r>
            <a:r>
              <a:rPr lang="en-US" altLang="zh-CN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33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：</a:t>
            </a:r>
            <a:r>
              <a:rPr lang="en-US" altLang="zh-CN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11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）</a:t>
            </a:r>
            <a:endParaRPr lang="en-US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</p:txBody>
      </p:sp>
      <p:sp>
        <p:nvSpPr>
          <p:cNvPr id="69636" name="Rectangle 4">
            <a:extLst>
              <a:ext uri="{FF2B5EF4-FFF2-40B4-BE49-F238E27FC236}">
                <a16:creationId xmlns:a16="http://schemas.microsoft.com/office/drawing/2014/main" id="{A7CA6534-0544-4861-884A-AE0304960AD4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172200" y="228600"/>
            <a:ext cx="5867400" cy="3200400"/>
          </a:xfrm>
        </p:spPr>
        <p:txBody>
          <a:bodyPr/>
          <a:lstStyle/>
          <a:p>
            <a:pPr>
              <a:defRPr/>
            </a:pPr>
            <a:r>
              <a:rPr lang="en-US" sz="3200" b="1" i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Jesus always abode in His father's presence</a:t>
            </a:r>
            <a:r>
              <a:rPr lang="en-US" sz="3200" b="1" i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(John 1:18; 3:13KJV; 8:29)</a:t>
            </a:r>
          </a:p>
          <a:p>
            <a:pPr>
              <a:defRPr/>
            </a:pP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耶穌總是住在祂父親的同在中（約</a:t>
            </a:r>
            <a:r>
              <a:rPr lang="en-US" altLang="zh-CN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1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：</a:t>
            </a:r>
            <a:r>
              <a:rPr lang="en-US" altLang="zh-CN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18;3:13)</a:t>
            </a:r>
            <a:endParaRPr lang="en-US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563C339E-A49B-49BF-B121-E2A2941368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11963400" cy="2133600"/>
          </a:xfrm>
        </p:spPr>
        <p:txBody>
          <a:bodyPr/>
          <a:lstStyle/>
          <a:p>
            <a:pPr eaLnBrk="1" hangingPunct="1"/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  <a:t>Because of our Relationship with Jesus we can enter the True</a:t>
            </a:r>
            <a: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  <a:t> “</a:t>
            </a:r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  <a:t>holiest</a:t>
            </a:r>
            <a: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  <a:t>” </a:t>
            </a:r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  <a:t>in the Heavenly Tabernacle by Prayer</a:t>
            </a:r>
            <a:b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zh-CN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因爲我們與耶穌的關係，我們可以經由禱告</a:t>
            </a:r>
            <a:br>
              <a:rPr lang="en-US" altLang="zh-CN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zh-CN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進入天上會幕真正的“至聖所”</a:t>
            </a:r>
            <a:endParaRPr lang="en-US" altLang="en-US" sz="3200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9D8FBF8E-8C67-431B-ACEA-CAEE3B8BB7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2438400"/>
            <a:ext cx="6400800" cy="4267200"/>
          </a:xfrm>
        </p:spPr>
        <p:txBody>
          <a:bodyPr/>
          <a:lstStyle/>
          <a:p>
            <a:pPr eaLnBrk="1" hangingPunct="1"/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(Heb 10:19-23)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“</a:t>
            </a:r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Having therefore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brethren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boldness to enter into the holiest by the blood of Jesus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</a:p>
          <a:p>
            <a:pPr eaLnBrk="1" hangingPunct="1"/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來</a:t>
            </a:r>
            <a:r>
              <a:rPr lang="en-US" altLang="zh-CN" b="1">
                <a:solidFill>
                  <a:srgbClr val="FFC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10</a:t>
            </a:r>
            <a:r>
              <a:rPr lang="zh-CN" altLang="en-US" b="1">
                <a:solidFill>
                  <a:srgbClr val="FFC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sz="3600" b="1">
                <a:solidFill>
                  <a:srgbClr val="FFC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19-23 “</a:t>
            </a:r>
            <a:r>
              <a:rPr lang="zh-TW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弟兄們，我們既因耶穌的血得以坦然進入至聖所</a:t>
            </a:r>
            <a:r>
              <a:rPr lang="en-US" altLang="zh-TW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…”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pic>
        <p:nvPicPr>
          <p:cNvPr id="15364" name="Picture 2" descr="A picture containing star, blur&#10;&#10;Description automatically generated">
            <a:extLst>
              <a:ext uri="{FF2B5EF4-FFF2-40B4-BE49-F238E27FC236}">
                <a16:creationId xmlns:a16="http://schemas.microsoft.com/office/drawing/2014/main" id="{A196F9B9-BE38-4CDC-9992-9F0ED2610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209800"/>
            <a:ext cx="5486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4" descr="A picture containing text, sunset, dark, silhouette&#10;&#10;Description automatically generated">
            <a:extLst>
              <a:ext uri="{FF2B5EF4-FFF2-40B4-BE49-F238E27FC236}">
                <a16:creationId xmlns:a16="http://schemas.microsoft.com/office/drawing/2014/main" id="{0AE80A28-3137-4442-850B-D443CCCD0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75" y="5029200"/>
            <a:ext cx="11525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8" descr="A group of people standing in front of a cross&#10;&#10;Description automatically generated with medium confidence">
            <a:extLst>
              <a:ext uri="{FF2B5EF4-FFF2-40B4-BE49-F238E27FC236}">
                <a16:creationId xmlns:a16="http://schemas.microsoft.com/office/drawing/2014/main" id="{5E91CF63-1ECA-4F01-8A45-DF9A39D32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5335588"/>
            <a:ext cx="2133600" cy="152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>
            <a:extLst>
              <a:ext uri="{FF2B5EF4-FFF2-40B4-BE49-F238E27FC236}">
                <a16:creationId xmlns:a16="http://schemas.microsoft.com/office/drawing/2014/main" id="{ABBBFFE6-9829-451A-AC93-91B2D7D4D9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00200" y="228600"/>
            <a:ext cx="8610600" cy="6324600"/>
          </a:xfrm>
        </p:spPr>
        <p:txBody>
          <a:bodyPr/>
          <a:lstStyle/>
          <a:p>
            <a:pPr marL="0" indent="0" algn="ctr" eaLnBrk="1" hangingPunct="1">
              <a:spcBef>
                <a:spcPts val="600"/>
              </a:spcBef>
              <a:defRPr/>
            </a:pPr>
            <a:r>
              <a:rPr lang="en-US" altLang="en-US" u="sng" dirty="0">
                <a:solidFill>
                  <a:srgbClr val="FFFF00"/>
                </a:solidFill>
                <a:latin typeface="Algerian" panose="04020705040A02060702" pitchFamily="82" charset="0"/>
              </a:rPr>
              <a:t>Security is not in a place but in God </a:t>
            </a:r>
            <a:r>
              <a:rPr lang="en-US" altLang="en-US" dirty="0">
                <a:solidFill>
                  <a:schemeClr val="bg1"/>
                </a:solidFill>
                <a:latin typeface="Algerian" panose="04020705040A02060702" pitchFamily="82" charset="0"/>
              </a:rPr>
              <a:t>(John 4:20-24) </a:t>
            </a:r>
          </a:p>
          <a:p>
            <a:pPr marL="0" indent="0" algn="ctr" eaLnBrk="1" hangingPunct="1">
              <a:spcBef>
                <a:spcPts val="600"/>
              </a:spcBef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保障不在某地方，而在上帝裏面</a:t>
            </a:r>
            <a:endParaRPr lang="en-US" altLang="zh-CN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 indent="0" algn="ctr" eaLnBrk="1" hangingPunct="1">
              <a:spcBef>
                <a:spcPts val="600"/>
              </a:spcBef>
              <a:buFontTx/>
              <a:buNone/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（約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4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：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20-24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）</a:t>
            </a:r>
            <a:endParaRPr lang="en-US" alt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algn="ctr" eaLnBrk="1" hangingPunct="1">
              <a:defRPr/>
            </a:pPr>
            <a:r>
              <a:rPr lang="en-US" altLang="en-US" u="sng" dirty="0">
                <a:solidFill>
                  <a:srgbClr val="FFFF99"/>
                </a:solidFill>
                <a:latin typeface="Algerian" panose="04020705040A02060702" pitchFamily="82" charset="0"/>
              </a:rPr>
              <a:t>The safest place in the world</a:t>
            </a:r>
            <a:r>
              <a:rPr lang="en-US" altLang="en-US" dirty="0">
                <a:solidFill>
                  <a:srgbClr val="FFFF99"/>
                </a:solidFill>
                <a:latin typeface="Algerian" panose="04020705040A02060702" pitchFamily="82" charset="0"/>
              </a:rPr>
              <a:t>:         </a:t>
            </a:r>
            <a:r>
              <a:rPr lang="en-US" altLang="en-US" u="sng" dirty="0">
                <a:solidFill>
                  <a:srgbClr val="FFFF99"/>
                </a:solidFill>
                <a:latin typeface="Algerian" panose="04020705040A02060702" pitchFamily="82" charset="0"/>
              </a:rPr>
              <a:t>the center of the will of God</a:t>
            </a:r>
            <a:r>
              <a:rPr lang="en-US" altLang="en-US" dirty="0">
                <a:solidFill>
                  <a:srgbClr val="FFFF99"/>
                </a:solidFill>
                <a:latin typeface="Algerian" panose="04020705040A02060702" pitchFamily="82" charset="0"/>
              </a:rPr>
              <a:t>               </a:t>
            </a:r>
            <a:r>
              <a:rPr lang="en-US" altLang="en-US" u="sng" dirty="0">
                <a:solidFill>
                  <a:srgbClr val="FFFF99"/>
                </a:solidFill>
                <a:latin typeface="Algerian" panose="04020705040A02060702" pitchFamily="82" charset="0"/>
              </a:rPr>
              <a:t>for your life</a:t>
            </a:r>
            <a:r>
              <a:rPr lang="en-US" altLang="en-US" dirty="0">
                <a:solidFill>
                  <a:srgbClr val="FFFF99"/>
                </a:solidFill>
                <a:latin typeface="Algerian" panose="04020705040A02060702" pitchFamily="82" charset="0"/>
              </a:rPr>
              <a:t>                                                   </a:t>
            </a:r>
            <a:r>
              <a:rPr lang="en-US" altLang="en-US" dirty="0">
                <a:solidFill>
                  <a:schemeClr val="bg1"/>
                </a:solidFill>
                <a:latin typeface="Algerian" panose="04020705040A02060702" pitchFamily="82" charset="0"/>
              </a:rPr>
              <a:t>(Ps. 40:6-8; Heb. 10:5-7)</a:t>
            </a:r>
            <a:r>
              <a:rPr lang="en-US" altLang="en-US" dirty="0">
                <a:solidFill>
                  <a:srgbClr val="FFFF99"/>
                </a:solidFill>
                <a:latin typeface="Algerian" panose="04020705040A02060702" pitchFamily="82" charset="0"/>
              </a:rPr>
              <a:t>   </a:t>
            </a:r>
          </a:p>
          <a:p>
            <a:pPr algn="ctr" eaLnBrk="1" hangingPunct="1"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世上最安全的地方：</a:t>
            </a:r>
            <a:endParaRPr lang="en-US" altLang="zh-CN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algn="ctr" eaLnBrk="1" hangingPunct="1">
              <a:buFontTx/>
              <a:buNone/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你的人生在上帝的旨意中</a:t>
            </a:r>
            <a:r>
              <a:rPr lang="en-US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</a:p>
          <a:p>
            <a:pPr algn="ctr" eaLnBrk="1" hangingPunct="1">
              <a:buFontTx/>
              <a:buNone/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（詩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40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：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6-8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，來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10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：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5-7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）</a:t>
            </a:r>
            <a:r>
              <a:rPr lang="en-US" altLang="en-US" b="1" dirty="0">
                <a:solidFill>
                  <a:srgbClr val="FFFF99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A625B-3F7D-4FE3-B6D8-87113BA4F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"/>
            <a:ext cx="12192000" cy="1066800"/>
          </a:xfrm>
        </p:spPr>
        <p:txBody>
          <a:bodyPr/>
          <a:lstStyle/>
          <a:p>
            <a:pPr>
              <a:defRPr/>
            </a:pPr>
            <a: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3 CLUES you have an intimate relationship with God</a:t>
            </a:r>
            <a:br>
              <a:rPr lang="en-US" altLang="en-US" sz="3200" b="1" dirty="0">
                <a:solidFill>
                  <a:srgbClr val="FFFF99"/>
                </a:solidFill>
                <a:latin typeface="Comic Sans MS" panose="030F0702030302020204" pitchFamily="66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與上帝有親密關係的三個綫索</a:t>
            </a:r>
            <a:r>
              <a:rPr lang="en-US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7E496B-6C93-4E03-BE29-D3E716BC9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143000"/>
            <a:ext cx="11887200" cy="5638800"/>
          </a:xfrm>
        </p:spPr>
        <p:txBody>
          <a:bodyPr/>
          <a:lstStyle/>
          <a:p>
            <a:pPr>
              <a:defRPr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(91:2)</a:t>
            </a:r>
            <a:r>
              <a:rPr lang="en-US" altLang="en-US" sz="2800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b="1" u="sng" dirty="0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will say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n-US" altLang="en-US" b="1" u="sng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LORD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i="1" u="sng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en-US" altLang="en-US" b="1" i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u="sng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refuge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fortress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		</a:t>
            </a:r>
            <a:r>
              <a:rPr lang="en-US" altLang="en-US" b="1" u="sng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God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b="1" u="sng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him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I trust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 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zh-CN" altLang="en-US" b="1" dirty="0">
                <a:solidFill>
                  <a:srgbClr val="CCFFFF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詩</a:t>
            </a:r>
            <a:r>
              <a:rPr lang="en-US" altLang="zh-CN" b="1" dirty="0">
                <a:solidFill>
                  <a:srgbClr val="FFC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91</a:t>
            </a:r>
            <a:r>
              <a:rPr lang="zh-CN" altLang="en-US" b="1" dirty="0">
                <a:solidFill>
                  <a:srgbClr val="FFC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b="1" dirty="0">
                <a:solidFill>
                  <a:srgbClr val="FFC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2- </a:t>
            </a:r>
            <a:r>
              <a:rPr lang="zh-TW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我要論到耶和華說：他是我的避難所，是我的山寨，</a:t>
            </a:r>
            <a:r>
              <a:rPr lang="en-US" altLang="zh-TW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zh-TW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是我的神，是我所倚靠的。</a:t>
            </a:r>
            <a:endParaRPr lang="en-US" altLang="en-US" sz="48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>
              <a:defRPr/>
            </a:pPr>
            <a:r>
              <a:rPr lang="en-US" altLang="en-US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you flee from an enemy where do you take refuge</a:t>
            </a: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zh-CN" altLang="en-US" b="1" dirty="0">
                <a:solidFill>
                  <a:srgbClr val="FFCCFF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   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逃躲敵人時，你去哪避難？</a:t>
            </a:r>
            <a:endParaRPr lang="en-US" alt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>
              <a:defRPr/>
            </a:pP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you stand up &amp; fight evil forces what’s your fortress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zh-CN" altLang="en-US" b="1" dirty="0">
                <a:solidFill>
                  <a:srgbClr val="CCFFFF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   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對抗邪惡勢力時，你的山寨爲何？</a:t>
            </a:r>
            <a:endParaRPr lang="en-US" alt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>
              <a:defRPr/>
            </a:pPr>
            <a:r>
              <a:rPr lang="en-US" altLang="en-US" b="1" u="sng" dirty="0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Whether</a:t>
            </a:r>
            <a:r>
              <a:rPr lang="en-US" altLang="en-US" b="1" dirty="0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b="1" u="sng" dirty="0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flight</a:t>
            </a:r>
            <a:r>
              <a:rPr lang="en-US" altLang="en-US" b="1" dirty="0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b="1" u="sng" dirty="0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en-US" altLang="en-US" b="1" dirty="0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b="1" u="sng" dirty="0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fight</a:t>
            </a:r>
            <a:r>
              <a:rPr lang="en-US" altLang="en-US" b="1" dirty="0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b="1" u="sng" dirty="0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do you Trust most</a:t>
            </a:r>
            <a:r>
              <a:rPr lang="en-US" altLang="en-US" b="1" dirty="0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zh-CN" alt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   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不論躲避或對抗，你最信任的是誰？</a:t>
            </a:r>
            <a:endParaRPr lang="en-US" alt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9DD37E3C-FF60-4047-8033-4066F5D4A2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12192000" cy="1371600"/>
          </a:xfrm>
        </p:spPr>
        <p:txBody>
          <a:bodyPr/>
          <a:lstStyle/>
          <a:p>
            <a:pPr eaLnBrk="1" hangingPunct="1"/>
            <a:r>
              <a:rPr lang="en-US" altLang="en-US" sz="32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Illustration:</a:t>
            </a:r>
            <a:r>
              <a:rPr lang="en-US" altLang="en-US" sz="320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3200" u="sng">
                <a:solidFill>
                  <a:srgbClr val="FFFF00"/>
                </a:solidFill>
                <a:latin typeface="Comic Sans MS" panose="030F0702030302020204" pitchFamily="66" charset="0"/>
              </a:rPr>
              <a:t>Dayna Curry &amp; Heather Mercer</a:t>
            </a:r>
            <a:r>
              <a:rPr lang="en-US" altLang="en-US" sz="3200">
                <a:solidFill>
                  <a:srgbClr val="FFFF00"/>
                </a:solidFill>
                <a:latin typeface="Comic Sans MS" panose="030F0702030302020204" pitchFamily="66" charset="0"/>
              </a:rPr>
              <a:t>, </a:t>
            </a:r>
            <a:r>
              <a:rPr lang="en-US" altLang="en-US" sz="3200" u="sng">
                <a:solidFill>
                  <a:srgbClr val="FFFF00"/>
                </a:solidFill>
                <a:latin typeface="Comic Sans MS" panose="030F0702030302020204" pitchFamily="66" charset="0"/>
              </a:rPr>
              <a:t>Afghanistan 2001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D13E42FA-EE02-4327-8165-ED026068A4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482725"/>
            <a:ext cx="8382000" cy="52228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Imprisoned by Taliban for showing the Jesus Film just before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9/11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  9-1-1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前放映耶穌影片而被塔利班囚禁，</a:t>
            </a:r>
            <a:endParaRPr lang="en-US" alt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altLang="en-US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Prisoners for 100 days</a:t>
            </a: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eaLnBrk="1" hangingPunct="1">
              <a:buFontTx/>
              <a:buNone/>
              <a:defRPr/>
            </a:pPr>
            <a:r>
              <a:rPr lang="zh-CN" alt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被關押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100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天，</a:t>
            </a:r>
            <a:endParaRPr lang="en-US" alt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altLang="en-US" b="1" u="sng" dirty="0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Maintained group worship &amp; private prayer</a:t>
            </a:r>
          </a:p>
          <a:p>
            <a:pPr marL="0" indent="0" eaLnBrk="1" hangingPunct="1">
              <a:buFontTx/>
              <a:buNone/>
              <a:defRPr/>
            </a:pPr>
            <a:r>
              <a:rPr lang="zh-CN" altLang="en-US" b="1" dirty="0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維持小組敬拜及個人私自禱告，</a:t>
            </a:r>
            <a:endParaRPr lang="en-US" alt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altLang="en-US" b="1" u="sng" dirty="0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Rescued against all odds by special forces</a:t>
            </a:r>
            <a:r>
              <a:rPr lang="en-US" altLang="en-US" b="1" dirty="0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eaLnBrk="1" hangingPunct="1">
              <a:buFontTx/>
              <a:buNone/>
              <a:defRPr/>
            </a:pPr>
            <a:r>
              <a:rPr lang="zh-CN" altLang="en-US" b="1" dirty="0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在不可能的情況下被特種部隊營救。</a:t>
            </a:r>
            <a:endParaRPr lang="en-US" alt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8436" name="Picture 2" descr="A picture containing text, posing&#10;&#10;Description automatically generated">
            <a:extLst>
              <a:ext uri="{FF2B5EF4-FFF2-40B4-BE49-F238E27FC236}">
                <a16:creationId xmlns:a16="http://schemas.microsoft.com/office/drawing/2014/main" id="{042200C9-E39B-401C-925E-DD35D039D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1482725"/>
            <a:ext cx="3657600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D9001-23CB-42BE-A6D8-619BDFAFA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"/>
            <a:ext cx="12192000" cy="1600200"/>
          </a:xfrm>
        </p:spPr>
        <p:txBody>
          <a:bodyPr/>
          <a:lstStyle/>
          <a:p>
            <a:pPr>
              <a:defRPr/>
            </a:pPr>
            <a:r>
              <a:rPr lang="en-US" altLang="en-US" sz="3200" b="1" u="sng" dirty="0">
                <a:solidFill>
                  <a:srgbClr val="FFFF99"/>
                </a:solidFill>
                <a:latin typeface="Comic Sans MS" panose="030F0702030302020204" pitchFamily="66" charset="0"/>
              </a:rPr>
              <a:t>Meet the Conditions</a:t>
            </a:r>
            <a:r>
              <a:rPr lang="en-US" altLang="en-US" sz="3200" b="1" dirty="0">
                <a:solidFill>
                  <a:srgbClr val="FFFF99"/>
                </a:solidFill>
                <a:latin typeface="Comic Sans MS" panose="030F0702030302020204" pitchFamily="66" charset="0"/>
              </a:rPr>
              <a:t>; </a:t>
            </a:r>
            <a:r>
              <a:rPr lang="en-US" altLang="en-US" sz="3200" b="1" u="sng" dirty="0">
                <a:solidFill>
                  <a:srgbClr val="FFFF99"/>
                </a:solidFill>
                <a:latin typeface="Comic Sans MS" panose="030F0702030302020204" pitchFamily="66" charset="0"/>
              </a:rPr>
              <a:t>Experience the Promises</a:t>
            </a:r>
            <a:br>
              <a:rPr lang="en-US" altLang="en-US" sz="3200" b="1" dirty="0">
                <a:solidFill>
                  <a:srgbClr val="FFFF99"/>
                </a:solidFill>
                <a:latin typeface="Comic Sans MS" panose="030F0702030302020204" pitchFamily="66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滿足條件；經歷應許</a:t>
            </a:r>
            <a:endParaRPr lang="en-US" altLang="en-US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8A6A9-6F0C-49CE-96FB-4873C2310E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981200"/>
            <a:ext cx="11887200" cy="4724400"/>
          </a:xfrm>
        </p:spPr>
        <p:txBody>
          <a:bodyPr/>
          <a:lstStyle/>
          <a:p>
            <a:pPr>
              <a:defRPr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(91:3)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“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Surely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shall deliver thee from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>
                <a:solidFill>
                  <a:srgbClr val="C5B1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snare of the fowler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&amp; 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>
                <a:solidFill>
                  <a:srgbClr val="C5B1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noisome pestilence</a:t>
            </a:r>
            <a:r>
              <a:rPr lang="en-US" altLang="en-US" b="1" dirty="0">
                <a:solidFill>
                  <a:srgbClr val="C5B1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zh-CN" altLang="en-US" b="1" dirty="0">
                <a:solidFill>
                  <a:srgbClr val="C5B1E5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詩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91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3 -</a:t>
            </a:r>
            <a:r>
              <a:rPr lang="zh-TW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他必救你脫離捕鳥人的網羅和毒害的瘟疫。 </a:t>
            </a:r>
            <a:endParaRPr lang="en-US" alt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illus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b="1" i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Heather Mercer – 10 inch worm crawls out her mouth</a:t>
            </a: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 </a:t>
            </a:r>
          </a:p>
          <a:p>
            <a:pPr>
              <a:defRPr/>
            </a:pPr>
            <a:r>
              <a:rPr lang="en-US" altLang="en-US" b="1" u="sng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Fear brings a snare</a:t>
            </a:r>
            <a:r>
              <a:rPr lang="en-US" altLang="en-US" b="1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(Prov. 29:25).  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Satan uses the fear of death to keep us in bondage to his will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(Heb. 2:14-15)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    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恐懼帶來網羅（箴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29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：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25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）。撒旦使用對死亡的懼怕，來捆綁我們按他的意思行。</a:t>
            </a:r>
            <a:endParaRPr lang="en-US" alt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695D6876-AA2C-4F73-A4E0-185BE5459A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4191000"/>
            <a:ext cx="11963400" cy="2133600"/>
          </a:xfrm>
        </p:spPr>
        <p:txBody>
          <a:bodyPr/>
          <a:lstStyle/>
          <a:p>
            <a:pPr>
              <a:defRPr/>
            </a:pPr>
            <a:r>
              <a:rPr lang="en-US" sz="3200" b="1" u="sng" dirty="0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must overcome sexual </a:t>
            </a:r>
            <a:r>
              <a:rPr lang="en-US" sz="3200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snares</a:t>
            </a:r>
            <a:r>
              <a:rPr lang="en-US" sz="3200" b="1" dirty="0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 Cor. 6:13-18; 7:5; Heb 13:4); </a:t>
            </a:r>
            <a:r>
              <a:rPr lang="en-US" sz="3200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snares</a:t>
            </a:r>
            <a:r>
              <a:rPr lang="en-US" sz="3200" b="1" u="sng" dirty="0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false teachers</a:t>
            </a:r>
            <a:r>
              <a:rPr lang="en-US" sz="3200" b="1" dirty="0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 Tim. 2:24-26)</a:t>
            </a:r>
            <a:r>
              <a:rPr lang="en-US" sz="3200" b="1" dirty="0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sz="3200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snares</a:t>
            </a:r>
            <a:r>
              <a:rPr lang="en-US" sz="3200" b="1" u="sng" dirty="0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riches</a:t>
            </a:r>
            <a:r>
              <a:rPr lang="en-US" sz="3200" b="1" dirty="0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 Tim. 6:9-10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KJV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我們必須勝過性方面的網羅（林前</a:t>
            </a:r>
            <a:r>
              <a:rPr lang="en-US" altLang="zh-CN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6</a:t>
            </a: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13-18</a:t>
            </a: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），假教師的網羅（提後</a:t>
            </a:r>
            <a:r>
              <a:rPr lang="en-US" altLang="zh-CN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24-26</a:t>
            </a: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），以及財富的網羅（提前</a:t>
            </a:r>
            <a:r>
              <a:rPr lang="en-US" altLang="zh-CN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6</a:t>
            </a: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9-10</a:t>
            </a: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）。</a:t>
            </a:r>
            <a:endParaRPr lang="en-US" sz="2800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4C4A6626-B86D-4446-9B9F-15F1B062977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28600"/>
            <a:ext cx="5867400" cy="3657600"/>
          </a:xfrm>
        </p:spPr>
        <p:txBody>
          <a:bodyPr/>
          <a:lstStyle/>
          <a:p>
            <a:pPr>
              <a:defRPr/>
            </a:pPr>
            <a:r>
              <a:rPr lang="en-US" sz="3200" b="1" i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Joshua overcame </a:t>
            </a:r>
            <a:r>
              <a:rPr lang="en-US" sz="3200" b="1" i="1" u="sng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the snare</a:t>
            </a:r>
            <a:r>
              <a:rPr lang="en-US" sz="3200" b="1" i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of Balaam’s sexual trap while many in Israel fell</a:t>
            </a:r>
            <a:r>
              <a:rPr lang="en-US" sz="3200" b="1" i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(Num. 25:1-3; 31:16)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約書亞勝過巴蘭的性陷阱，而許多以色列人失敗了（民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25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：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1-3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；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31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：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16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）。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</p:txBody>
      </p:sp>
      <p:sp>
        <p:nvSpPr>
          <p:cNvPr id="69636" name="Rectangle 4">
            <a:extLst>
              <a:ext uri="{FF2B5EF4-FFF2-40B4-BE49-F238E27FC236}">
                <a16:creationId xmlns:a16="http://schemas.microsoft.com/office/drawing/2014/main" id="{7D816C4E-347F-432D-96F6-6F4E5E763939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172200" y="228600"/>
            <a:ext cx="5867400" cy="3505200"/>
          </a:xfrm>
        </p:spPr>
        <p:txBody>
          <a:bodyPr/>
          <a:lstStyle/>
          <a:p>
            <a:pPr>
              <a:defRPr/>
            </a:pPr>
            <a:r>
              <a:rPr lang="en-US" sz="3200" b="1" i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Jesus defeated </a:t>
            </a:r>
            <a:r>
              <a:rPr lang="en-US" sz="3200" b="1" i="1" u="sng" dirty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every snare</a:t>
            </a:r>
            <a:r>
              <a:rPr lang="en-US" sz="3200" b="1" i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sz="3200" b="1" i="1" u="sng" dirty="0" err="1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satan</a:t>
            </a:r>
            <a:r>
              <a:rPr lang="en-US" sz="3200" b="1" i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(Matt. 4:1-11) </a:t>
            </a:r>
            <a:r>
              <a:rPr lang="en-US" sz="3200" b="1" i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&amp; those of Israel’ religious leaders</a:t>
            </a:r>
            <a:r>
              <a:rPr lang="en-US" sz="3200" b="1" i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(Matt. 22:15-22; Lk. 20:19-40)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耶穌擊敗撒旦的每個網羅（太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4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：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1-11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），以及以色列宗教領袖的陷阱。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1C5FEE37-E572-4911-805C-A9E32ADC29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12192000" cy="1295400"/>
          </a:xfrm>
        </p:spPr>
        <p:txBody>
          <a:bodyPr/>
          <a:lstStyle/>
          <a:p>
            <a:pPr eaLnBrk="1" hangingPunct="1"/>
            <a:r>
              <a:rPr lang="en-US" altLang="en-US" sz="3200" u="sng">
                <a:solidFill>
                  <a:srgbClr val="FFFF00"/>
                </a:solidFill>
                <a:latin typeface="Comic Sans MS" panose="030F0702030302020204" pitchFamily="66" charset="0"/>
              </a:rPr>
              <a:t>What is the Key to overcoming </a:t>
            </a:r>
            <a:r>
              <a:rPr lang="en-US" altLang="en-US" sz="3200" u="sng">
                <a:solidFill>
                  <a:srgbClr val="FFFF99"/>
                </a:solidFill>
                <a:latin typeface="Comic Sans MS" panose="030F0702030302020204" pitchFamily="66" charset="0"/>
              </a:rPr>
              <a:t>the snares</a:t>
            </a:r>
            <a:r>
              <a:rPr lang="en-US" altLang="en-US" sz="3200" u="sng">
                <a:solidFill>
                  <a:srgbClr val="FFFF00"/>
                </a:solidFill>
                <a:latin typeface="Comic Sans MS" panose="030F0702030302020204" pitchFamily="66" charset="0"/>
              </a:rPr>
              <a:t> of both men &amp; d</a:t>
            </a:r>
            <a:r>
              <a:rPr lang="en-US" altLang="en-US" sz="3200">
                <a:solidFill>
                  <a:srgbClr val="FFFF00"/>
                </a:solidFill>
                <a:latin typeface="Comic Sans MS" panose="030F0702030302020204" pitchFamily="66" charset="0"/>
              </a:rPr>
              <a:t>evils</a:t>
            </a:r>
            <a:br>
              <a:rPr lang="en-US" altLang="en-US" sz="320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zh-CN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勝過人與魔鬼各種網羅的關鍵爲何</a:t>
            </a:r>
            <a:endParaRPr lang="en-US" altLang="en-US" sz="3200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49B3BC36-08A5-41A7-9321-2A6E493B4E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524000"/>
            <a:ext cx="12039600" cy="5181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u="sng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same Key for Joshua</a:t>
            </a:r>
            <a:r>
              <a:rPr lang="en-US" altLang="en-US" b="1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u="sng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Jesus</a:t>
            </a:r>
            <a:r>
              <a:rPr lang="en-US" altLang="en-US" b="1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altLang="en-US" b="1" u="sng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</a:t>
            </a:r>
            <a:r>
              <a:rPr lang="en-US" altLang="en-US" b="1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en-US" b="1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約書亞、耶穌、與我們是一樣的：</a:t>
            </a:r>
            <a:endParaRPr lang="en-US" alt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altLang="en-US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Joshua filled with the Spirit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(Num. 27:18; Deut. 34:9)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約書亞被聖靈充滿（民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27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18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；申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34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9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）</a:t>
            </a:r>
            <a:endParaRPr lang="en-US" alt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Jesus filled with the Spirit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(Lk. 2:40; Matt. 3:16; John 3:34; Isa. 11:1-4)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耶穌被聖靈充滿（路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40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；太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16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lang="en-US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defRPr/>
            </a:pPr>
            <a:r>
              <a:rPr lang="en-US" altLang="en-US" b="1" u="sng" dirty="0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Believer filled with the Holy Spirit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(Eph. 5:18-21; Joh 14:17; Jam 1:5)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信徒被聖靈充滿（弗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18-21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；約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14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17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；雅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）</a:t>
            </a:r>
            <a:endParaRPr lang="en-US" alt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630F064E-7E94-472E-8A2B-0791AC37C0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3886200"/>
            <a:ext cx="11811000" cy="2667000"/>
          </a:xfrm>
        </p:spPr>
        <p:txBody>
          <a:bodyPr/>
          <a:lstStyle/>
          <a:p>
            <a:pPr>
              <a:defRPr/>
            </a:pPr>
            <a:r>
              <a:rPr lang="en-US" sz="3200" b="1" u="sng" dirty="0"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  <a:t>If you are alive today </a:t>
            </a:r>
            <a:r>
              <a:rPr lang="en-US" sz="3200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you have been saved</a:t>
            </a:r>
            <a:r>
              <a:rPr lang="en-US" sz="3200" b="1" u="sng" dirty="0"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  <a:t> from countless pestilences</a:t>
            </a:r>
            <a:r>
              <a:rPr lang="en-US" sz="3200" b="1" dirty="0"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sz="3200" b="1" u="sng" dirty="0"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  <a:t>But eventually the time of our departure will come</a:t>
            </a:r>
            <a:r>
              <a:rPr lang="en-US" sz="3200" b="1" dirty="0"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3200" b="1" u="sng" dirty="0"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  <a:t>Will you be ready &amp; have peace</a:t>
            </a:r>
            <a:r>
              <a:rPr lang="en-US" sz="3200" b="1" dirty="0"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(Deut. 31:14; 2 Tim. 4:6; 2 Pet. 1:14)</a:t>
            </a:r>
            <a:b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倘若你今天活著，你從無數的疾病中被救，</a:t>
            </a:r>
            <a:br>
              <a:rPr lang="en-US" altLang="zh-CN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但至終我們離開的時間會到來！你預備好並且有平安嗎？</a:t>
            </a:r>
            <a:endParaRPr lang="en-US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BB74BFC6-3FB0-49D9-87BC-A62159AE096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28600"/>
            <a:ext cx="5867400" cy="3505200"/>
          </a:xfrm>
        </p:spPr>
        <p:txBody>
          <a:bodyPr/>
          <a:lstStyle/>
          <a:p>
            <a:pPr>
              <a:defRPr/>
            </a:pPr>
            <a:r>
              <a:rPr lang="en-US" altLang="en-US" sz="3200" b="1" u="sng" dirty="0">
                <a:solidFill>
                  <a:srgbClr val="CC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Joshua was saved from the pestilence of plague</a:t>
            </a:r>
            <a:r>
              <a:rPr lang="en-US" altLang="en-US" sz="3200" b="1" dirty="0">
                <a:solidFill>
                  <a:srgbClr val="CC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(Num. 11:33-35; 14:37-38)</a:t>
            </a:r>
            <a:r>
              <a:rPr lang="en-US" altLang="en-US" sz="3200" b="1" dirty="0">
                <a:solidFill>
                  <a:srgbClr val="66FF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>
                <a:solidFill>
                  <a:srgbClr val="CC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&amp; Leprosy </a:t>
            </a:r>
            <a:r>
              <a:rPr lang="en-US" altLang="en-U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(Num. 12:10-15)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約書亞從瘟疫和痲瘋中獲救（民</a:t>
            </a:r>
            <a:r>
              <a:rPr lang="en-US" altLang="zh-CN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11</a:t>
            </a:r>
            <a:r>
              <a:rPr lang="zh-CN" altLang="en-US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33-35</a:t>
            </a:r>
            <a:r>
              <a:rPr lang="zh-CN" altLang="en-US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；</a:t>
            </a:r>
            <a:r>
              <a:rPr lang="en-US" altLang="zh-CN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14</a:t>
            </a:r>
            <a:r>
              <a:rPr lang="zh-CN" altLang="en-US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37-38</a:t>
            </a:r>
            <a:r>
              <a:rPr lang="zh-CN" altLang="en-US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；民</a:t>
            </a:r>
            <a:r>
              <a:rPr lang="en-US" altLang="zh-CN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12</a:t>
            </a:r>
            <a:r>
              <a:rPr lang="zh-CN" altLang="en-US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10-15</a:t>
            </a:r>
            <a:r>
              <a:rPr lang="zh-CN" altLang="en-US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）</a:t>
            </a:r>
            <a:endParaRPr lang="en-US" altLang="en-US" b="1" dirty="0">
              <a:solidFill>
                <a:srgbClr val="FFC000"/>
              </a:solidFill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en-US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9636" name="Rectangle 4">
            <a:extLst>
              <a:ext uri="{FF2B5EF4-FFF2-40B4-BE49-F238E27FC236}">
                <a16:creationId xmlns:a16="http://schemas.microsoft.com/office/drawing/2014/main" id="{86C6885C-3EAE-4BE6-9770-EAF3D1B00425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172200" y="228600"/>
            <a:ext cx="5867400" cy="3505200"/>
          </a:xfrm>
        </p:spPr>
        <p:txBody>
          <a:bodyPr/>
          <a:lstStyle/>
          <a:p>
            <a:pPr>
              <a:defRPr/>
            </a:pPr>
            <a:r>
              <a:rPr lang="en-US" sz="3200" b="1" i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Jesus proves He is LORD by healing all pestilence</a:t>
            </a:r>
            <a:r>
              <a:rPr lang="en-US" sz="3200" b="1" i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(Matt. 4:24; Lk. 4:40) </a:t>
            </a:r>
            <a:r>
              <a:rPr lang="en-US" sz="3200" b="1" i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&amp; Leprosy</a:t>
            </a:r>
            <a:r>
              <a:rPr lang="en-US" sz="3200" b="1" i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(Lk. 17:12-14)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耶穌醫治所有疾病和痲瘋，證明祂是耶和華（太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4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：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24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；路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4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：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40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；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17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：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12-14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）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1BD40AAE-1220-472B-B084-FD190A21ED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11963400" cy="1219200"/>
          </a:xfrm>
        </p:spPr>
        <p:txBody>
          <a:bodyPr/>
          <a:lstStyle/>
          <a:p>
            <a:pPr eaLnBrk="1" hangingPunct="1"/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  <a:t>Why could Moses give Joshua such great Divine Promises</a:t>
            </a:r>
            <a: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  <a:t>?</a:t>
            </a:r>
            <a:b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zh-CN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爲何摩西給約書亞如此重大從神來的應許？</a:t>
            </a:r>
            <a:endParaRPr lang="en-US" altLang="en-US" sz="3200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D3227856-B670-49DF-A6D9-1A716CD718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11887200" cy="5410200"/>
          </a:xfrm>
        </p:spPr>
        <p:txBody>
          <a:bodyPr/>
          <a:lstStyle/>
          <a:p>
            <a:pPr eaLnBrk="1" hangingPunct="1"/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Joshua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“</a:t>
            </a:r>
            <a:r>
              <a:rPr lang="en-US" altLang="en-US" b="1" u="sng">
                <a:solidFill>
                  <a:srgbClr val="99FF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wholly followed the LORD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” 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(Num. 14:24; 32:11-12; James 2:17-26).  </a:t>
            </a:r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God’s Spirit was ‘in’ him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(Num. 27:18; Deut. 34:9)</a:t>
            </a:r>
          </a:p>
          <a:p>
            <a:pPr eaLnBrk="1" hangingPunct="1"/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約書亞“全心跟隨耶和華”，上帝的靈在他“裏面”。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 eaLnBrk="1" hangingPunct="1"/>
            <a:r>
              <a:rPr lang="en-US" altLang="en-US" b="1" u="sng">
                <a:solidFill>
                  <a:srgbClr val="FFCCFF"/>
                </a:solidFill>
                <a:latin typeface="Times New Roman" panose="02020603050405020304" pitchFamily="18" charset="0"/>
              </a:rPr>
              <a:t>Moses observed Joshua’s character &amp; faith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(Num. 11:28)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>
                <a:solidFill>
                  <a:srgbClr val="FFCCFF"/>
                </a:solidFill>
                <a:latin typeface="Times New Roman" panose="02020603050405020304" pitchFamily="18" charset="0"/>
              </a:rPr>
              <a:t>in all the battles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b="1" u="sng">
                <a:solidFill>
                  <a:srgbClr val="FFCCFF"/>
                </a:solidFill>
                <a:latin typeface="Times New Roman" panose="02020603050405020304" pitchFamily="18" charset="0"/>
              </a:rPr>
              <a:t>trials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b="1" u="sng">
                <a:solidFill>
                  <a:srgbClr val="FFCCFF"/>
                </a:solidFill>
                <a:latin typeface="Times New Roman" panose="02020603050405020304" pitchFamily="18" charset="0"/>
              </a:rPr>
              <a:t>&amp;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>
                <a:solidFill>
                  <a:srgbClr val="FFCCFF"/>
                </a:solidFill>
                <a:latin typeface="Times New Roman" panose="02020603050405020304" pitchFamily="18" charset="0"/>
              </a:rPr>
              <a:t>judgments of Israel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</a:rPr>
              <a:t>; </a:t>
            </a:r>
            <a:r>
              <a:rPr lang="en-US" altLang="en-US" b="1" u="sng">
                <a:solidFill>
                  <a:srgbClr val="FF99CC"/>
                </a:solidFill>
                <a:latin typeface="Times New Roman" panose="02020603050405020304" pitchFamily="18" charset="0"/>
              </a:rPr>
              <a:t>so under Divine inspiration could predict God’s special watch care over him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</a:rPr>
              <a:t>(Ps. 103:7)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摩西在所有戰事、試煉、對以色列人的審判中，觀察到約書亞的品格與信心，因此在上帝的啓示下能夠預見上帝對他特別的眷顧，以及任何效仿約書亞的品格與信心的人。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eaLnBrk="1" hangingPunct="1"/>
            <a:r>
              <a:rPr lang="en-US" altLang="en-US" b="1">
                <a:solidFill>
                  <a:srgbClr val="66FFCC"/>
                </a:solidFill>
                <a:latin typeface="Times New Roman" panose="02020603050405020304" pitchFamily="18" charset="0"/>
              </a:rPr>
              <a:t>&amp; </a:t>
            </a:r>
            <a:r>
              <a:rPr lang="en-US" altLang="en-US" b="1" u="sng">
                <a:solidFill>
                  <a:srgbClr val="66FFCC"/>
                </a:solidFill>
                <a:latin typeface="Times New Roman" panose="02020603050405020304" pitchFamily="18" charset="0"/>
              </a:rPr>
              <a:t>anyone else who emulates the character &amp; faith of Joshua</a:t>
            </a:r>
            <a:endParaRPr lang="en-US" altLang="en-US" b="1" u="sng">
              <a:solidFill>
                <a:srgbClr val="66FF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>
            <a:extLst>
              <a:ext uri="{FF2B5EF4-FFF2-40B4-BE49-F238E27FC236}">
                <a16:creationId xmlns:a16="http://schemas.microsoft.com/office/drawing/2014/main" id="{4FF21F2C-FEBD-423B-8467-7BD707922F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28700" y="1544638"/>
            <a:ext cx="10134600" cy="3484562"/>
          </a:xfrm>
        </p:spPr>
        <p:txBody>
          <a:bodyPr/>
          <a:lstStyle/>
          <a:p>
            <a:pPr algn="ctr" eaLnBrk="1" hangingPunct="1"/>
            <a:r>
              <a:rPr lang="en-US" altLang="en-US" u="sng">
                <a:solidFill>
                  <a:srgbClr val="FFFF00"/>
                </a:solidFill>
                <a:latin typeface="Algerian" panose="04020705040A02060702" pitchFamily="82" charset="0"/>
                <a:cs typeface="Calibri" panose="020F0502020204030204" pitchFamily="34" charset="0"/>
              </a:rPr>
              <a:t>An intimate relationship with God’s Word </a:t>
            </a:r>
            <a:r>
              <a:rPr lang="en-US" altLang="en-US" u="sng">
                <a:solidFill>
                  <a:srgbClr val="FFFF99"/>
                </a:solidFill>
                <a:latin typeface="Algerian" panose="04020705040A02060702" pitchFamily="82" charset="0"/>
                <a:cs typeface="Calibri" panose="020F0502020204030204" pitchFamily="34" charset="0"/>
              </a:rPr>
              <a:t>maintains our intimate relationship</a:t>
            </a:r>
            <a:r>
              <a:rPr lang="en-US" altLang="en-US">
                <a:solidFill>
                  <a:srgbClr val="FFFF99"/>
                </a:solidFill>
                <a:latin typeface="Algerian" panose="04020705040A02060702" pitchFamily="82" charset="0"/>
                <a:cs typeface="Calibri" panose="020F0502020204030204" pitchFamily="34" charset="0"/>
              </a:rPr>
              <a:t>          </a:t>
            </a:r>
            <a:r>
              <a:rPr lang="en-US" altLang="en-US" u="sng">
                <a:solidFill>
                  <a:srgbClr val="FFFF99"/>
                </a:solidFill>
                <a:latin typeface="Algerian" panose="04020705040A02060702" pitchFamily="82" charset="0"/>
                <a:cs typeface="Calibri" panose="020F0502020204030204" pitchFamily="34" charset="0"/>
              </a:rPr>
              <a:t>with God</a:t>
            </a:r>
          </a:p>
          <a:p>
            <a:pPr algn="ctr" eaLnBrk="1" hangingPunct="1"/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與上帝的話語有親密的關係</a:t>
            </a:r>
            <a:endParaRPr lang="en-US" altLang="zh-CN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 algn="ctr" eaLnBrk="1" hangingPunct="1">
              <a:buFontTx/>
              <a:buNone/>
            </a:pP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維持我們與上帝有親密的關係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45AD0-06D6-4B44-BCB2-976DAAB5C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52400"/>
            <a:ext cx="11963400" cy="1600200"/>
          </a:xfrm>
        </p:spPr>
        <p:txBody>
          <a:bodyPr/>
          <a:lstStyle/>
          <a:p>
            <a:pPr>
              <a:defRPr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(91:4)  </a:t>
            </a:r>
            <a:r>
              <a:rPr lang="en-US" altLang="en-US" sz="3200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“… </a:t>
            </a:r>
            <a:r>
              <a:rPr lang="en-US" altLang="en-US" sz="3200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 </a:t>
            </a:r>
            <a:r>
              <a:rPr lang="en-US" altLang="en-US" sz="3200" b="1" u="sng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</a:t>
            </a:r>
            <a:r>
              <a:rPr lang="en-US" altLang="en-US" sz="3200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wings</a:t>
            </a:r>
            <a:r>
              <a:rPr lang="en-US" altLang="en-US" sz="3200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shalt thou trust</a:t>
            </a:r>
            <a:r>
              <a:rPr lang="en-US" altLang="en-US" sz="3200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u="sng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</a:t>
            </a:r>
            <a:r>
              <a:rPr lang="en-US" altLang="en-US" sz="3200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truth</a:t>
            </a:r>
            <a:r>
              <a:rPr lang="en-US" altLang="en-US" sz="3200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shall be thy</a:t>
            </a:r>
            <a:r>
              <a:rPr lang="en-US" altLang="en-US" sz="3200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shield &amp; buckler</a:t>
            </a:r>
            <a:r>
              <a:rPr lang="en-US" altLang="en-US" sz="3200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br>
              <a:rPr lang="en-US" altLang="en-US" sz="3200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詩</a:t>
            </a:r>
            <a:r>
              <a:rPr lang="en-US" altLang="zh-CN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91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4-…</a:t>
            </a:r>
            <a:r>
              <a:rPr lang="zh-TW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你要投靠在</a:t>
            </a: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祂</a:t>
            </a:r>
            <a:r>
              <a:rPr lang="zh-TW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的翅膀底下；</a:t>
            </a: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祂</a:t>
            </a:r>
            <a:r>
              <a:rPr lang="zh-TW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的誠實</a:t>
            </a:r>
            <a:r>
              <a:rPr lang="en-US" altLang="zh-TW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(</a:t>
            </a: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真理）</a:t>
            </a:r>
            <a:r>
              <a:rPr lang="zh-TW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是大小的盾牌。</a:t>
            </a:r>
            <a:endParaRPr lang="en-US" altLang="en-US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F0BD1068-E946-4ECA-8AA8-DE33039A8A3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2057400"/>
            <a:ext cx="8153400" cy="4648200"/>
          </a:xfrm>
        </p:spPr>
        <p:txBody>
          <a:bodyPr/>
          <a:lstStyle/>
          <a:p>
            <a:r>
              <a:rPr lang="en-US" altLang="en-US" b="1">
                <a:solidFill>
                  <a:srgbClr val="CCFFFF"/>
                </a:solidFill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Jews understand “</a:t>
            </a:r>
            <a:r>
              <a:rPr lang="en-US" altLang="en-US" b="1">
                <a:solidFill>
                  <a:srgbClr val="FFFF99"/>
                </a:solidFill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his</a:t>
            </a:r>
            <a:r>
              <a:rPr lang="en-US" altLang="en-US" b="1">
                <a:solidFill>
                  <a:srgbClr val="CCFFFF"/>
                </a:solidFill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b="1">
                <a:solidFill>
                  <a:srgbClr val="99FFCC"/>
                </a:solidFill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wings</a:t>
            </a:r>
            <a:r>
              <a:rPr lang="en-US" altLang="en-US" b="1">
                <a:solidFill>
                  <a:srgbClr val="CCFFFF"/>
                </a:solidFill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” to refer to the </a:t>
            </a:r>
            <a:r>
              <a:rPr lang="en-US" altLang="en-US" b="1" i="1">
                <a:solidFill>
                  <a:srgbClr val="CCFFFF"/>
                </a:solidFill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Tzit-Tzit</a:t>
            </a:r>
            <a:r>
              <a:rPr lang="en-US" altLang="en-US" b="1">
                <a:solidFill>
                  <a:srgbClr val="CCFFFF"/>
                </a:solidFill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 that they wore on the 4 ‘borders’ of their garments </a:t>
            </a:r>
            <a:r>
              <a:rPr lang="en-US" altLang="en-US" sz="2800" b="1"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(Num. 15:38; Deut. 22:12).  </a:t>
            </a:r>
          </a:p>
          <a:p>
            <a:r>
              <a:rPr lang="zh-CN" altLang="en-US" b="1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猶太人明白“祂的翅膀”指的是衣服下端四角邊緣的綴子（民</a:t>
            </a:r>
            <a:r>
              <a:rPr lang="en-US" altLang="zh-CN" b="1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15</a:t>
            </a:r>
            <a:r>
              <a:rPr lang="zh-CN" altLang="en-US" b="1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：</a:t>
            </a:r>
            <a:r>
              <a:rPr lang="en-US" altLang="zh-CN" b="1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38</a:t>
            </a:r>
            <a:r>
              <a:rPr lang="zh-CN" altLang="en-US" b="1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；申</a:t>
            </a:r>
            <a:r>
              <a:rPr lang="en-US" altLang="zh-CN" b="1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22</a:t>
            </a:r>
            <a:r>
              <a:rPr lang="zh-CN" altLang="en-US" b="1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：</a:t>
            </a:r>
            <a:r>
              <a:rPr lang="en-US" altLang="zh-CN" b="1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12</a:t>
            </a:r>
            <a:r>
              <a:rPr lang="zh-CN" altLang="en-US" b="1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）</a:t>
            </a:r>
            <a:endParaRPr lang="en-US" altLang="en-US" b="1">
              <a:solidFill>
                <a:srgbClr val="FFC000"/>
              </a:solidFill>
              <a:effectLst/>
              <a:latin typeface="DengXian" panose="02010600030101010101" pitchFamily="2" charset="-122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r>
              <a:rPr lang="en-US" altLang="en-US" b="1" u="sng">
                <a:solidFill>
                  <a:srgbClr val="CCFFFF"/>
                </a:solidFill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In Hebrew they are called</a:t>
            </a:r>
            <a:r>
              <a:rPr lang="en-US" altLang="en-US" b="1">
                <a:solidFill>
                  <a:srgbClr val="CCFFFF"/>
                </a:solidFill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 ‘</a:t>
            </a:r>
            <a:r>
              <a:rPr lang="en-US" altLang="en-US" b="1" u="sng">
                <a:solidFill>
                  <a:srgbClr val="99FFCC"/>
                </a:solidFill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wings</a:t>
            </a:r>
            <a:r>
              <a:rPr lang="en-US" altLang="en-US" b="1">
                <a:solidFill>
                  <a:srgbClr val="CCFFFF"/>
                </a:solidFill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.’ </a:t>
            </a:r>
          </a:p>
          <a:p>
            <a:r>
              <a:rPr lang="zh-CN" altLang="en-US" b="1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在希伯來語中它們稱作“翅膀”。</a:t>
            </a:r>
            <a:endParaRPr lang="en-US" altLang="en-US" b="1">
              <a:solidFill>
                <a:srgbClr val="FFC000"/>
              </a:solidFill>
              <a:effectLst/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pic>
        <p:nvPicPr>
          <p:cNvPr id="24580" name="Picture 6" descr="A red and white striped shirt&#10;&#10;Description automatically generated with low confidence">
            <a:extLst>
              <a:ext uri="{FF2B5EF4-FFF2-40B4-BE49-F238E27FC236}">
                <a16:creationId xmlns:a16="http://schemas.microsoft.com/office/drawing/2014/main" id="{D3E34E46-519A-4FA2-A62D-C92BD34C4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138363"/>
            <a:ext cx="3048000" cy="458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8">
            <a:extLst>
              <a:ext uri="{FF2B5EF4-FFF2-40B4-BE49-F238E27FC236}">
                <a16:creationId xmlns:a16="http://schemas.microsoft.com/office/drawing/2014/main" id="{7195D654-8748-4FF1-BDF1-AFECD0598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9513" y="2133600"/>
            <a:ext cx="852487" cy="458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45E4A4D-9474-412B-A6D6-1726C08C7C4D}"/>
              </a:ext>
            </a:extLst>
          </p:cNvPr>
          <p:cNvSpPr/>
          <p:nvPr/>
        </p:nvSpPr>
        <p:spPr>
          <a:xfrm>
            <a:off x="8610600" y="5499100"/>
            <a:ext cx="457200" cy="1219200"/>
          </a:xfrm>
          <a:prstGeom prst="roundRect">
            <a:avLst/>
          </a:prstGeom>
          <a:noFill/>
          <a:ln w="38100">
            <a:solidFill>
              <a:srgbClr val="CC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EDCE067-3000-4A47-A9D3-991067DAF5A3}"/>
              </a:ext>
            </a:extLst>
          </p:cNvPr>
          <p:cNvSpPr/>
          <p:nvPr/>
        </p:nvSpPr>
        <p:spPr>
          <a:xfrm>
            <a:off x="10744200" y="5410200"/>
            <a:ext cx="381000" cy="1308100"/>
          </a:xfrm>
          <a:prstGeom prst="roundRect">
            <a:avLst/>
          </a:prstGeom>
          <a:noFill/>
          <a:ln w="38100">
            <a:solidFill>
              <a:srgbClr val="CC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DBF1960-C07C-4267-B0EC-1CC741A04C2D}"/>
              </a:ext>
            </a:extLst>
          </p:cNvPr>
          <p:cNvSpPr/>
          <p:nvPr/>
        </p:nvSpPr>
        <p:spPr>
          <a:xfrm>
            <a:off x="9386888" y="5257800"/>
            <a:ext cx="290512" cy="1308100"/>
          </a:xfrm>
          <a:prstGeom prst="roundRect">
            <a:avLst/>
          </a:prstGeom>
          <a:noFill/>
          <a:ln w="38100">
            <a:solidFill>
              <a:srgbClr val="CC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C9FAE9F-2D9E-4088-B880-E7B7DEF494D6}"/>
              </a:ext>
            </a:extLst>
          </p:cNvPr>
          <p:cNvSpPr/>
          <p:nvPr/>
        </p:nvSpPr>
        <p:spPr>
          <a:xfrm>
            <a:off x="9829800" y="5257800"/>
            <a:ext cx="290513" cy="1308100"/>
          </a:xfrm>
          <a:prstGeom prst="roundRect">
            <a:avLst/>
          </a:prstGeom>
          <a:noFill/>
          <a:ln w="38100">
            <a:solidFill>
              <a:srgbClr val="CC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C4ABD-5A30-45B9-BF16-9A6C654B6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52400"/>
            <a:ext cx="7086600" cy="6553200"/>
          </a:xfrm>
        </p:spPr>
        <p:txBody>
          <a:bodyPr/>
          <a:lstStyle/>
          <a:p>
            <a:pPr>
              <a:defRPr/>
            </a:pPr>
            <a:r>
              <a:rPr lang="en-US" altLang="en-US" b="1" u="sng" dirty="0">
                <a:solidFill>
                  <a:srgbClr val="CCFFFF"/>
                </a:solidFill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A Jew considered himself literally under</a:t>
            </a:r>
            <a:r>
              <a:rPr lang="en-US" altLang="en-US" b="1" dirty="0">
                <a:solidFill>
                  <a:srgbClr val="CCFFFF"/>
                </a:solidFill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 ‘</a:t>
            </a:r>
            <a:r>
              <a:rPr lang="en-US" altLang="en-US" b="1" u="sng" dirty="0">
                <a:solidFill>
                  <a:srgbClr val="FFFF99"/>
                </a:solidFill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God’s</a:t>
            </a:r>
            <a:r>
              <a:rPr lang="en-US" altLang="en-US" b="1" u="sng" dirty="0">
                <a:solidFill>
                  <a:srgbClr val="CCFFFF"/>
                </a:solidFill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b="1" u="sng" dirty="0">
                <a:solidFill>
                  <a:srgbClr val="66FFCC"/>
                </a:solidFill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wings</a:t>
            </a:r>
            <a:r>
              <a:rPr lang="en-US" altLang="en-US" b="1" dirty="0">
                <a:solidFill>
                  <a:srgbClr val="CCFFFF"/>
                </a:solidFill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’ </a:t>
            </a:r>
            <a:r>
              <a:rPr lang="en-US" altLang="en-US" b="1" u="sng" dirty="0">
                <a:solidFill>
                  <a:srgbClr val="CCFFFF"/>
                </a:solidFill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when he put on these special garments</a:t>
            </a:r>
            <a:r>
              <a:rPr lang="en-US" altLang="en-US" b="1" dirty="0">
                <a:solidFill>
                  <a:srgbClr val="CCFFFF"/>
                </a:solidFill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! 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猶太人認爲，當他披上這特別的衣服時，他就在“上帝的翅膀”下。</a:t>
            </a:r>
            <a:endParaRPr lang="en-US" altLang="en-US" b="1" dirty="0">
              <a:solidFill>
                <a:srgbClr val="FFC000"/>
              </a:solidFill>
              <a:effectLst/>
              <a:latin typeface="DengXian" panose="02010600030101010101" pitchFamily="2" charset="-122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altLang="en-US" b="1" u="sng" dirty="0">
                <a:solidFill>
                  <a:srgbClr val="FFCCFF"/>
                </a:solidFill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Jews entered the secret place when they prayed under their prayer shawl with the </a:t>
            </a:r>
            <a:r>
              <a:rPr lang="en-US" altLang="en-US" b="1" u="sng" dirty="0" err="1">
                <a:solidFill>
                  <a:srgbClr val="FFCCFF"/>
                </a:solidFill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Tzit-tzit</a:t>
            </a:r>
            <a:r>
              <a:rPr lang="en-US" altLang="en-US" b="1" dirty="0">
                <a:solidFill>
                  <a:srgbClr val="FFCCFF"/>
                </a:solidFill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(Matt. 6:6)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當猶太人披上有綴子的禱告披肩禱告時，他們就進入隱秘處（太</a:t>
            </a:r>
            <a:r>
              <a:rPr lang="en-US" altLang="zh-CN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6</a:t>
            </a:r>
            <a:r>
              <a:rPr lang="zh-CN" altLang="en-US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6</a:t>
            </a:r>
            <a:r>
              <a:rPr lang="zh-CN" altLang="en-US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）。</a:t>
            </a:r>
            <a:endParaRPr lang="en-US" alt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5603" name="Picture 4" descr="A picture containing floor, indoor, person, suit&#10;&#10;Description automatically generated">
            <a:extLst>
              <a:ext uri="{FF2B5EF4-FFF2-40B4-BE49-F238E27FC236}">
                <a16:creationId xmlns:a16="http://schemas.microsoft.com/office/drawing/2014/main" id="{32D5E5B9-C635-4D34-86D8-0AE8157DD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250" y="4114800"/>
            <a:ext cx="2317750" cy="273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6" descr="A picture containing person, striped&#10;&#10;Description automatically generated">
            <a:extLst>
              <a:ext uri="{FF2B5EF4-FFF2-40B4-BE49-F238E27FC236}">
                <a16:creationId xmlns:a16="http://schemas.microsoft.com/office/drawing/2014/main" id="{5B2C9985-11A6-4F73-90FB-06C47986F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8" y="127000"/>
            <a:ext cx="3200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8" descr="A picture containing person, striped&#10;&#10;Description automatically generated">
            <a:extLst>
              <a:ext uri="{FF2B5EF4-FFF2-40B4-BE49-F238E27FC236}">
                <a16:creationId xmlns:a16="http://schemas.microsoft.com/office/drawing/2014/main" id="{2485D686-937C-4A96-A572-8670D7908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473325"/>
            <a:ext cx="2343150" cy="437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675315FB-57DE-4919-A6E2-37B49D2D6F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7566025" cy="2197100"/>
          </a:xfrm>
        </p:spPr>
        <p:txBody>
          <a:bodyPr/>
          <a:lstStyle/>
          <a:p>
            <a:pPr eaLnBrk="1" hangingPunct="1"/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  <a:t>Jesus Literally fulfilled prophesy by coming with Healing in His wings</a:t>
            </a:r>
            <a: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  <a:t>!</a:t>
            </a:r>
            <a:b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zh-CN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耶穌“翅膀下有醫治”的到來，</a:t>
            </a:r>
            <a:br>
              <a:rPr lang="en-US" altLang="zh-CN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zh-CN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實際應驗了預言。</a:t>
            </a:r>
            <a:endParaRPr lang="en-US" altLang="en-US" sz="3200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ED820A65-A5C2-4FB4-A4EE-B464037B87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2514600"/>
            <a:ext cx="7010400" cy="4191000"/>
          </a:xfrm>
        </p:spPr>
        <p:txBody>
          <a:bodyPr/>
          <a:lstStyle/>
          <a:p>
            <a:pPr eaLnBrk="1" hangingPunct="1"/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(Mal. 4:2)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“</a:t>
            </a:r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unto you that fear my name shall the Sun of righteousness arise with healing in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</a:t>
            </a:r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wings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…” 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(Lk. 8:43-48)</a:t>
            </a:r>
          </a:p>
          <a:p>
            <a:pPr eaLnBrk="1" hangingPunct="1"/>
            <a:r>
              <a:rPr lang="zh-CN" altLang="en-US" sz="28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瑪拉基書</a:t>
            </a:r>
            <a:r>
              <a:rPr lang="en-US" altLang="zh-CN" sz="28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zh-CN" altLang="en-US" sz="28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sz="28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>
                <a:solidFill>
                  <a:srgbClr val="FFC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- </a:t>
            </a:r>
            <a:r>
              <a:rPr lang="en-US" altLang="zh-CN" sz="28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TW" altLang="en-US" sz="28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但向你們敬畏我名的人必有公義的日頭出現，其光線（原文作翅膀）有醫治之能</a:t>
            </a:r>
            <a:r>
              <a:rPr lang="en-US" altLang="zh-TW" sz="28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…”(</a:t>
            </a:r>
            <a:r>
              <a:rPr lang="zh-CN" altLang="en-US" sz="28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路</a:t>
            </a:r>
            <a:r>
              <a:rPr lang="en-US" altLang="zh-CN" sz="28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8</a:t>
            </a:r>
            <a:r>
              <a:rPr lang="zh-CN" altLang="en-US" sz="28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：</a:t>
            </a:r>
            <a:r>
              <a:rPr lang="en-US" altLang="zh-CN" sz="28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43-48</a:t>
            </a:r>
            <a:r>
              <a:rPr lang="zh-CN" altLang="en-US" sz="28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）</a:t>
            </a:r>
            <a:endParaRPr lang="en-US" altLang="en-US" sz="2800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pic>
        <p:nvPicPr>
          <p:cNvPr id="26628" name="Picture 2" descr="A picture containing text, book, newspaper&#10;&#10;Description automatically generated">
            <a:extLst>
              <a:ext uri="{FF2B5EF4-FFF2-40B4-BE49-F238E27FC236}">
                <a16:creationId xmlns:a16="http://schemas.microsoft.com/office/drawing/2014/main" id="{CDB488AF-B82B-445C-B105-7C5FBC95F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153988"/>
            <a:ext cx="4402138" cy="530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4">
            <a:extLst>
              <a:ext uri="{FF2B5EF4-FFF2-40B4-BE49-F238E27FC236}">
                <a16:creationId xmlns:a16="http://schemas.microsoft.com/office/drawing/2014/main" id="{61241268-687B-40E6-9ABF-D43D6A58B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657600"/>
            <a:ext cx="4999038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F0732413-73DD-4DF7-9AAA-B61BBE6EB1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11582400" cy="1143000"/>
          </a:xfrm>
        </p:spPr>
        <p:txBody>
          <a:bodyPr/>
          <a:lstStyle/>
          <a:p>
            <a:pPr eaLnBrk="1" hangingPunct="1"/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  <a:t>Both His wings &amp; His Truth Point us to God’s Word</a:t>
            </a:r>
            <a:b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zh-CN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祂的翅膀與祂的真理都將我們指向上帝的話語</a:t>
            </a:r>
            <a:endParaRPr lang="en-US" altLang="en-US" sz="3200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1C6AFFE6-8C8B-472D-BF77-0C4FB70A0C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11582400" cy="5562600"/>
          </a:xfrm>
        </p:spPr>
        <p:txBody>
          <a:bodyPr/>
          <a:lstStyle/>
          <a:p>
            <a:pPr eaLnBrk="1" hangingPunct="1"/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Tzittzit knots symbolize all 613 Laws in the Torah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altLang="en-US" b="1" u="sng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Wearing it symbolized their intimate relationship with God’s Word</a:t>
            </a:r>
            <a:r>
              <a:rPr lang="en-US" altLang="en-US" b="1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(Deut. 11:18-21)  [</a:t>
            </a:r>
            <a:r>
              <a:rPr lang="en-US" altLang="en-US" sz="2800" b="1" i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put on the Word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 eaLnBrk="1" hangingPunct="1"/>
            <a:r>
              <a:rPr lang="zh-CN" altLang="en-US" sz="28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綴子的結象徵妥拉中的</a:t>
            </a:r>
            <a:r>
              <a:rPr lang="en-US" altLang="zh-CN" sz="28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613</a:t>
            </a:r>
            <a:r>
              <a:rPr lang="zh-CN" altLang="en-US" sz="28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條律法，披戴它象徵他們與上帝話語的親密關係（申</a:t>
            </a:r>
            <a:r>
              <a:rPr lang="en-US" altLang="zh-CN" sz="28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11</a:t>
            </a:r>
            <a:r>
              <a:rPr lang="zh-CN" altLang="en-US" sz="28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sz="28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18-21</a:t>
            </a:r>
            <a:r>
              <a:rPr lang="zh-CN" altLang="en-US" sz="28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）。</a:t>
            </a:r>
            <a:endParaRPr lang="en-US" altLang="en-US" sz="2800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b="1" u="sng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 Truth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b="1" u="sng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 clear reference to God’s Word</a:t>
            </a:r>
            <a:r>
              <a:rPr lang="en-US" altLang="en-US" b="1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altLang="en-US" b="1" u="sng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Making it our shield &amp; buckler means we wear it as armor in Battle</a:t>
            </a:r>
            <a:r>
              <a:rPr lang="en-US" altLang="en-US" b="1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eaLnBrk="1" hangingPunct="1"/>
            <a:r>
              <a:rPr lang="zh-CN" altLang="en-US" sz="28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“祂的真理”明白指向上帝的話語，用它作我們大小的盾牌，就是在戰場上穿上它作軍裝！</a:t>
            </a:r>
            <a:endParaRPr lang="en-US" altLang="en-US" sz="2800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eaLnBrk="1" hangingPunct="1"/>
            <a:r>
              <a:rPr lang="en-US" altLang="en-US" b="1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Something every Christian must do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(Eph. 6:10-12, 17)</a:t>
            </a:r>
            <a:r>
              <a:rPr lang="en-US" altLang="en-US" b="1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zh-CN" altLang="en-US" sz="28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每位基督徒必須如此行（弗</a:t>
            </a:r>
            <a:r>
              <a:rPr lang="en-US" altLang="zh-CN" sz="28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6</a:t>
            </a:r>
            <a:r>
              <a:rPr lang="zh-CN" altLang="en-US" sz="28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：</a:t>
            </a:r>
            <a:r>
              <a:rPr lang="en-US" altLang="zh-CN" sz="28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10-12</a:t>
            </a:r>
            <a:r>
              <a:rPr lang="zh-CN" altLang="en-US" sz="28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，</a:t>
            </a:r>
            <a:r>
              <a:rPr lang="en-US" altLang="zh-CN" sz="28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17</a:t>
            </a:r>
            <a:r>
              <a:rPr lang="zh-CN" altLang="en-US" sz="28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）。</a:t>
            </a:r>
            <a:endParaRPr lang="en-US" altLang="en-US" sz="2800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>
            <a:extLst>
              <a:ext uri="{FF2B5EF4-FFF2-40B4-BE49-F238E27FC236}">
                <a16:creationId xmlns:a16="http://schemas.microsoft.com/office/drawing/2014/main" id="{B80F0A8D-A096-41E0-B5F2-E4647353F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28800" y="1828800"/>
            <a:ext cx="8001000" cy="4017963"/>
          </a:xfrm>
        </p:spPr>
        <p:txBody>
          <a:bodyPr/>
          <a:lstStyle/>
          <a:p>
            <a:pPr algn="ctr" eaLnBrk="1" hangingPunct="1"/>
            <a:r>
              <a:rPr lang="en-US" altLang="en-US" u="sng">
                <a:solidFill>
                  <a:srgbClr val="FFFF00"/>
                </a:solidFill>
                <a:latin typeface="Algerian" panose="04020705040A02060702" pitchFamily="82" charset="0"/>
                <a:cs typeface="Calibri" panose="020F0502020204030204" pitchFamily="34" charset="0"/>
              </a:rPr>
              <a:t>An intimate relationship with God &amp; His Word</a:t>
            </a:r>
            <a:r>
              <a:rPr lang="en-US" altLang="en-US">
                <a:solidFill>
                  <a:srgbClr val="FFFF00"/>
                </a:solidFill>
                <a:latin typeface="Algerian" panose="04020705040A02060702" pitchFamily="82" charset="0"/>
                <a:cs typeface="Calibri" panose="020F0502020204030204" pitchFamily="34" charset="0"/>
              </a:rPr>
              <a:t>                                    </a:t>
            </a:r>
            <a:r>
              <a:rPr lang="en-US" altLang="en-US" u="sng">
                <a:solidFill>
                  <a:srgbClr val="FFFF99"/>
                </a:solidFill>
                <a:latin typeface="Algerian" panose="04020705040A02060702" pitchFamily="82" charset="0"/>
                <a:cs typeface="Calibri" panose="020F0502020204030204" pitchFamily="34" charset="0"/>
              </a:rPr>
              <a:t>enables us to triumph over fear</a:t>
            </a:r>
          </a:p>
          <a:p>
            <a:pPr algn="ctr" eaLnBrk="1" hangingPunct="1"/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與上帝和祂的話語有親密的關係</a:t>
            </a:r>
            <a:endParaRPr lang="en-US" altLang="zh-CN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 algn="ctr" eaLnBrk="1" hangingPunct="1">
              <a:buFontTx/>
              <a:buNone/>
            </a:pP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使我們有勝過懼怕的力量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76E36-F7F1-405A-A17F-8948684B0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200"/>
            <a:ext cx="11963400" cy="1143000"/>
          </a:xfrm>
        </p:spPr>
        <p:txBody>
          <a:bodyPr/>
          <a:lstStyle/>
          <a:p>
            <a:pPr>
              <a:defRPr/>
            </a:pPr>
            <a: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Visible</a:t>
            </a:r>
            <a: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 (day) &amp; </a:t>
            </a:r>
            <a: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invisible</a:t>
            </a:r>
            <a: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 (night) </a:t>
            </a:r>
            <a: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Dangers</a:t>
            </a:r>
            <a:b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看得見（白天）與看不見（夜晚）的危險</a:t>
            </a:r>
            <a:endParaRPr lang="en-US" altLang="en-US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D9A96-C304-434B-AFA9-53339CE41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763" y="1371600"/>
            <a:ext cx="11887200" cy="5410200"/>
          </a:xfrm>
        </p:spPr>
        <p:txBody>
          <a:bodyPr/>
          <a:lstStyle/>
          <a:p>
            <a:pPr>
              <a:defRPr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(91:5)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en-US" altLang="en-US" b="1" u="sng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Thou shalt not be afraid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>
                <a:solidFill>
                  <a:srgbClr val="C5B1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terror by </a:t>
            </a:r>
            <a:r>
              <a:rPr lang="en-US" altLang="en-US" b="1" u="sng" dirty="0">
                <a:solidFill>
                  <a:srgbClr val="E2D8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night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b="1" i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en-US" altLang="en-US" b="1" u="sng" dirty="0">
                <a:solidFill>
                  <a:srgbClr val="C5B1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arrow </a:t>
            </a:r>
            <a:r>
              <a:rPr lang="en-US" altLang="en-US" b="1" i="1" u="sng" dirty="0">
                <a:solidFill>
                  <a:srgbClr val="C5B1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en-US" altLang="en-US" b="1" u="sng" dirty="0">
                <a:solidFill>
                  <a:srgbClr val="C5B1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C5B1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flieth</a:t>
            </a:r>
            <a:r>
              <a:rPr lang="en-US" altLang="en-US" b="1" u="sng" dirty="0">
                <a:solidFill>
                  <a:srgbClr val="C5B1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en-US" altLang="en-US" b="1" u="sng" dirty="0">
                <a:solidFill>
                  <a:srgbClr val="E2D8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day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(6)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en-US" altLang="en-US" b="1" i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en-US" altLang="en-US" b="1" u="sng" dirty="0">
                <a:solidFill>
                  <a:srgbClr val="C5B1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pestilence </a:t>
            </a:r>
            <a:r>
              <a:rPr lang="en-US" altLang="en-US" b="1" i="1" u="sng" dirty="0">
                <a:solidFill>
                  <a:srgbClr val="C5B1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en-US" altLang="en-US" b="1" u="sng" dirty="0">
                <a:solidFill>
                  <a:srgbClr val="C5B1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walketh in </a:t>
            </a:r>
            <a:r>
              <a:rPr lang="en-US" altLang="en-US" b="1" u="sng" dirty="0">
                <a:solidFill>
                  <a:srgbClr val="E2D8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darkness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b="1" i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en-US" altLang="en-US" b="1" u="sng" dirty="0">
                <a:solidFill>
                  <a:srgbClr val="C5B1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destruction </a:t>
            </a:r>
            <a:r>
              <a:rPr lang="en-US" altLang="en-US" b="1" i="1" u="sng" dirty="0">
                <a:solidFill>
                  <a:srgbClr val="C5B1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en-US" altLang="en-US" b="1" u="sng" dirty="0">
                <a:solidFill>
                  <a:srgbClr val="C5B1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C5B1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wasteth</a:t>
            </a:r>
            <a:r>
              <a:rPr lang="en-US" altLang="en-US" b="1" u="sng" dirty="0">
                <a:solidFill>
                  <a:srgbClr val="C5B1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 </a:t>
            </a:r>
            <a:r>
              <a:rPr lang="en-US" altLang="en-US" b="1" u="sng" dirty="0">
                <a:solidFill>
                  <a:srgbClr val="E2D8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noonday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詩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91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5, 6-</a:t>
            </a:r>
            <a:r>
              <a:rPr lang="zh-TW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你必不怕黑夜的驚駭，或是白日飛的箭， 也不怕黑夜行的瘟疫，或是午間滅人的毒病。 </a:t>
            </a:r>
            <a:endParaRPr lang="en-US" alt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Illus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i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Mother ask her daughter to go out in the night </a:t>
            </a:r>
          </a:p>
          <a:p>
            <a:pPr>
              <a:defRPr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(91:7)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1,000 shall fall at thy side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&amp; 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10,000 at thy right hand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b="1" i="1" u="sng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</a:t>
            </a:r>
            <a:r>
              <a:rPr lang="en-US" altLang="en-US" b="1" u="sng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it shall not come nigh thee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>
              <a:defRPr/>
            </a:pPr>
            <a:r>
              <a:rPr lang="en-US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91:7 -</a:t>
            </a:r>
            <a:r>
              <a:rPr lang="zh-TW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雖有千人仆倒在你旁邊，萬人仆倒在你右邊，這災卻不得臨近你</a:t>
            </a:r>
            <a:r>
              <a:rPr lang="zh-TW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  <a:r>
              <a:rPr lang="zh-TW" altLang="en-US" sz="2800" b="1" dirty="0">
                <a:latin typeface="Verdana" panose="020B0604030504040204" pitchFamily="34" charset="0"/>
                <a:ea typeface="新細明體" panose="02020500000000000000" pitchFamily="18" charset="-120"/>
              </a:rPr>
              <a:t> 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altLang="en-US" b="1" dirty="0">
              <a:solidFill>
                <a:srgbClr val="CC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4786F7A0-3718-4F9E-B665-FED86E8135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11963400" cy="1676400"/>
          </a:xfrm>
        </p:spPr>
        <p:txBody>
          <a:bodyPr/>
          <a:lstStyle/>
          <a:p>
            <a:pPr eaLnBrk="1" hangingPunct="1"/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  <a:t>There is no escaping the</a:t>
            </a:r>
            <a: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  <a:t> “</a:t>
            </a:r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  <a:t>arrow</a:t>
            </a:r>
            <a: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  <a:t>” </a:t>
            </a:r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  <a:t>of God if you make Him your enemy</a:t>
            </a:r>
            <a:b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zh-CN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倘若你把上帝當作仇敵，你就無法躲避祂的“箭”</a:t>
            </a:r>
            <a:endParaRPr lang="en-US" altLang="en-US" sz="3200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AC7768C5-0B9C-472E-ABD2-30BAB993AD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2081213"/>
            <a:ext cx="6096000" cy="4624387"/>
          </a:xfrm>
        </p:spPr>
        <p:txBody>
          <a:bodyPr/>
          <a:lstStyle/>
          <a:p>
            <a:pPr eaLnBrk="1" hangingPunct="1"/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Ahab killed by an arrow shot by chance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 Kings 22:34-38) </a:t>
            </a:r>
          </a:p>
          <a:p>
            <a:pPr eaLnBrk="1" hangingPunct="1"/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亞哈王被突發的箭射中身亡（王上</a:t>
            </a:r>
            <a:r>
              <a:rPr lang="en-US" altLang="zh-CN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22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34-38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）！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b="1" u="sng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Josiah when he rebelled against God’s will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 Chron. 35:20-25)</a:t>
            </a:r>
          </a:p>
          <a:p>
            <a:pPr eaLnBrk="1" hangingPunct="1"/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約西亞王背叛上帝的旨意也如此（代下</a:t>
            </a:r>
            <a:r>
              <a:rPr lang="en-US" altLang="zh-CN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35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：</a:t>
            </a:r>
            <a:r>
              <a:rPr lang="en-US" altLang="zh-CN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20-25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）。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pic>
        <p:nvPicPr>
          <p:cNvPr id="30724" name="Picture 2" descr="A picture containing text, book, outdoor&#10;&#10;Description automatically generated">
            <a:extLst>
              <a:ext uri="{FF2B5EF4-FFF2-40B4-BE49-F238E27FC236}">
                <a16:creationId xmlns:a16="http://schemas.microsoft.com/office/drawing/2014/main" id="{6C38504B-ABBB-47EC-B2F3-7EE8E8296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081213"/>
            <a:ext cx="5715000" cy="477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A3A05F8A-60D4-4C04-8EE9-A3E0349F10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6700" y="4114800"/>
            <a:ext cx="11658600" cy="1752600"/>
          </a:xfrm>
        </p:spPr>
        <p:txBody>
          <a:bodyPr/>
          <a:lstStyle/>
          <a:p>
            <a:pPr eaLnBrk="1" hangingPunct="1"/>
            <a:r>
              <a:rPr lang="en-US" altLang="en-US" sz="3200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am sure everyone here can look back on their lives &amp; discover times they could have died</a:t>
            </a:r>
            <a:r>
              <a:rPr lang="en-US" altLang="en-US" sz="3200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(Wesley, Spurgeon, Livingstone, etc)</a:t>
            </a:r>
            <a:br>
              <a:rPr lang="en-US" altLang="en-US" sz="3200" b="1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我確信在座者回顧一生時，都會發現他們可能死去的那些時刻。</a:t>
            </a:r>
            <a:endParaRPr lang="en-US" altLang="en-US" sz="3200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08530781-8B97-461E-97AD-BB9948D329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05000" y="228600"/>
            <a:ext cx="8915400" cy="3505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u="sng" dirty="0">
                <a:solidFill>
                  <a:srgbClr val="FFFF00"/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Intimacy with God makes us immortal </a:t>
            </a:r>
            <a:r>
              <a:rPr lang="en-US" altLang="en-US" u="sng" dirty="0">
                <a:solidFill>
                  <a:srgbClr val="FFFF99"/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till its our time to go Home</a:t>
            </a:r>
            <a:r>
              <a:rPr lang="en-US" altLang="en-US" dirty="0">
                <a:solidFill>
                  <a:srgbClr val="FFFF99"/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altLang="en-US" dirty="0">
                <a:solidFill>
                  <a:srgbClr val="FFFF00"/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Deut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31:14; 2Tim. 4:6-8]</a:t>
            </a:r>
          </a:p>
          <a:p>
            <a:pPr algn="ctr" eaLnBrk="1" hangingPunct="1">
              <a:defRPr/>
            </a:pPr>
            <a:r>
              <a:rPr lang="zh-CN" altLang="en-US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與上帝親密使我們死不了</a:t>
            </a:r>
            <a:endParaRPr lang="en-US" altLang="zh-CN" b="1" dirty="0">
              <a:solidFill>
                <a:srgbClr val="FFC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buFontTx/>
              <a:buNone/>
              <a:defRPr/>
            </a:pPr>
            <a:r>
              <a:rPr lang="zh-CN" altLang="en-US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直到回家的時刻</a:t>
            </a:r>
            <a:endParaRPr lang="en-US" altLang="zh-CN" b="1" dirty="0">
              <a:solidFill>
                <a:srgbClr val="FFC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buFontTx/>
              <a:buNone/>
              <a:defRPr/>
            </a:pPr>
            <a:r>
              <a:rPr lang="zh-CN" altLang="en-US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（申</a:t>
            </a:r>
            <a:r>
              <a:rPr lang="en-US" altLang="zh-CN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31</a:t>
            </a:r>
            <a:r>
              <a:rPr lang="zh-CN" altLang="en-US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：</a:t>
            </a:r>
            <a:r>
              <a:rPr lang="en-US" altLang="zh-CN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</a:t>
            </a:r>
            <a:r>
              <a:rPr lang="zh-CN" altLang="en-US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；提後</a:t>
            </a:r>
            <a:r>
              <a:rPr lang="en-US" altLang="zh-CN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zh-CN" altLang="en-US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：</a:t>
            </a:r>
            <a:r>
              <a:rPr lang="en-US" altLang="zh-CN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6-8</a:t>
            </a:r>
            <a:r>
              <a:rPr lang="zh-CN" altLang="en-US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）</a:t>
            </a:r>
            <a:endParaRPr lang="en-US" altLang="en-US" dirty="0">
              <a:solidFill>
                <a:srgbClr val="FFC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A7063-A298-4B0F-81FB-8EB311FEE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200"/>
            <a:ext cx="11963400" cy="1219200"/>
          </a:xfrm>
        </p:spPr>
        <p:txBody>
          <a:bodyPr/>
          <a:lstStyle/>
          <a:p>
            <a:pPr>
              <a:defRPr/>
            </a:pP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Illus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Early Church triumphed over fear of Death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(Heb. 2:14-5)</a:t>
            </a:r>
            <a:b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早期教會勝過死亡的懼怕（來</a:t>
            </a:r>
            <a:r>
              <a:rPr lang="en-US" altLang="zh-CN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14-15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）</a:t>
            </a:r>
            <a:endParaRPr lang="en-US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EBD26-C43D-476E-B4AB-7383D307C3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371600"/>
            <a:ext cx="12039600" cy="5334000"/>
          </a:xfrm>
        </p:spPr>
        <p:txBody>
          <a:bodyPr/>
          <a:lstStyle/>
          <a:p>
            <a:pPr>
              <a:defRPr/>
            </a:pPr>
            <a:r>
              <a:rPr 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knew where they were going when they left their physical body</a:t>
            </a:r>
            <a:r>
              <a:rPr 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 Cor. 5:1-9; Phil. 1:20-23; I Thess. 4:13-18; 5:9-11; John 11:25-26)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他們知道離開肉身時會去到哪裏，</a:t>
            </a:r>
            <a:r>
              <a:rPr 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>
              <a:defRPr/>
            </a:pPr>
            <a:r>
              <a:rPr lang="en-US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they didn’t fear</a:t>
            </a:r>
            <a:r>
              <a:rPr 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pestilence</a:t>
            </a:r>
            <a:r>
              <a:rPr 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,” “</a:t>
            </a:r>
            <a:r>
              <a:rPr lang="en-US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terror</a:t>
            </a:r>
            <a:r>
              <a:rPr 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destruction</a:t>
            </a:r>
            <a:r>
              <a:rPr 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所以他們不怕“瘟疫”、“驚嚇”，或“毀滅”，</a:t>
            </a:r>
            <a:r>
              <a:rPr 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>
              <a:defRPr/>
            </a:pPr>
            <a:r>
              <a:rPr 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knew they might be martyred in the will of God</a:t>
            </a:r>
            <a:r>
              <a:rPr 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(Lk. 21:16) </a:t>
            </a:r>
            <a:r>
              <a:rPr lang="en-US" b="1" u="sng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not</a:t>
            </a:r>
            <a:r>
              <a:rPr lang="en-US" b="1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b="1" u="sng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hair of their head would perish</a:t>
            </a:r>
            <a:r>
              <a:rPr lang="en-US" b="1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(Lk. 21:18; Rom 8:28, 35)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他們明白可能在上帝的旨意中殉道（路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21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16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），但“</a:t>
            </a:r>
            <a:r>
              <a:rPr lang="zh-TW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連一根頭髮也必不損壞。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”（羅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8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：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28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，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35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）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D5227459-72AF-43D9-A228-720A922F1A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11963400" cy="1295400"/>
          </a:xfrm>
        </p:spPr>
        <p:txBody>
          <a:bodyPr/>
          <a:lstStyle/>
          <a:p>
            <a:pPr eaLnBrk="1" hangingPunct="1"/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  <a:t>Observe The 3-fold Inspiration by our Trinitarian God</a:t>
            </a:r>
            <a:b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zh-CN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留意三位一體真神的三層啓示</a:t>
            </a:r>
            <a:endParaRPr lang="en-US" altLang="en-US" sz="3200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F25340A5-D017-4999-A4AE-EEAC67EC21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524000"/>
            <a:ext cx="12039600" cy="5181600"/>
          </a:xfrm>
        </p:spPr>
        <p:txBody>
          <a:bodyPr/>
          <a:lstStyle/>
          <a:p>
            <a:pPr eaLnBrk="1" hangingPunct="1"/>
            <a:r>
              <a:rPr lang="en-US" altLang="en-US" b="1" u="sng">
                <a:solidFill>
                  <a:srgbClr val="FF99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Encourage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b="1" u="sng">
                <a:solidFill>
                  <a:srgbClr val="FFCCFF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Joshua to fulfill His calling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 </a:t>
            </a: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[</a:t>
            </a:r>
            <a:r>
              <a:rPr lang="en-US" altLang="en-US" b="1" i="1">
                <a:solidFill>
                  <a:srgbClr val="FF99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encourage faithfulness</a:t>
            </a: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]</a:t>
            </a:r>
          </a:p>
          <a:p>
            <a:pPr eaLnBrk="1" hangingPunct="1"/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鼓勵約書亞去完成祂的呼召</a:t>
            </a:r>
            <a:r>
              <a:rPr lang="en-US" altLang="zh-CN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【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勉勵忠心</a:t>
            </a:r>
            <a:r>
              <a:rPr lang="en-US" altLang="zh-CN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】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，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 eaLnBrk="1" hangingPunct="1"/>
            <a:r>
              <a:rPr lang="en-US" altLang="en-US" b="1" u="sng">
                <a:solidFill>
                  <a:srgbClr val="66FF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Prophecy of Christ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: “</a:t>
            </a:r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the Spirit of Christ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” </a:t>
            </a:r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in Moses empowered Moses to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“</a:t>
            </a:r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testify before hand the sufferings of Christ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, &amp; </a:t>
            </a:r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the glory that should follow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” 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(I Pet.1:11; Lk. 24:44-47) </a:t>
            </a: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[</a:t>
            </a:r>
            <a:r>
              <a:rPr lang="en-US" altLang="en-US" b="1" i="1">
                <a:solidFill>
                  <a:srgbClr val="FF99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inspires Faith</a:t>
            </a: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]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pPr eaLnBrk="1" hangingPunct="1"/>
            <a:r>
              <a:rPr lang="zh-CN" altLang="en-US" sz="28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基督的預言：在摩西裏面“基督的靈”使摩西有能力去“</a:t>
            </a:r>
            <a:r>
              <a:rPr lang="zh-TW" altLang="en-US" sz="28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預先證明基督受苦難，後來得榮耀</a:t>
            </a:r>
            <a:r>
              <a:rPr lang="en-US" altLang="zh-TW" sz="28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”</a:t>
            </a:r>
            <a:r>
              <a:rPr lang="zh-TW" altLang="en-US" sz="28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 </a:t>
            </a:r>
            <a:r>
              <a:rPr lang="en-US" altLang="zh-TW" sz="28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(</a:t>
            </a:r>
            <a:r>
              <a:rPr lang="zh-CN" altLang="en-US" sz="28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彼前</a:t>
            </a:r>
            <a:r>
              <a:rPr lang="en-US" altLang="zh-CN" sz="28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</a:t>
            </a:r>
            <a:r>
              <a:rPr lang="zh-CN" altLang="en-US" sz="28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：</a:t>
            </a:r>
            <a:r>
              <a:rPr lang="en-US" altLang="zh-CN" sz="28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11</a:t>
            </a:r>
            <a:r>
              <a:rPr lang="zh-CN" altLang="en-US" sz="28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）</a:t>
            </a:r>
            <a:r>
              <a:rPr lang="en-US" altLang="zh-CN" sz="28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【</a:t>
            </a:r>
            <a:r>
              <a:rPr lang="zh-CN" altLang="en-US" sz="28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激發信心</a:t>
            </a:r>
            <a:r>
              <a:rPr lang="en-US" altLang="zh-CN" sz="28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】</a:t>
            </a:r>
            <a:r>
              <a:rPr lang="zh-CN" altLang="en-US" sz="28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，</a:t>
            </a:r>
            <a:endParaRPr lang="en-US" altLang="en-US" sz="2800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eaLnBrk="1" hangingPunct="1"/>
            <a:r>
              <a:rPr lang="en-US" altLang="en-US" b="1" u="sng">
                <a:solidFill>
                  <a:srgbClr val="FF99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Motivate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b="1" u="sng">
                <a:solidFill>
                  <a:srgbClr val="FFCCFF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us to obey God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(I Pet. 1:12; Heb. 11:40) </a:t>
            </a: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[</a:t>
            </a:r>
            <a:r>
              <a:rPr lang="en-US" altLang="en-US" b="1" i="1">
                <a:solidFill>
                  <a:srgbClr val="FF99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empowers ministry</a:t>
            </a: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]</a:t>
            </a:r>
          </a:p>
          <a:p>
            <a:pPr eaLnBrk="1" hangingPunct="1"/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激動我們順服上帝（彼前</a:t>
            </a:r>
            <a:r>
              <a:rPr lang="en-US" altLang="zh-CN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1L2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，來</a:t>
            </a:r>
            <a:r>
              <a:rPr lang="en-US" altLang="zh-CN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11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：</a:t>
            </a:r>
            <a:r>
              <a:rPr lang="en-US" altLang="zh-CN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40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）</a:t>
            </a:r>
            <a:r>
              <a:rPr lang="en-US" altLang="zh-CN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【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服事有力量</a:t>
            </a:r>
            <a:r>
              <a:rPr lang="en-US" altLang="zh-CN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】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E09CEA87-8B6C-4B2A-BBD2-23CEEA5CE7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12115800" cy="1447800"/>
          </a:xfrm>
        </p:spPr>
        <p:txBody>
          <a:bodyPr/>
          <a:lstStyle/>
          <a:p>
            <a:pPr eaLnBrk="1" hangingPunct="1"/>
            <a:r>
              <a:rPr lang="en-US" altLang="en-US" sz="3200" b="1">
                <a:solidFill>
                  <a:srgbClr val="FFFF99"/>
                </a:solidFill>
                <a:latin typeface="Comic Sans MS" panose="030F0702030302020204" pitchFamily="66" charset="0"/>
              </a:rPr>
              <a:t>Covid19:</a:t>
            </a:r>
            <a: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  <a:t>CDC List of underlying conditions leading to death</a:t>
            </a:r>
            <a:b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zh-CN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新冠病毒：</a:t>
            </a:r>
            <a:r>
              <a:rPr lang="en-US" altLang="zh-CN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CDC</a:t>
            </a:r>
            <a:r>
              <a:rPr lang="zh-CN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對導致死亡的底層情況清單</a:t>
            </a:r>
            <a:endParaRPr lang="en-US" altLang="en-US" sz="3200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BEE44E6A-CD80-4E16-8DC8-7A25B1BE68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676400"/>
            <a:ext cx="11887200" cy="502920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#1 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Essential hypertension – 272,591 (Aug. 2021) 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高血壓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#3 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Obesity – 178,153 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肥胖症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eaLnBrk="1" hangingPunct="1"/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#4 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Diabetes – 171,727 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糖尿病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eaLnBrk="1" hangingPunct="1"/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#8 </a:t>
            </a:r>
            <a:r>
              <a:rPr lang="en-US" altLang="en-US" b="1" u="sng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ANXIETY &amp; FEAR</a:t>
            </a:r>
            <a:r>
              <a:rPr lang="en-US" altLang="en-US" b="1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disorders – 98,846 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焦慮與懼怕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eaLnBrk="1" hangingPunct="1"/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#11 </a:t>
            </a:r>
            <a:r>
              <a:rPr lang="en-US" altLang="en-US" b="1" u="sng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Depressive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disorders – 85,150 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抑鬱症候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eaLnBrk="1" hangingPunct="1"/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https://www.youtube.com/watch?v=EJYoLbmv8nk&amp;t=187s&amp;ab_channel=MedicinewithDr.Moran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eaLnBrk="1" hangingPunct="1"/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https://www.youtube.com/watch?v=iY98nuD3Bco&amp;t=487s&amp;ab_channel=HighIntensityHealth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eaLnBrk="1" hangingPunct="1"/>
            <a:endParaRPr lang="en-US" altLang="en-US" b="1">
              <a:solidFill>
                <a:srgbClr val="CC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383EC4B1-BB4D-4BA5-8F23-5CD799DD82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11963400" cy="1524000"/>
          </a:xfrm>
        </p:spPr>
        <p:txBody>
          <a:bodyPr/>
          <a:lstStyle/>
          <a:p>
            <a:pPr eaLnBrk="1" hangingPunct="1"/>
            <a:endParaRPr lang="en-US" altLang="en-US" sz="3600">
              <a:solidFill>
                <a:srgbClr val="FFFF00"/>
              </a:solidFill>
            </a:endParaRP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5BA58ED3-B426-4CA8-AF5A-E35508B8F2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0" y="1943100"/>
            <a:ext cx="7239000" cy="3429000"/>
          </a:xfrm>
        </p:spPr>
        <p:txBody>
          <a:bodyPr/>
          <a:lstStyle/>
          <a:p>
            <a:pPr algn="ctr" eaLnBrk="1" hangingPunct="1"/>
            <a:r>
              <a:rPr lang="en-US" altLang="en-US" u="sng">
                <a:solidFill>
                  <a:srgbClr val="FFFF00"/>
                </a:solidFill>
                <a:latin typeface="Algerian" panose="04020705040A02060702" pitchFamily="82" charset="0"/>
                <a:cs typeface="Calibri" panose="020F0502020204030204" pitchFamily="34" charset="0"/>
              </a:rPr>
              <a:t>We are responsible to pursue intimacy with God</a:t>
            </a:r>
            <a:r>
              <a:rPr lang="en-US" altLang="en-US">
                <a:solidFill>
                  <a:srgbClr val="FFFF00"/>
                </a:solidFill>
                <a:latin typeface="Algerian" panose="04020705040A02060702" pitchFamily="82" charset="0"/>
                <a:cs typeface="Calibri" panose="020F0502020204030204" pitchFamily="34" charset="0"/>
              </a:rPr>
              <a:t>                         </a:t>
            </a:r>
            <a:r>
              <a:rPr lang="en-US" altLang="en-US" u="sng">
                <a:solidFill>
                  <a:srgbClr val="FFFF99"/>
                </a:solidFill>
                <a:latin typeface="Algerian" panose="04020705040A02060702" pitchFamily="82" charset="0"/>
                <a:cs typeface="Calibri" panose="020F0502020204030204" pitchFamily="34" charset="0"/>
              </a:rPr>
              <a:t>to reap its rewards</a:t>
            </a:r>
          </a:p>
          <a:p>
            <a:pPr algn="ctr" eaLnBrk="1" hangingPunct="1"/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我們有責任追求與上帝親密</a:t>
            </a:r>
            <a:endParaRPr lang="en-US" altLang="zh-CN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 algn="ctr" eaLnBrk="1" hangingPunct="1">
              <a:buFontTx/>
              <a:buNone/>
            </a:pP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來收穫獎賞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0C2A5-0241-4812-922A-19B0B37F8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200"/>
            <a:ext cx="11963400" cy="1371600"/>
          </a:xfrm>
        </p:spPr>
        <p:txBody>
          <a:bodyPr/>
          <a:lstStyle/>
          <a:p>
            <a:pPr>
              <a:defRPr/>
            </a:pPr>
            <a:r>
              <a:rPr lang="en-US" sz="3200" b="1" u="sng" dirty="0">
                <a:solidFill>
                  <a:srgbClr val="FFFF00"/>
                </a:solidFill>
                <a:latin typeface="Comic Sans MS" pitchFamily="66" charset="0"/>
              </a:rPr>
              <a:t>Secure in The Final Judgment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(John 5:27-29; Rev. 20:11-15)</a:t>
            </a:r>
            <a:b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最終審判時有保障（約</a:t>
            </a:r>
            <a:r>
              <a:rPr lang="en-US" altLang="zh-CN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27-29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；啓</a:t>
            </a:r>
            <a:r>
              <a:rPr lang="en-US" altLang="zh-CN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20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11-15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）</a:t>
            </a:r>
            <a:endParaRPr lang="en-US" sz="28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890D7-5DA7-4BC5-BC6E-8AAE79FBE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981200"/>
            <a:ext cx="11734800" cy="4343400"/>
          </a:xfrm>
        </p:spPr>
        <p:txBody>
          <a:bodyPr/>
          <a:lstStyle/>
          <a:p>
            <a:pPr>
              <a:defRPr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(91:8)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 with thine eyes shalt thou behold &amp; see the reward </a:t>
            </a: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en-US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wicked</a:t>
            </a: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 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[I Corinthians 6:2-3; Daniel 12:1-3]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91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8-</a:t>
            </a:r>
            <a:r>
              <a:rPr lang="zh-TW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你惟親眼觀看，見惡人遭報。 </a:t>
            </a:r>
            <a:endParaRPr lang="en-US" alt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(91:9)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en-US" altLang="en-US" b="1" u="sng" dirty="0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thou hast made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LORD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i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is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my refuge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	        </a:t>
            </a:r>
            <a:r>
              <a:rPr lang="en-US" altLang="en-US" b="1" i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most High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thy habitation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 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[I Thess. 1:10; 5:9-11]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altLang="en-US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91:9- </a:t>
            </a:r>
            <a:r>
              <a:rPr lang="zh-TW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耶和華是我的避難所；你已將至高者當你的居所，       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（帖前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：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10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；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5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：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9-11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）</a:t>
            </a:r>
            <a:endParaRPr lang="en-US" alt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>
            <a:extLst>
              <a:ext uri="{FF2B5EF4-FFF2-40B4-BE49-F238E27FC236}">
                <a16:creationId xmlns:a16="http://schemas.microsoft.com/office/drawing/2014/main" id="{519BC7DA-A154-45B3-A48D-0660E75122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52600" y="1485900"/>
            <a:ext cx="8077200" cy="3886200"/>
          </a:xfrm>
        </p:spPr>
        <p:txBody>
          <a:bodyPr/>
          <a:lstStyle/>
          <a:p>
            <a:pPr algn="ctr" eaLnBrk="1" hangingPunct="1"/>
            <a:r>
              <a:rPr lang="en-US" altLang="en-US" u="sng">
                <a:solidFill>
                  <a:srgbClr val="FFFF00"/>
                </a:solidFill>
                <a:latin typeface="Algerian" panose="04020705040A02060702" pitchFamily="82" charset="0"/>
                <a:cs typeface="Calibri" panose="020F0502020204030204" pitchFamily="34" charset="0"/>
              </a:rPr>
              <a:t>Intimacy with God brings us into</a:t>
            </a:r>
            <a:r>
              <a:rPr lang="en-US" altLang="en-US">
                <a:solidFill>
                  <a:srgbClr val="FFFF00"/>
                </a:solidFill>
                <a:latin typeface="Algerian" panose="04020705040A02060702" pitchFamily="82" charset="0"/>
                <a:cs typeface="Calibri" panose="020F0502020204030204" pitchFamily="34" charset="0"/>
              </a:rPr>
              <a:t>   </a:t>
            </a:r>
            <a:r>
              <a:rPr lang="en-US" altLang="en-US" u="sng">
                <a:solidFill>
                  <a:srgbClr val="FFFF00"/>
                </a:solidFill>
                <a:latin typeface="Algerian" panose="04020705040A02060702" pitchFamily="82" charset="0"/>
                <a:cs typeface="Calibri" panose="020F0502020204030204" pitchFamily="34" charset="0"/>
              </a:rPr>
              <a:t>an intimate relationship with</a:t>
            </a:r>
            <a:r>
              <a:rPr lang="en-US" altLang="en-US">
                <a:solidFill>
                  <a:srgbClr val="FFFF00"/>
                </a:solidFill>
                <a:latin typeface="Algerian" panose="04020705040A02060702" pitchFamily="82" charset="0"/>
                <a:cs typeface="Calibri" panose="020F0502020204030204" pitchFamily="34" charset="0"/>
              </a:rPr>
              <a:t>           </a:t>
            </a:r>
            <a:r>
              <a:rPr lang="en-US" altLang="en-US" u="sng">
                <a:solidFill>
                  <a:srgbClr val="FFFF99"/>
                </a:solidFill>
                <a:latin typeface="Algerian" panose="04020705040A02060702" pitchFamily="82" charset="0"/>
                <a:cs typeface="Calibri" panose="020F0502020204030204" pitchFamily="34" charset="0"/>
              </a:rPr>
              <a:t>the unseen spiritual world</a:t>
            </a:r>
            <a:r>
              <a:rPr lang="en-US" altLang="en-US">
                <a:solidFill>
                  <a:srgbClr val="FFFF99"/>
                </a:solidFill>
                <a:latin typeface="Algerian" panose="04020705040A02060702" pitchFamily="82" charset="0"/>
                <a:cs typeface="Calibri" panose="020F0502020204030204" pitchFamily="34" charset="0"/>
              </a:rPr>
              <a:t>    </a:t>
            </a:r>
            <a:r>
              <a:rPr lang="en-US" altLang="en-US">
                <a:solidFill>
                  <a:schemeClr val="bg1"/>
                </a:solidFill>
                <a:latin typeface="Algerian" panose="04020705040A02060702" pitchFamily="82" charset="0"/>
                <a:cs typeface="Calibri" panose="020F0502020204030204" pitchFamily="34" charset="0"/>
              </a:rPr>
              <a:t>  (Hebrews 13:2)</a:t>
            </a:r>
          </a:p>
          <a:p>
            <a:pPr algn="ctr" eaLnBrk="1" hangingPunct="1"/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與上帝親密帶來</a:t>
            </a:r>
            <a:endParaRPr lang="en-US" altLang="zh-CN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 algn="ctr" eaLnBrk="1" hangingPunct="1">
              <a:buFontTx/>
              <a:buNone/>
            </a:pP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與看不見的屬靈世界的</a:t>
            </a:r>
            <a:endParaRPr lang="en-US" altLang="zh-CN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 algn="ctr" eaLnBrk="1" hangingPunct="1">
              <a:buFontTx/>
              <a:buNone/>
            </a:pP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親密關係（來</a:t>
            </a:r>
            <a:r>
              <a:rPr lang="en-US" altLang="zh-CN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13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：</a:t>
            </a:r>
            <a:r>
              <a:rPr lang="en-US" altLang="zh-CN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2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）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065E9-F5E2-4887-8789-EE2A1CE70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200"/>
            <a:ext cx="11963400" cy="1143000"/>
          </a:xfrm>
        </p:spPr>
        <p:txBody>
          <a:bodyPr/>
          <a:lstStyle/>
          <a:p>
            <a:pPr>
              <a:defRPr/>
            </a:pPr>
            <a: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Our unseen spiritual help in the spiritual warfare</a:t>
            </a:r>
            <a:b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在屬靈爭戰中看不見的屬靈幫助</a:t>
            </a:r>
            <a:r>
              <a:rPr lang="en-US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33B2A1-BDC6-4230-98C4-8CD385029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752600"/>
            <a:ext cx="11887200" cy="4648200"/>
          </a:xfrm>
        </p:spPr>
        <p:txBody>
          <a:bodyPr/>
          <a:lstStyle/>
          <a:p>
            <a:pPr>
              <a:defRPr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(91:10)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shall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>
                <a:solidFill>
                  <a:srgbClr val="C5B1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evil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befall thee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neither shall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>
                <a:solidFill>
                  <a:srgbClr val="C5B1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 plague</a:t>
            </a:r>
            <a:r>
              <a:rPr lang="en-US" altLang="en-US" b="1" dirty="0">
                <a:solidFill>
                  <a:srgbClr val="C5B1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 nigh thy dwelling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(11)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shall give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angels charge over thee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keep thee in all thy ways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91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10-</a:t>
            </a:r>
            <a:r>
              <a:rPr lang="zh-TW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禍患必不臨到你，災害也不挨近你的帳棚。 </a:t>
            </a:r>
            <a:endParaRPr lang="en-US" alt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(91:12)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en-US" altLang="en-US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shall bear thee up in </a:t>
            </a:r>
            <a:r>
              <a:rPr lang="en-US" altLang="en-US" b="1" i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en-US" altLang="en-US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hands</a:t>
            </a: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lest thou dash thy foot against a stone</a:t>
            </a: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   91:12 -</a:t>
            </a:r>
            <a:r>
              <a:rPr lang="zh-TW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他們要用手托著你，免得你的腳碰在石頭上。 </a:t>
            </a:r>
            <a:endParaRPr lang="en-US" alt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B5D95A15-CFA6-4846-9010-F0017E78EF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11963400" cy="1676400"/>
          </a:xfrm>
        </p:spPr>
        <p:txBody>
          <a:bodyPr/>
          <a:lstStyle/>
          <a:p>
            <a:pPr eaLnBrk="1" hangingPunct="1"/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  <a:t>Satan does everything he can to get you to misuse the Promises of God</a:t>
            </a:r>
            <a:b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zh-CN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撒旦儘其所能使你錯用上帝的應許</a:t>
            </a:r>
            <a:endParaRPr lang="en-US" altLang="en-US" sz="3200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69AFF362-4C5C-46DD-9581-5FEAA27384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2133600"/>
            <a:ext cx="11887200" cy="4572000"/>
          </a:xfrm>
        </p:spPr>
        <p:txBody>
          <a:bodyPr/>
          <a:lstStyle/>
          <a:p>
            <a:pPr eaLnBrk="1" hangingPunct="1"/>
            <a:r>
              <a:rPr lang="en-US" altLang="en-US" b="1" u="sng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satan quoted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Ps. 91:11-12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Matt. 4:6 &amp; Lk. 4:10 </a:t>
            </a:r>
            <a:r>
              <a:rPr lang="en-US" altLang="en-US" b="1" u="sng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tempt Jesus to avoid the Cross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b="1" u="sng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ignores</a:t>
            </a:r>
            <a:r>
              <a:rPr lang="en-US" altLang="en-US" b="1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vs. 13</a:t>
            </a:r>
            <a:r>
              <a:rPr lang="en-US" altLang="en-US" b="1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prophesies his own crushing defeat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(Gen. 3:16). </a:t>
            </a:r>
          </a:p>
          <a:p>
            <a:pPr eaLnBrk="1" hangingPunct="1"/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撒旦在太</a:t>
            </a:r>
            <a:r>
              <a:rPr lang="en-US" altLang="zh-CN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6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與路</a:t>
            </a:r>
            <a:r>
              <a:rPr lang="en-US" altLang="zh-CN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10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引用詩</a:t>
            </a:r>
            <a:r>
              <a:rPr lang="en-US" altLang="zh-CN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91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11-12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來試探耶穌，但忽視</a:t>
            </a:r>
            <a:r>
              <a:rPr lang="en-US" altLang="zh-CN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13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節預言他自己的潰敗（創</a:t>
            </a:r>
            <a:r>
              <a:rPr lang="en-US" altLang="zh-CN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16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），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(91:13)  </a:t>
            </a: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Thou shalt tread upon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>
                <a:solidFill>
                  <a:srgbClr val="9C9C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lion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altLang="en-US" b="1" u="sng">
                <a:solidFill>
                  <a:srgbClr val="9C9C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adder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u="sng">
                <a:solidFill>
                  <a:srgbClr val="9C9C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young lion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altLang="en-US" b="1" u="sng">
                <a:solidFill>
                  <a:srgbClr val="9C9C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dragon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shalt thou trample under feet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 </a:t>
            </a:r>
          </a:p>
          <a:p>
            <a:pPr eaLnBrk="1" hangingPunct="1"/>
            <a:r>
              <a:rPr lang="en-US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91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：</a:t>
            </a:r>
            <a:r>
              <a:rPr lang="en-US" altLang="zh-CN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13-</a:t>
            </a:r>
            <a:r>
              <a:rPr lang="zh-TW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你要踹在獅子和虺蛇的身上，踐踏少壯獅子和大蛇。 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41B84-5542-4E46-9760-5EC4CAF03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200"/>
            <a:ext cx="11963400" cy="1981200"/>
          </a:xfrm>
        </p:spPr>
        <p:txBody>
          <a:bodyPr/>
          <a:lstStyle/>
          <a:p>
            <a:pPr>
              <a:defRPr/>
            </a:pPr>
            <a:r>
              <a:rPr lang="en-US" altLang="en-US" sz="3200" b="1" u="sng" dirty="0">
                <a:solidFill>
                  <a:srgbClr val="C5B1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lion</a:t>
            </a:r>
            <a:r>
              <a:rPr lang="en-US" altLang="en-US" sz="3200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 Type of</a:t>
            </a:r>
            <a:r>
              <a:rPr lang="en-US" altLang="en-US" sz="3200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C5B1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satan</a:t>
            </a:r>
            <a:r>
              <a:rPr lang="en-US" altLang="en-US" sz="3200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 Pet. 5:8)</a:t>
            </a:r>
            <a:r>
              <a:rPr lang="en-US" altLang="en-US" sz="3200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sz="3200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altLang="en-US" sz="3200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>
                <a:solidFill>
                  <a:srgbClr val="C5B1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adder</a:t>
            </a:r>
            <a:r>
              <a:rPr lang="en-US" altLang="en-US" sz="3200" b="1" dirty="0">
                <a:solidFill>
                  <a:srgbClr val="C5B1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en-US" altLang="en-US" sz="3200" b="1" i="1" dirty="0">
                <a:solidFill>
                  <a:srgbClr val="C5B1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snake</a:t>
            </a:r>
            <a:r>
              <a:rPr lang="en-US" altLang="en-US" sz="3200" b="1" dirty="0">
                <a:solidFill>
                  <a:srgbClr val="C5B1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en-US" altLang="en-US" sz="3200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 Type of </a:t>
            </a:r>
            <a:r>
              <a:rPr lang="en-US" altLang="en-US" sz="3200" b="1" u="sng" dirty="0" err="1">
                <a:solidFill>
                  <a:srgbClr val="C5B1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satan</a:t>
            </a:r>
            <a:r>
              <a:rPr lang="en-US" altLang="en-US" sz="3200" b="1" dirty="0">
                <a:solidFill>
                  <a:srgbClr val="C5B1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(Gen. 3:1-5);</a:t>
            </a:r>
            <a:r>
              <a:rPr lang="en-US" altLang="en-US" sz="3200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>
                <a:solidFill>
                  <a:srgbClr val="C5B1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dragon</a:t>
            </a:r>
            <a:r>
              <a:rPr lang="en-US" altLang="en-US" sz="3200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 Type of</a:t>
            </a:r>
            <a:r>
              <a:rPr lang="en-US" altLang="en-US" sz="3200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C5B1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satan</a:t>
            </a:r>
            <a:r>
              <a:rPr lang="en-US" altLang="en-US" sz="3200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(Rev. 12:9; Isa. 27:1)</a:t>
            </a:r>
            <a:b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獅子（彼前</a:t>
            </a:r>
            <a:r>
              <a:rPr lang="en-US" altLang="zh-CN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8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）、</a:t>
            </a:r>
            <a:r>
              <a:rPr lang="zh-TW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虺蛇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（創</a:t>
            </a:r>
            <a:r>
              <a:rPr lang="en-US" altLang="zh-CN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3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：</a:t>
            </a:r>
            <a:r>
              <a:rPr lang="en-US" altLang="zh-CN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1-5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）、</a:t>
            </a:r>
            <a:br>
              <a:rPr lang="en-US" altLang="zh-CN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龍（啓</a:t>
            </a:r>
            <a:r>
              <a:rPr lang="en-US" altLang="zh-CN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12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：</a:t>
            </a:r>
            <a:r>
              <a:rPr lang="en-US" altLang="zh-CN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9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；賽</a:t>
            </a:r>
            <a:r>
              <a:rPr lang="en-US" altLang="zh-CN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27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：</a:t>
            </a:r>
            <a:r>
              <a:rPr lang="en-US" altLang="zh-CN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）都是撒旦的預表</a:t>
            </a:r>
            <a:endParaRPr lang="en-US" altLang="en-US" sz="32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5066B2-F7AE-4A5C-8136-4F7EED61A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2209800"/>
            <a:ext cx="11887200" cy="4495800"/>
          </a:xfrm>
        </p:spPr>
        <p:txBody>
          <a:bodyPr/>
          <a:lstStyle/>
          <a:p>
            <a:pPr>
              <a:defRPr/>
            </a:pPr>
            <a:r>
              <a:rPr lang="en-US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Jesus revealed such dangerous animals are also Types of real spiritual enemies</a:t>
            </a:r>
            <a:r>
              <a:rPr 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(‘devils’)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(Luke 10:17-20; Rev. 12:9-12)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耶穌啓示這些危險的動物是真實屬靈仇敵（魔鬼）的預表</a:t>
            </a: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（路</a:t>
            </a:r>
            <a:r>
              <a:rPr lang="en-US" altLang="zh-CN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10</a:t>
            </a: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17-20</a:t>
            </a: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；啓</a:t>
            </a:r>
            <a:r>
              <a:rPr lang="en-US" altLang="zh-CN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12</a:t>
            </a: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9-12</a:t>
            </a: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），</a:t>
            </a:r>
            <a:endParaRPr lang="en-US" sz="28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Paul also likened spiritual enemies to</a:t>
            </a:r>
            <a:r>
              <a:rPr 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‘</a:t>
            </a:r>
            <a:r>
              <a:rPr 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beasts</a:t>
            </a:r>
            <a:r>
              <a:rPr 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.’</a:t>
            </a:r>
            <a:r>
              <a:rPr lang="en-US" sz="2800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 Cor. 15:32 with Acts 19:11-20).  </a:t>
            </a:r>
            <a:r>
              <a:rPr lang="en-US" b="1" u="sng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Related to witchcraft &amp; evil spirits</a:t>
            </a:r>
            <a:r>
              <a:rPr lang="en-US" b="1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 Cor. 10:20-21; I Tim. 4:1; Rev. 18:2)</a:t>
            </a:r>
          </a:p>
          <a:p>
            <a:pPr>
              <a:defRPr/>
            </a:pP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保羅也將屬靈仇敵比喻為“獸”（林前</a:t>
            </a:r>
            <a:r>
              <a:rPr lang="en-US" altLang="zh-CN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15</a:t>
            </a: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32</a:t>
            </a: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；徒</a:t>
            </a:r>
            <a:r>
              <a:rPr lang="en-US" altLang="zh-CN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19</a:t>
            </a: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11-20</a:t>
            </a: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），與邪術和邪靈有關（林前</a:t>
            </a:r>
            <a:r>
              <a:rPr lang="en-US" altLang="zh-CN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10</a:t>
            </a: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20-21</a:t>
            </a: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；提前</a:t>
            </a:r>
            <a:r>
              <a:rPr lang="en-US" altLang="zh-CN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；啓</a:t>
            </a:r>
            <a:r>
              <a:rPr lang="en-US" altLang="zh-CN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18</a:t>
            </a: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）。</a:t>
            </a:r>
            <a:endParaRPr lang="en-US" sz="28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41896AF1-705A-4336-89E8-30CF2CB547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11963400" cy="1219200"/>
          </a:xfrm>
        </p:spPr>
        <p:txBody>
          <a:bodyPr/>
          <a:lstStyle/>
          <a:p>
            <a:pPr eaLnBrk="1" hangingPunct="1"/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  <a:t>Our Comprehensive Security in The LORD</a:t>
            </a:r>
            <a:b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zh-CN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我們在耶和華裏面完整的保障</a:t>
            </a:r>
            <a:endParaRPr lang="en-US" altLang="en-US" sz="3200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64A60067-F9FC-4AE6-BD0C-5A56839933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905000"/>
            <a:ext cx="11887200" cy="3962400"/>
          </a:xfrm>
        </p:spPr>
        <p:txBody>
          <a:bodyPr/>
          <a:lstStyle/>
          <a:p>
            <a:pPr eaLnBrk="1" hangingPunct="1"/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(91:3) 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the snare of the fowler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捕鳥人的網羅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b="1" u="sng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the noisome pestilence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毒害的瘟疫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eaLnBrk="1" hangingPunct="1"/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(91:5) 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the terror by night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夜間的驚嚇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eaLnBrk="1" hangingPunct="1"/>
            <a:r>
              <a:rPr lang="en-US" altLang="en-US" b="1" u="sng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the arrow that flieth by day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白天的飛箭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eaLnBrk="1" hangingPunct="1"/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(91:6) 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the pestilence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瘟疫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eaLnBrk="1" hangingPunct="1"/>
            <a:r>
              <a:rPr lang="en-US" altLang="en-US" b="1" u="sng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the destruction that wasteth at noonday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午間滅人的毒病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eaLnBrk="1" hangingPunct="1"/>
            <a:endParaRPr lang="en-US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CE2B3483-CD37-4F1A-B737-35D2F730E6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11963400" cy="1219200"/>
          </a:xfrm>
        </p:spPr>
        <p:txBody>
          <a:bodyPr/>
          <a:lstStyle/>
          <a:p>
            <a:pPr eaLnBrk="1" hangingPunct="1"/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  <a:t>Our Comprehensive Security in The LORD</a:t>
            </a:r>
            <a:b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zh-CN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我們在耶和華裏面完整的保障</a:t>
            </a:r>
            <a:endParaRPr lang="en-US" altLang="en-US" sz="3200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E7176C90-B21E-4BC1-8291-56B9140DAB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11353800" cy="4267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(91:7) 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1,000’s &amp; 10,000’s fall at thy side 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zh-CN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當千人與萬人仆倒在你旁邊</a:t>
            </a:r>
            <a:endParaRPr lang="en-US" alt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(91:10</a:t>
            </a:r>
            <a:r>
              <a:rPr lang="en-US" altLang="en-US" sz="2800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altLang="en-US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evil</a:t>
            </a: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(Matt. 6:13)  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離開罪惡</a:t>
            </a:r>
            <a:endParaRPr lang="en-US" alt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any plague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任何瘟疫</a:t>
            </a:r>
            <a:endParaRPr lang="en-US" alt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(91:13) </a:t>
            </a: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altLang="en-US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the lion</a:t>
            </a: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adder</a:t>
            </a: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young lion</a:t>
            </a: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&amp; </a:t>
            </a:r>
            <a:r>
              <a:rPr lang="en-US" altLang="en-US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dragon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獅子、</a:t>
            </a:r>
            <a:r>
              <a:rPr lang="zh-TW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虺蛇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、少壯獅子、龍</a:t>
            </a:r>
            <a:endParaRPr lang="en-US" alt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en-US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B5AEE-FAF7-4328-BB61-369D12CB9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200"/>
            <a:ext cx="11963400" cy="1295400"/>
          </a:xfrm>
        </p:spPr>
        <p:txBody>
          <a:bodyPr/>
          <a:lstStyle/>
          <a:p>
            <a:pPr>
              <a:defRPr/>
            </a:pPr>
            <a:r>
              <a:rPr lang="en-US" sz="3200" b="1" u="sng" dirty="0">
                <a:solidFill>
                  <a:srgbClr val="FFFF00"/>
                </a:solidFill>
                <a:latin typeface="Comic Sans MS" pitchFamily="66" charset="0"/>
              </a:rPr>
              <a:t>Condition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: </a:t>
            </a:r>
            <a:r>
              <a:rPr lang="en-US" sz="3200" b="1" u="sng" dirty="0">
                <a:solidFill>
                  <a:srgbClr val="FFFF00"/>
                </a:solidFill>
                <a:latin typeface="Comic Sans MS" pitchFamily="66" charset="0"/>
              </a:rPr>
              <a:t>Do you really Love the LORD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?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(John 14:21,23-24)</a:t>
            </a:r>
            <a:b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條件：你真愛耶和華嗎？（約</a:t>
            </a:r>
            <a:r>
              <a:rPr lang="en-US" altLang="zh-CN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14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21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23-24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）</a:t>
            </a:r>
            <a:endParaRPr lang="en-US" sz="28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5AED31-6A26-4B63-846C-FC732B4F43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752600"/>
            <a:ext cx="12039600" cy="4953000"/>
          </a:xfrm>
        </p:spPr>
        <p:txBody>
          <a:bodyPr/>
          <a:lstStyle/>
          <a:p>
            <a:pPr>
              <a:defRPr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(91:14)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b="1" u="sng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he hath</a:t>
            </a:r>
            <a:r>
              <a:rPr lang="en-US" altLang="en-US" b="1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 his love upon </a:t>
            </a:r>
            <a:r>
              <a:rPr lang="en-US" altLang="en-US" b="1" u="sng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u="sng" dirty="0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therefore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I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deliver him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u="sng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will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 him on high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u="sng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he hath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known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b="1" u="sng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name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altLang="en-US" b="1" dirty="0">
                <a:solidFill>
                  <a:srgbClr val="CCFFFF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en-US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91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14 - </a:t>
            </a:r>
            <a:r>
              <a:rPr lang="zh-TW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神說：因為他專心愛我，我就要搭救他；因為他知道我的名，我要把他安置在高處。 </a:t>
            </a:r>
            <a:endParaRPr lang="en-US" alt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Joshua was miraculously delivered his whole life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Jesus was miraculously delivered his whole life till it was time to go the cross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約書亞一生奇跡式地蒙拯救；耶穌一生奇跡式地獲救，直到上十字架的時刻。</a:t>
            </a:r>
            <a:endParaRPr lang="en-US" alt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8814B18-DCB9-48EC-B2A7-62B5DC282D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11963400" cy="1676400"/>
          </a:xfrm>
        </p:spPr>
        <p:txBody>
          <a:bodyPr/>
          <a:lstStyle/>
          <a:p>
            <a:pPr eaLnBrk="1" hangingPunct="1"/>
            <a:r>
              <a:rPr lang="en-US" alt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 M I [</a:t>
            </a:r>
            <a:r>
              <a:rPr lang="en-US" altLang="en-US" sz="3600" b="1" u="sng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altLang="en-US" sz="3600" b="1" u="sng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altLang="en-US" sz="3600" b="1" u="sng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f]: </a:t>
            </a:r>
            <a:r>
              <a:rPr lang="en-US" altLang="en-US" sz="3200" b="1" u="sng">
                <a:solidFill>
                  <a:srgbClr val="FFFF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Every Bible Promise has Conditions that must be met before the Promise can be fulfilled</a:t>
            </a:r>
            <a:br>
              <a:rPr lang="en-US" altLang="en-US" sz="3200" b="1">
                <a:solidFill>
                  <a:srgbClr val="FFFF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zh-CN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每一聖經的應許都必須滿足其條件才會應驗</a:t>
            </a:r>
            <a:r>
              <a:rPr lang="en-US" altLang="zh-CN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【</a:t>
            </a:r>
            <a:r>
              <a:rPr lang="zh-CN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倘若你</a:t>
            </a:r>
            <a:r>
              <a:rPr lang="en-US" altLang="zh-CN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…]</a:t>
            </a:r>
            <a:endParaRPr lang="en-US" altLang="en-US" sz="3200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3DB9B2B0-7C34-4614-969E-1F5EBF5ED1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981200"/>
            <a:ext cx="11887200" cy="4724400"/>
          </a:xfrm>
        </p:spPr>
        <p:txBody>
          <a:bodyPr/>
          <a:lstStyle/>
          <a:p>
            <a:pPr eaLnBrk="1" hangingPunct="1"/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greatness of the Promises inspires us to make whatever sacrifice is necessary to meet the Conditions </a:t>
            </a:r>
          </a:p>
          <a:p>
            <a:pPr eaLnBrk="1" hangingPunct="1"/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最大的應許會激勵我們做任何必要的犧牲去滿足其條件。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b="1" u="sng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 Christians claim God’s Promises by presumption rather than faith because they ignore the necessary conditions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(James 1:6-8).  </a:t>
            </a:r>
            <a:r>
              <a:rPr lang="en-US" altLang="en-US" b="1" u="sng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True Faith comes from the Word of God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(Rom. 10:17)</a:t>
            </a:r>
          </a:p>
          <a:p>
            <a:pPr eaLnBrk="1" hangingPunct="1"/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許多基督徒不凴信心而凴假定，宣告上帝的應許，因爲他們忽視必要的條件（雅</a:t>
            </a:r>
            <a:r>
              <a:rPr lang="en-US" altLang="zh-CN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：</a:t>
            </a:r>
            <a:r>
              <a:rPr lang="en-US" altLang="zh-CN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6-8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），真正的信心來自上帝的話語    </a:t>
            </a:r>
            <a:r>
              <a:rPr lang="zh-CN" altLang="en-US" sz="28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（羅</a:t>
            </a:r>
            <a:r>
              <a:rPr lang="en-US" altLang="zh-CN" sz="28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10:17)</a:t>
            </a:r>
            <a:r>
              <a:rPr lang="zh-CN" altLang="en-US" sz="28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  <a:endParaRPr lang="en-US" altLang="en-US" sz="2800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81F23EC9-4562-4502-B827-FF2734711A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4191000"/>
            <a:ext cx="11963400" cy="1905000"/>
          </a:xfrm>
        </p:spPr>
        <p:txBody>
          <a:bodyPr/>
          <a:lstStyle/>
          <a:p>
            <a:pPr>
              <a:defRPr/>
            </a:pPr>
            <a:r>
              <a:rPr lang="en-US" sz="3200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God will set us on high in both His millennial Kingdom &amp; eternal Kingdom</a:t>
            </a:r>
            <a:r>
              <a:rPr lang="en-US" sz="32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(Eph. 2:4-7; Rev. 5:9-10)</a:t>
            </a:r>
            <a:br>
              <a:rPr lang="en-US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上帝將在千禧年國度與永恆國度中高舉我們</a:t>
            </a: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（復：</a:t>
            </a:r>
            <a:r>
              <a:rPr lang="en-US" altLang="zh-CN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4-7</a:t>
            </a: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；啓</a:t>
            </a:r>
            <a:r>
              <a:rPr lang="en-US" altLang="zh-CN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5</a:t>
            </a: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：</a:t>
            </a:r>
            <a:r>
              <a:rPr lang="en-US" altLang="zh-CN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9-10</a:t>
            </a: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）</a:t>
            </a:r>
            <a:endParaRPr lang="en-US" sz="28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804A21AF-868F-423B-A1FA-F6CF0FFE24C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28600"/>
            <a:ext cx="5867400" cy="3505200"/>
          </a:xfrm>
        </p:spPr>
        <p:txBody>
          <a:bodyPr/>
          <a:lstStyle/>
          <a:p>
            <a:pPr>
              <a:defRPr/>
            </a:pPr>
            <a:r>
              <a:rPr lang="en-US" sz="3200" b="1" i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God set Joshua on high as the Leader of Israel who replaced Moses</a:t>
            </a:r>
            <a:r>
              <a:rPr lang="en-US" sz="3200" b="1" i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(Deut. 31:7-8; Josh. 1:5-7)</a:t>
            </a:r>
          </a:p>
          <a:p>
            <a:pPr>
              <a:defRPr/>
            </a:pP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上帝高舉約書亞成爲代替摩西領導以色列人的領袖</a:t>
            </a:r>
            <a:endParaRPr lang="en-US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</p:txBody>
      </p:sp>
      <p:sp>
        <p:nvSpPr>
          <p:cNvPr id="69636" name="Rectangle 4">
            <a:extLst>
              <a:ext uri="{FF2B5EF4-FFF2-40B4-BE49-F238E27FC236}">
                <a16:creationId xmlns:a16="http://schemas.microsoft.com/office/drawing/2014/main" id="{24AAE676-9AD5-46EE-B989-71B335749B25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172200" y="228600"/>
            <a:ext cx="5867400" cy="3657600"/>
          </a:xfrm>
        </p:spPr>
        <p:txBody>
          <a:bodyPr/>
          <a:lstStyle/>
          <a:p>
            <a:pPr>
              <a:defRPr/>
            </a:pPr>
            <a:r>
              <a:rPr lang="en-US" sz="3200" b="1" i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God set Jesus</a:t>
            </a:r>
            <a:r>
              <a:rPr lang="en-US" sz="3200" b="1" i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b="1" i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at his own right hand in the heavenly places</a:t>
            </a:r>
            <a:r>
              <a:rPr lang="en-US" sz="3200" b="1" i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u="sng" dirty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far above every name  that is named</a:t>
            </a:r>
            <a:r>
              <a:rPr lang="en-US" sz="3200" b="1" i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(Eph. 1:20-22)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上帝使耶穌 “坐在高天自己的右邊，超過一切有名的”</a:t>
            </a:r>
            <a:endParaRPr lang="en-US" altLang="zh-CN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                              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（弗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1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：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20-22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）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8C89A22E-5F08-42AC-9E65-0BEF1FF1AD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343900" cy="1524000"/>
          </a:xfrm>
        </p:spPr>
        <p:txBody>
          <a:bodyPr/>
          <a:lstStyle/>
          <a:p>
            <a:pPr eaLnBrk="1" hangingPunct="1"/>
            <a:r>
              <a:rPr lang="en-US" altLang="en-US" sz="3200" u="sng">
                <a:solidFill>
                  <a:schemeClr val="bg1"/>
                </a:solidFill>
                <a:latin typeface="Comic Sans MS" panose="030F0702030302020204" pitchFamily="66" charset="0"/>
              </a:rPr>
              <a:t>Illustration</a:t>
            </a:r>
            <a:r>
              <a:rPr lang="en-US" altLang="en-US" sz="3200">
                <a:solidFill>
                  <a:schemeClr val="bg1"/>
                </a:solidFill>
                <a:latin typeface="Comic Sans MS" panose="030F0702030302020204" pitchFamily="66" charset="0"/>
              </a:rPr>
              <a:t>:</a:t>
            </a:r>
            <a:r>
              <a:rPr lang="en-US" altLang="en-US" sz="320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3200" u="sng">
                <a:solidFill>
                  <a:srgbClr val="FFFF00"/>
                </a:solidFill>
                <a:latin typeface="Comic Sans MS" panose="030F0702030302020204" pitchFamily="66" charset="0"/>
              </a:rPr>
              <a:t>The bullet proof George Washington</a:t>
            </a:r>
            <a:r>
              <a:rPr lang="en-US" altLang="en-US" sz="3200">
                <a:solidFill>
                  <a:srgbClr val="FFFF00"/>
                </a:solidFill>
                <a:latin typeface="Comic Sans MS" panose="030F0702030302020204" pitchFamily="66" charset="0"/>
              </a:rPr>
              <a:t>  </a:t>
            </a:r>
            <a:r>
              <a:rPr lang="zh-CN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喬治華盛頓</a:t>
            </a:r>
            <a:endParaRPr lang="en-US" altLang="en-US" sz="3200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A8E3F19F-C7A0-47BD-AF4E-074BB60D73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981200"/>
            <a:ext cx="8343900" cy="4343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Man of faith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Experience in battle like Joshua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en-US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有信心的人，像約書亞一樣經歷戰爭</a:t>
            </a:r>
            <a:endParaRPr lang="en-US" alt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altLang="en-US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was supernaturally delivered from death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奇跡般地從死亡中獲救</a:t>
            </a:r>
            <a:endParaRPr lang="en-US" alt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altLang="en-US" b="1" u="sng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 set him on high as our 1</a:t>
            </a:r>
            <a:r>
              <a:rPr lang="en-US" altLang="en-US" b="1" u="sng" baseline="30000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altLang="en-US" b="1" u="sng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President</a:t>
            </a:r>
            <a:r>
              <a:rPr lang="en-US" altLang="en-US" b="1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en-US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上帝高舉他成爲美國第一任總統！</a:t>
            </a:r>
            <a:endParaRPr lang="en-US" alt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5060" name="Picture 7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54EDF8DC-0428-4C99-ADAC-F34F95852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888" y="533400"/>
            <a:ext cx="35433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84516-9834-47CA-A4EB-CD2262F85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200"/>
            <a:ext cx="11963400" cy="1371600"/>
          </a:xfrm>
        </p:spPr>
        <p:txBody>
          <a:bodyPr/>
          <a:lstStyle/>
          <a:p>
            <a:pPr>
              <a:defRPr/>
            </a:pPr>
            <a: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Prayer Activates Our Security when troubles surround us</a:t>
            </a:r>
            <a:b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當四圍麻煩環繞，禱告啓動我們的保障</a:t>
            </a:r>
            <a:endParaRPr lang="en-US" altLang="en-US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8BDAD-0990-48F8-9336-E29DE23CAA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971675"/>
            <a:ext cx="11887200" cy="4733925"/>
          </a:xfrm>
        </p:spPr>
        <p:txBody>
          <a:bodyPr/>
          <a:lstStyle/>
          <a:p>
            <a:pPr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(91:15)</a:t>
            </a:r>
            <a:r>
              <a:rPr 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en-US" b="1" u="sng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shall call upon me</a:t>
            </a:r>
            <a:r>
              <a:rPr 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&amp; </a:t>
            </a:r>
            <a:r>
              <a:rPr lang="en-US" b="1" u="sng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will</a:t>
            </a:r>
            <a:r>
              <a:rPr 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answer him</a:t>
            </a:r>
            <a:r>
              <a:rPr 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u="sng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b="1" i="1" u="sng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en-US" b="1" i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</a:t>
            </a:r>
            <a:r>
              <a:rPr 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with him</a:t>
            </a:r>
            <a:r>
              <a:rPr 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trouble</a:t>
            </a:r>
            <a:r>
              <a:rPr 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b="1" u="sng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will</a:t>
            </a:r>
            <a:r>
              <a:rPr 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deliver him</a:t>
            </a:r>
            <a:r>
              <a:rPr 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&amp; </a:t>
            </a:r>
            <a:r>
              <a:rPr lang="en-US" b="1" u="sng" dirty="0" err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honour</a:t>
            </a:r>
            <a:r>
              <a:rPr 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him</a:t>
            </a:r>
            <a:r>
              <a:rPr 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(John 5:44; 12:43)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   91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15-</a:t>
            </a:r>
            <a:r>
              <a:rPr lang="zh-TW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他若求告我，我就應允他；他在急難中，我要與他同在；我要搭救他，使他尊貴。 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（約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5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：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44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；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12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：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43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）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u="sng" dirty="0"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Algerian" panose="04020705040A02060702" pitchFamily="82" charset="0"/>
                <a:cs typeface="Times New Roman" panose="02020603050405020304" pitchFamily="18" charset="0"/>
              </a:rPr>
              <a:t>Prayer naturally flows out of an intimate relationship with God &amp; is crucial for deliverance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Algerian" panose="04020705040A02060702" pitchFamily="82" charset="0"/>
                <a:cs typeface="Times New Roman" panose="02020603050405020304" pitchFamily="18" charset="0"/>
              </a:rPr>
              <a:t>!</a:t>
            </a:r>
          </a:p>
          <a:p>
            <a:pPr algn="ctr">
              <a:defRPr/>
            </a:pPr>
            <a:r>
              <a:rPr lang="zh-CN" altLang="en-US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禱告是與上帝關係親密的自然流露，</a:t>
            </a:r>
            <a:endParaRPr lang="en-US" altLang="zh-CN" b="1" dirty="0">
              <a:solidFill>
                <a:srgbClr val="FFC000"/>
              </a:solidFill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zh-CN" altLang="en-US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是獲得拯救的關鍵！</a:t>
            </a:r>
            <a:endParaRPr lang="en-US" b="1" dirty="0">
              <a:solidFill>
                <a:srgbClr val="FFC000"/>
              </a:solidFill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A7EDB282-AF85-4FF6-B0FC-837CF0D67A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4038600"/>
            <a:ext cx="11811000" cy="2438400"/>
          </a:xfrm>
        </p:spPr>
        <p:txBody>
          <a:bodyPr/>
          <a:lstStyle/>
          <a:p>
            <a:pPr>
              <a:defRPr/>
            </a:pPr>
            <a:r>
              <a:rPr lang="en-US" sz="3200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 hears our prayers that are according to His will</a:t>
            </a:r>
            <a:r>
              <a:rPr lang="en-US" sz="3200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(Matt. 6:6; Lk. 11:9-13; John 14:13-14; 15:7)</a:t>
            </a:r>
            <a:r>
              <a:rPr lang="en-US" sz="3200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 will make us Kings &amp; Priests</a:t>
            </a:r>
            <a:r>
              <a:rPr lang="en-US" sz="3200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(Rev. 1:6; 5:10; 20:6)</a:t>
            </a:r>
            <a:b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上帝垂聼我們符合祂旨意的禱告，</a:t>
            </a:r>
            <a:br>
              <a:rPr lang="en-US" altLang="zh-CN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並使我們作祂的君王與祭司。</a:t>
            </a:r>
            <a:endParaRPr lang="en-US" sz="3200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DF07F99C-E99D-4C96-9749-849C2BA5337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28600"/>
            <a:ext cx="5867400" cy="3352800"/>
          </a:xfrm>
        </p:spPr>
        <p:txBody>
          <a:bodyPr/>
          <a:lstStyle/>
          <a:p>
            <a:pPr>
              <a:defRPr/>
            </a:pPr>
            <a:r>
              <a:rPr lang="en-US" sz="3200" b="1" i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God answered Joshua’s prayers &amp; honored him before all Israel</a:t>
            </a:r>
            <a:r>
              <a:rPr lang="en-US" sz="3200" b="1" i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(Josh. 3:7; 4:14)</a:t>
            </a:r>
          </a:p>
          <a:p>
            <a:pPr>
              <a:defRPr/>
            </a:pP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上帝回應約書亞的禱告，在以色列人面前尊榮他（書</a:t>
            </a:r>
            <a:r>
              <a:rPr lang="en-US" altLang="zh-CN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3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：</a:t>
            </a:r>
            <a:r>
              <a:rPr lang="en-US" altLang="zh-CN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7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；</a:t>
            </a:r>
            <a:r>
              <a:rPr lang="en-US" altLang="zh-CN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4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：</a:t>
            </a:r>
            <a:r>
              <a:rPr lang="en-US" altLang="zh-CN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14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）</a:t>
            </a:r>
            <a:endParaRPr lang="en-US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</p:txBody>
      </p:sp>
      <p:sp>
        <p:nvSpPr>
          <p:cNvPr id="69636" name="Rectangle 4">
            <a:extLst>
              <a:ext uri="{FF2B5EF4-FFF2-40B4-BE49-F238E27FC236}">
                <a16:creationId xmlns:a16="http://schemas.microsoft.com/office/drawing/2014/main" id="{D5B05E37-0BB3-44D0-B524-A2256304B3F6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172200" y="228600"/>
            <a:ext cx="5867400" cy="3733800"/>
          </a:xfrm>
        </p:spPr>
        <p:txBody>
          <a:bodyPr/>
          <a:lstStyle/>
          <a:p>
            <a:pPr>
              <a:defRPr/>
            </a:pPr>
            <a:r>
              <a:rPr lang="en-US" sz="3200" b="1" i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God answered Jesus’ prayers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(Heb. 5:7-9; John 11:42) </a:t>
            </a:r>
            <a:r>
              <a:rPr lang="en-US" sz="3200" b="1" i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&amp; </a:t>
            </a:r>
            <a:r>
              <a:rPr lang="en-US" sz="3200" b="1" i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honored him with the name above every name</a:t>
            </a:r>
            <a:r>
              <a:rPr lang="en-US" sz="3200" b="1" i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(Phil. 2:9-11)</a:t>
            </a:r>
          </a:p>
          <a:p>
            <a:pPr>
              <a:defRPr/>
            </a:pP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上帝回應耶穌的禱告，以超乎萬名之上的名尊榮他（腓</a:t>
            </a:r>
            <a:r>
              <a:rPr lang="en-US" altLang="zh-CN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2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：</a:t>
            </a:r>
            <a:r>
              <a:rPr lang="en-US" altLang="zh-CN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9-11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）</a:t>
            </a:r>
            <a:endParaRPr lang="en-US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A picture containing outdoor, plant&#10;&#10;Description automatically generated">
            <a:extLst>
              <a:ext uri="{FF2B5EF4-FFF2-40B4-BE49-F238E27FC236}">
                <a16:creationId xmlns:a16="http://schemas.microsoft.com/office/drawing/2014/main" id="{BB26168C-B849-4856-83A8-B5ED46752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31938"/>
            <a:ext cx="7620000" cy="531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Rectangle 2">
            <a:extLst>
              <a:ext uri="{FF2B5EF4-FFF2-40B4-BE49-F238E27FC236}">
                <a16:creationId xmlns:a16="http://schemas.microsoft.com/office/drawing/2014/main" id="{618BF507-8DB1-4E38-B352-13018A994A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11963400" cy="1219200"/>
          </a:xfrm>
        </p:spPr>
        <p:txBody>
          <a:bodyPr/>
          <a:lstStyle/>
          <a:p>
            <a:pPr eaLnBrk="1" hangingPunct="1"/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  <a:t>George Washington</a:t>
            </a:r>
            <a: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  <a:t>: </a:t>
            </a:r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  <a:t>A man of prayer</a:t>
            </a:r>
            <a:br>
              <a:rPr lang="en-US" altLang="en-US" sz="320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zh-CN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喬治華盛頓：禱告的人</a:t>
            </a:r>
            <a:endParaRPr lang="en-US" altLang="en-US" sz="3200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408B7D24-CCF1-4486-B4DF-9ADA5FEAAF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676400"/>
            <a:ext cx="4572000" cy="381000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Valley forge 1778</a:t>
            </a:r>
          </a:p>
          <a:p>
            <a:pPr eaLnBrk="1" hangingPunct="1"/>
            <a:r>
              <a:rPr lang="en-US" altLang="en-US" b="1" u="sng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man behind the tree is Isaac Potts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(</a:t>
            </a:r>
            <a:r>
              <a:rPr lang="en-US" altLang="en-US" b="1" i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Quaker against the war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17002E1-5B6A-4D18-909E-3684C6894149}"/>
              </a:ext>
            </a:extLst>
          </p:cNvPr>
          <p:cNvSpPr/>
          <p:nvPr/>
        </p:nvSpPr>
        <p:spPr>
          <a:xfrm>
            <a:off x="6096000" y="3048000"/>
            <a:ext cx="1219200" cy="15240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BFF638B3-2F40-4C7A-BE83-E30F2EFC7E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11963400" cy="1219200"/>
          </a:xfrm>
        </p:spPr>
        <p:txBody>
          <a:bodyPr/>
          <a:lstStyle/>
          <a:p>
            <a:pPr eaLnBrk="1" hangingPunct="1"/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(91:16)</a:t>
            </a:r>
            <a:r>
              <a:rPr lang="en-US" alt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en-US" altLang="en-US" sz="3200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long life</a:t>
            </a:r>
            <a:r>
              <a:rPr lang="en-US" altLang="en-US" sz="3200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I</a:t>
            </a:r>
            <a:r>
              <a:rPr lang="en-US" altLang="en-US" sz="3200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satisfy him</a:t>
            </a:r>
            <a:r>
              <a:rPr lang="en-US" altLang="en-US" sz="3200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&amp; </a:t>
            </a:r>
            <a:r>
              <a:rPr lang="en-US" altLang="en-US" sz="3200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shew him</a:t>
            </a:r>
            <a:r>
              <a:rPr lang="en-US" altLang="en-US" sz="3200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</a:t>
            </a:r>
            <a:r>
              <a:rPr lang="en-US" altLang="en-US" sz="3200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salvation</a:t>
            </a:r>
            <a:r>
              <a:rPr lang="en-US" altLang="en-US" sz="3200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altLang="en-US" sz="3200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91</a:t>
            </a:r>
            <a:r>
              <a:rPr lang="zh-CN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16 -</a:t>
            </a:r>
            <a:r>
              <a:rPr lang="zh-TW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我要使他足享長壽，將我的救恩顯明給他。</a:t>
            </a:r>
            <a:endParaRPr lang="en-US" altLang="en-US" sz="3200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F18ABEA4-FF2D-4EB5-95D6-2B341CB1FB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10896600" cy="2316163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u="sng" dirty="0">
                <a:solidFill>
                  <a:srgbClr val="FFFF99"/>
                </a:solidFill>
                <a:latin typeface="Algerian" panose="04020705040A02060702" pitchFamily="82" charset="0"/>
              </a:rPr>
              <a:t>Our security is not only for this life</a:t>
            </a:r>
            <a:r>
              <a:rPr lang="en-US" altLang="en-US" dirty="0">
                <a:solidFill>
                  <a:srgbClr val="FFFF99"/>
                </a:solidFill>
                <a:latin typeface="Algerian" panose="04020705040A02060702" pitchFamily="82" charset="0"/>
              </a:rPr>
              <a:t>,                  </a:t>
            </a:r>
            <a:r>
              <a:rPr lang="en-US" altLang="en-US" u="sng" dirty="0">
                <a:solidFill>
                  <a:srgbClr val="FFFF00"/>
                </a:solidFill>
                <a:latin typeface="Algerian" panose="04020705040A02060702" pitchFamily="82" charset="0"/>
              </a:rPr>
              <a:t>but by the lord’s salvation is for all eternity</a:t>
            </a:r>
            <a:r>
              <a:rPr lang="en-US" altLang="en-US" dirty="0">
                <a:solidFill>
                  <a:srgbClr val="FFFF00"/>
                </a:solidFill>
                <a:latin typeface="Algerian" panose="04020705040A02060702" pitchFamily="82" charset="0"/>
              </a:rPr>
              <a:t>!</a:t>
            </a:r>
          </a:p>
          <a:p>
            <a:pPr algn="ctr" eaLnBrk="1" hangingPunct="1"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我們的保障不僅是今生，</a:t>
            </a:r>
            <a:endParaRPr lang="en-US" altLang="zh-CN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 indent="0" algn="ctr" eaLnBrk="1" hangingPunct="1">
              <a:buFontTx/>
              <a:buNone/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藉著耶和華的救恩，是永遠！</a:t>
            </a:r>
            <a:endParaRPr lang="en-US" alt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 indent="0" algn="ctr" eaLnBrk="1" hangingPunct="1">
              <a:buFontTx/>
              <a:buNone/>
              <a:defRPr/>
            </a:pPr>
            <a:r>
              <a:rPr lang="en-US" altLang="en-US" dirty="0">
                <a:solidFill>
                  <a:srgbClr val="FFFF00"/>
                </a:solidFill>
                <a:latin typeface="Algerian" panose="04020705040A02060702" pitchFamily="82" charset="0"/>
              </a:rPr>
              <a:t>                                   </a:t>
            </a:r>
            <a:endParaRPr lang="en-US" altLang="en-US" dirty="0">
              <a:solidFill>
                <a:schemeClr val="bg1"/>
              </a:solidFill>
            </a:endParaRPr>
          </a:p>
        </p:txBody>
      </p:sp>
      <p:pic>
        <p:nvPicPr>
          <p:cNvPr id="49156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6C557F99-C374-412C-B84E-355DFF078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97325"/>
            <a:ext cx="3733800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4" descr="A picture containing arch&#10;&#10;Description automatically generated">
            <a:extLst>
              <a:ext uri="{FF2B5EF4-FFF2-40B4-BE49-F238E27FC236}">
                <a16:creationId xmlns:a16="http://schemas.microsoft.com/office/drawing/2014/main" id="{DFA68B4E-5A13-426F-88DE-1210E4636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992563"/>
            <a:ext cx="3890963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Picture 8">
            <a:extLst>
              <a:ext uri="{FF2B5EF4-FFF2-40B4-BE49-F238E27FC236}">
                <a16:creationId xmlns:a16="http://schemas.microsoft.com/office/drawing/2014/main" id="{35FBF67F-801D-4E69-A5E6-EB5B3E1C8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038" y="3963988"/>
            <a:ext cx="3890962" cy="289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8AE38A4-6BEB-40BA-9145-2DE590B8AFA5}"/>
              </a:ext>
            </a:extLst>
          </p:cNvPr>
          <p:cNvSpPr txBox="1"/>
          <p:nvPr/>
        </p:nvSpPr>
        <p:spPr>
          <a:xfrm>
            <a:off x="4953000" y="6334125"/>
            <a:ext cx="2590800" cy="52387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Psalm 16:10-11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C4613E76-C1B9-42E9-B9E5-FBBB2C4FBE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4114800"/>
            <a:ext cx="11811000" cy="2209800"/>
          </a:xfrm>
        </p:spPr>
        <p:txBody>
          <a:bodyPr/>
          <a:lstStyle/>
          <a:p>
            <a:pPr>
              <a:defRPr/>
            </a:pPr>
            <a:r>
              <a:rPr lang="en-US" sz="3200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we repent of our sin &amp; are born again we b</a:t>
            </a:r>
            <a:r>
              <a:rPr lang="en-US" altLang="zh-CN" sz="3200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</a:t>
            </a:r>
            <a:r>
              <a:rPr lang="en-US" sz="3200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name </a:t>
            </a:r>
            <a:r>
              <a:rPr lang="en-US" sz="3200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en-US" sz="3200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Christian</a:t>
            </a:r>
            <a:r>
              <a:rPr lang="en-US" sz="3200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  <a:r>
              <a:rPr lang="en-US" sz="3200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means</a:t>
            </a:r>
            <a:r>
              <a:rPr lang="en-US" sz="3200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‘</a:t>
            </a:r>
            <a:r>
              <a:rPr lang="en-US" sz="3200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follower of Christ</a:t>
            </a:r>
            <a:r>
              <a:rPr lang="en-US" sz="3200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br>
              <a:rPr lang="en-US" sz="3200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當我們悔改罪惡重生後，我們承擔了“基督徒”的名字，</a:t>
            </a:r>
            <a:br>
              <a:rPr lang="en-US" altLang="zh-CN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就是“基督的跟隨者”之意。</a:t>
            </a:r>
            <a:endParaRPr lang="en-US" sz="3200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4A4499B7-CCA8-491C-8699-583602CDDB8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28600"/>
            <a:ext cx="5867400" cy="3429000"/>
          </a:xfrm>
        </p:spPr>
        <p:txBody>
          <a:bodyPr/>
          <a:lstStyle/>
          <a:p>
            <a:pPr>
              <a:defRPr/>
            </a:pPr>
            <a:r>
              <a:rPr lang="en-US" altLang="en-US" sz="3200" b="1" u="sng" dirty="0">
                <a:solidFill>
                  <a:srgbClr val="66FF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Moses called </a:t>
            </a:r>
            <a:r>
              <a:rPr lang="en-US" altLang="en-US" sz="3200" b="1" u="sng" dirty="0" err="1">
                <a:solidFill>
                  <a:srgbClr val="66FF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Oshea</a:t>
            </a:r>
            <a:r>
              <a:rPr lang="en-US" altLang="en-US" sz="3200" b="1" dirty="0">
                <a:solidFill>
                  <a:srgbClr val="66FF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(Joshua) </a:t>
            </a:r>
            <a:r>
              <a:rPr lang="en-US" altLang="en-US" sz="3200" b="1" i="1" dirty="0">
                <a:solidFill>
                  <a:srgbClr val="66FF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Jehoshua</a:t>
            </a:r>
            <a:r>
              <a:rPr lang="en-US" altLang="en-US" sz="3200" b="1" dirty="0">
                <a:solidFill>
                  <a:srgbClr val="66FF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(Num 13:16; Ex 33:11) </a:t>
            </a:r>
          </a:p>
          <a:p>
            <a:pPr>
              <a:defRPr/>
            </a:pPr>
            <a:r>
              <a:rPr lang="zh-TW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摩西就稱嫩的兒子何希阿為約書亞</a:t>
            </a:r>
            <a:r>
              <a:rPr lang="en-US" altLang="en-US" sz="3600" b="1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    </a:t>
            </a:r>
          </a:p>
          <a:p>
            <a:pPr>
              <a:defRPr/>
            </a:pPr>
            <a:r>
              <a:rPr lang="en-US" altLang="en-US" sz="3200" b="1" i="1" u="sng" dirty="0">
                <a:solidFill>
                  <a:srgbClr val="CC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Hebrew means</a:t>
            </a:r>
            <a:r>
              <a:rPr lang="en-US" altLang="en-US" sz="3200" b="1" i="1" dirty="0">
                <a:solidFill>
                  <a:srgbClr val="CC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‘</a:t>
            </a:r>
            <a:r>
              <a:rPr lang="en-US" altLang="en-US" sz="3200" b="1" i="1" u="sng" dirty="0">
                <a:solidFill>
                  <a:srgbClr val="CC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Jehovah saves</a:t>
            </a:r>
            <a:r>
              <a:rPr lang="en-US" altLang="en-US" sz="3200" b="1" i="1" dirty="0">
                <a:solidFill>
                  <a:srgbClr val="CC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</a:p>
          <a:p>
            <a:pPr>
              <a:defRPr/>
            </a:pPr>
            <a:r>
              <a:rPr lang="zh-CN" altLang="en-US" sz="3200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希伯來意為“耶和華拯救”</a:t>
            </a:r>
            <a:endParaRPr lang="en-US" altLang="en-US" sz="3200" b="1" dirty="0">
              <a:solidFill>
                <a:srgbClr val="FFC000"/>
              </a:solidFill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9636" name="Rectangle 4">
            <a:extLst>
              <a:ext uri="{FF2B5EF4-FFF2-40B4-BE49-F238E27FC236}">
                <a16:creationId xmlns:a16="http://schemas.microsoft.com/office/drawing/2014/main" id="{137CAA87-87EC-41A2-840B-0990EE4022EF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172200" y="228600"/>
            <a:ext cx="5867400" cy="3352800"/>
          </a:xfrm>
        </p:spPr>
        <p:txBody>
          <a:bodyPr/>
          <a:lstStyle/>
          <a:p>
            <a:pPr>
              <a:defRPr/>
            </a:pPr>
            <a:r>
              <a:rPr lang="en-US" sz="3200" b="1" u="sng" dirty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The ultimate fulfillment is in </a:t>
            </a:r>
            <a:r>
              <a:rPr lang="en-US" sz="3200" b="1" i="1" dirty="0" err="1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Yeshua</a:t>
            </a:r>
            <a:r>
              <a:rPr lang="en-US" sz="3200" b="1" dirty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 (Jesus)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[Isa. 12:2]</a:t>
            </a:r>
          </a:p>
          <a:p>
            <a:pPr>
              <a:defRPr/>
            </a:pP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最終的應驗在耶穌裏面。</a:t>
            </a:r>
            <a:endParaRPr lang="en-US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pPr>
              <a:defRPr/>
            </a:pPr>
            <a:r>
              <a:rPr lang="en-US" sz="3200" b="1" i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Hebrew means</a:t>
            </a:r>
            <a:r>
              <a:rPr lang="en-US" sz="3200" b="1" i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 ‘</a:t>
            </a:r>
            <a:r>
              <a:rPr lang="en-US" sz="3200" b="1" i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salvation</a:t>
            </a:r>
            <a:r>
              <a:rPr lang="en-US" sz="3200" b="1" i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’</a:t>
            </a:r>
          </a:p>
          <a:p>
            <a:pPr>
              <a:defRPr/>
            </a:pP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希伯來意為“救恩”</a:t>
            </a:r>
            <a:endParaRPr lang="en-US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EF8736E0-6EBF-4155-BDDE-B2F5AE84BF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11963400" cy="1219200"/>
          </a:xfrm>
        </p:spPr>
        <p:txBody>
          <a:bodyPr/>
          <a:lstStyle/>
          <a:p>
            <a:pPr eaLnBrk="1" hangingPunct="1"/>
            <a:r>
              <a:rPr lang="en-US" altLang="en-US" sz="3600" b="1" u="sng">
                <a:solidFill>
                  <a:srgbClr val="FFFF00"/>
                </a:solidFill>
                <a:latin typeface="Comic Sans MS" panose="030F0702030302020204" pitchFamily="66" charset="0"/>
              </a:rPr>
              <a:t>The Supreme Condition</a:t>
            </a:r>
            <a:br>
              <a:rPr lang="en-US" altLang="en-US" sz="3600" b="1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zh-CN" altLang="en-US" sz="36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至上的條件</a:t>
            </a:r>
            <a:endParaRPr lang="en-US" altLang="en-US" sz="360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0F132102-3EE6-45AE-8BC7-28345BBE94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95400" y="2133600"/>
            <a:ext cx="9601200" cy="3886200"/>
          </a:xfrm>
        </p:spPr>
        <p:txBody>
          <a:bodyPr/>
          <a:lstStyle/>
          <a:p>
            <a:pPr algn="ctr" eaLnBrk="1" hangingPunct="1"/>
            <a:r>
              <a:rPr lang="en-US" altLang="en-US" u="sng">
                <a:solidFill>
                  <a:srgbClr val="FFFF00"/>
                </a:solidFill>
                <a:latin typeface="Algerian" panose="04020705040A02060702" pitchFamily="82" charset="0"/>
              </a:rPr>
              <a:t>Security from countless dangers</a:t>
            </a:r>
            <a:r>
              <a:rPr lang="en-US" altLang="en-US">
                <a:solidFill>
                  <a:srgbClr val="FFFF00"/>
                </a:solidFill>
                <a:latin typeface="Algerian" panose="04020705040A02060702" pitchFamily="82" charset="0"/>
              </a:rPr>
              <a:t> </a:t>
            </a:r>
            <a:r>
              <a:rPr lang="en-US" altLang="en-US">
                <a:solidFill>
                  <a:srgbClr val="FFFF99"/>
                </a:solidFill>
                <a:latin typeface="Algerian" panose="04020705040A02060702" pitchFamily="82" charset="0"/>
              </a:rPr>
              <a:t>         </a:t>
            </a:r>
            <a:r>
              <a:rPr lang="en-US" altLang="en-US" u="sng">
                <a:solidFill>
                  <a:srgbClr val="FFFF99"/>
                </a:solidFill>
                <a:latin typeface="Algerian" panose="04020705040A02060702" pitchFamily="82" charset="0"/>
              </a:rPr>
              <a:t>only comes from an intimate relationship</a:t>
            </a:r>
            <a:r>
              <a:rPr lang="en-US" altLang="en-US">
                <a:solidFill>
                  <a:srgbClr val="FFFF99"/>
                </a:solidFill>
                <a:latin typeface="Algerian" panose="04020705040A02060702" pitchFamily="82" charset="0"/>
              </a:rPr>
              <a:t>   </a:t>
            </a:r>
            <a:r>
              <a:rPr lang="en-US" altLang="en-US" u="sng">
                <a:solidFill>
                  <a:srgbClr val="FFFF99"/>
                </a:solidFill>
                <a:latin typeface="Algerian" panose="04020705040A02060702" pitchFamily="82" charset="0"/>
              </a:rPr>
              <a:t>with the LORD God</a:t>
            </a:r>
          </a:p>
          <a:p>
            <a:pPr algn="ctr" eaLnBrk="1" hangingPunct="1"/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無數危險中得保障</a:t>
            </a:r>
            <a:endParaRPr lang="en-US" altLang="zh-CN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algn="ctr" eaLnBrk="1" hangingPunct="1">
              <a:buFontTx/>
              <a:buNone/>
            </a:pP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只來自與耶和華上帝</a:t>
            </a:r>
            <a:endParaRPr lang="en-US" altLang="zh-CN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algn="ctr" eaLnBrk="1" hangingPunct="1">
              <a:buFontTx/>
              <a:buNone/>
            </a:pP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有親密的關係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3DA2-7415-4D80-AD23-0EF0C3823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200"/>
            <a:ext cx="11811000" cy="1447800"/>
          </a:xfrm>
        </p:spPr>
        <p:txBody>
          <a:bodyPr/>
          <a:lstStyle/>
          <a:p>
            <a:pPr>
              <a:defRPr/>
            </a:pPr>
            <a: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You can find the Safest Place in the world</a:t>
            </a:r>
            <a: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!</a:t>
            </a:r>
            <a:b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你能夠在世上找到最安全的地方！</a:t>
            </a:r>
            <a:endParaRPr lang="en-US" altLang="en-US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2639AF-B336-4D34-8824-76216AD55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828800"/>
            <a:ext cx="11887200" cy="4876800"/>
          </a:xfrm>
        </p:spPr>
        <p:txBody>
          <a:bodyPr/>
          <a:lstStyle/>
          <a:p>
            <a:pPr>
              <a:defRPr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(Ps 91:1)</a:t>
            </a:r>
            <a:r>
              <a:rPr lang="en-US" altLang="en-US" sz="3600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en-US" altLang="en-US" sz="3600" b="1" u="sng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that </a:t>
            </a:r>
            <a:r>
              <a:rPr lang="en-US" altLang="en-US" sz="3600" b="1" u="sng" dirty="0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dwelleth</a:t>
            </a:r>
            <a:r>
              <a:rPr lang="en-US" altLang="en-US" sz="3600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secret place of</a:t>
            </a:r>
            <a:r>
              <a:rPr lang="en-US" altLang="en-US" sz="3600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most High</a:t>
            </a:r>
            <a:r>
              <a:rPr lang="en-US" altLang="en-US" sz="3600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shall abide under the shadow of</a:t>
            </a:r>
            <a:r>
              <a:rPr lang="en-US" altLang="en-US" sz="3600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Almighty</a:t>
            </a:r>
            <a:r>
              <a:rPr lang="en-US" altLang="en-US" sz="3600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詩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91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：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 </a:t>
            </a:r>
            <a:r>
              <a:rPr lang="zh-TW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住在至高者隱密處的，必住在全能者的蔭下。 </a:t>
            </a:r>
            <a:endParaRPr lang="en-US" altLang="en-US" sz="48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(91:4)</a:t>
            </a:r>
            <a:r>
              <a:rPr lang="en-US" altLang="en-US" sz="3600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en-US" altLang="en-US" sz="3600" b="1" u="sng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en-US" altLang="en-US" sz="3600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shall cover thee with</a:t>
            </a:r>
            <a:r>
              <a:rPr lang="en-US" altLang="en-US" sz="3600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</a:t>
            </a:r>
            <a:r>
              <a:rPr lang="en-US" altLang="en-US" sz="3600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feathers</a:t>
            </a:r>
            <a:r>
              <a:rPr lang="en-US" altLang="en-US" sz="3600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&amp; </a:t>
            </a:r>
            <a:r>
              <a:rPr lang="en-US" altLang="en-US" sz="3600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</a:t>
            </a:r>
            <a:r>
              <a:rPr lang="en-US" altLang="en-US" sz="3600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</a:t>
            </a:r>
            <a:r>
              <a:rPr lang="en-US" altLang="en-US" sz="3600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wings shalt thou trust</a:t>
            </a:r>
            <a:r>
              <a:rPr lang="en-US" altLang="en-US" sz="3600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defRPr/>
            </a:pPr>
            <a:r>
              <a:rPr lang="en-US" altLang="zh-TW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91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：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4 </a:t>
            </a:r>
            <a:r>
              <a:rPr lang="zh-TW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他必用自己的翎毛遮蔽你；你要投靠在他的翅膀底下；</a:t>
            </a:r>
            <a:endParaRPr lang="en-US" altLang="en-US" sz="36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FF50C9F3-4D3B-41B8-B2C2-1B63822494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11963400" cy="1828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Joshua experienced the</a:t>
            </a:r>
            <a: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3200" b="1" dirty="0">
                <a:solidFill>
                  <a:srgbClr val="FFFF99"/>
                </a:solidFill>
                <a:latin typeface="Comic Sans MS" panose="030F0702030302020204" pitchFamily="66" charset="0"/>
              </a:rPr>
              <a:t>“</a:t>
            </a:r>
            <a:r>
              <a:rPr lang="en-US" altLang="en-US" sz="3200" b="1" u="sng" dirty="0">
                <a:solidFill>
                  <a:srgbClr val="FFFF99"/>
                </a:solidFill>
                <a:latin typeface="Comic Sans MS" panose="030F0702030302020204" pitchFamily="66" charset="0"/>
              </a:rPr>
              <a:t>shadow of the Almighty</a:t>
            </a:r>
            <a:r>
              <a:rPr lang="en-US" altLang="en-US" sz="3200" b="1" dirty="0">
                <a:solidFill>
                  <a:srgbClr val="FFFF99"/>
                </a:solidFill>
                <a:latin typeface="Comic Sans MS" panose="030F0702030302020204" pitchFamily="66" charset="0"/>
              </a:rPr>
              <a:t>”</a:t>
            </a:r>
            <a: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from </a:t>
            </a:r>
            <a:r>
              <a:rPr lang="en-US" altLang="en-US" sz="3200" b="1" u="sng" dirty="0">
                <a:solidFill>
                  <a:schemeClr val="bg1">
                    <a:lumMod val="85000"/>
                  </a:schemeClr>
                </a:solidFill>
                <a:latin typeface="Comic Sans MS" panose="030F0702030302020204" pitchFamily="66" charset="0"/>
              </a:rPr>
              <a:t>the Cloud</a:t>
            </a:r>
            <a: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 &amp; </a:t>
            </a:r>
            <a:r>
              <a:rPr lang="en-US" altLang="en-US" sz="3200" b="1" u="sng" dirty="0">
                <a:solidFill>
                  <a:srgbClr val="FF99CC"/>
                </a:solidFill>
                <a:latin typeface="Comic Sans MS" panose="030F0702030302020204" pitchFamily="66" charset="0"/>
              </a:rPr>
              <a:t>Pillar of Fire</a:t>
            </a:r>
            <a: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over the Tabernacle</a:t>
            </a:r>
            <a:b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約書亞從會幕之上的雲柱與火柱，經歷了在“全能者的蔭下”</a:t>
            </a:r>
            <a:endParaRPr lang="en-US" altLang="en-US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8E40EA15-DDC2-4377-95C6-39BD891E16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140200" y="2133600"/>
            <a:ext cx="5486400" cy="900113"/>
          </a:xfrm>
        </p:spPr>
        <p:txBody>
          <a:bodyPr/>
          <a:lstStyle/>
          <a:p>
            <a:pPr eaLnBrk="1" hangingPunct="1"/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Exodus 49:38; Num. 9:15-19</a:t>
            </a:r>
          </a:p>
        </p:txBody>
      </p:sp>
      <p:pic>
        <p:nvPicPr>
          <p:cNvPr id="11268" name="Picture 13" descr="A picture containing text, mountain, nature&#10;&#10;Description automatically generated">
            <a:extLst>
              <a:ext uri="{FF2B5EF4-FFF2-40B4-BE49-F238E27FC236}">
                <a16:creationId xmlns:a16="http://schemas.microsoft.com/office/drawing/2014/main" id="{44CA4354-7D10-46D6-A3A8-72855608D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925" y="3651250"/>
            <a:ext cx="5191125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11" descr="A picture containing text, nature&#10;&#10;Description automatically generated">
            <a:extLst>
              <a:ext uri="{FF2B5EF4-FFF2-40B4-BE49-F238E27FC236}">
                <a16:creationId xmlns:a16="http://schemas.microsoft.com/office/drawing/2014/main" id="{C434D94F-7A86-42FC-A6F8-B53C867C2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95475"/>
            <a:ext cx="4038600" cy="324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2" descr="A picture containing outdoor&#10;&#10;Description automatically generated">
            <a:extLst>
              <a:ext uri="{FF2B5EF4-FFF2-40B4-BE49-F238E27FC236}">
                <a16:creationId xmlns:a16="http://schemas.microsoft.com/office/drawing/2014/main" id="{EF5F6098-4778-41A5-8CA5-5027C9596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650" y="2630488"/>
            <a:ext cx="4191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251642DB-3A0A-40E9-AF53-8011BE90A6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11963400" cy="1143000"/>
          </a:xfrm>
        </p:spPr>
        <p:txBody>
          <a:bodyPr/>
          <a:lstStyle/>
          <a:p>
            <a:pPr eaLnBrk="1" hangingPunct="1"/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  <a:t>God Points Joshua &amp; us to Learn from the Tabernacle</a:t>
            </a:r>
            <a:b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zh-CN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上帝指教約書亞和我們從會幕學功課</a:t>
            </a:r>
            <a:endParaRPr lang="en-US" altLang="en-US" sz="3200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D919DF9B-AC98-45D4-AFB6-443430E0A2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3048000" cy="5334000"/>
          </a:xfrm>
        </p:spPr>
        <p:txBody>
          <a:bodyPr/>
          <a:lstStyle/>
          <a:p>
            <a:pPr eaLnBrk="1" hangingPunct="1"/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Cherubim wings covered the Holy Place 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lang="en-US" altLang="en-US" b="1" u="sng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Mercy seat</a:t>
            </a:r>
          </a:p>
          <a:p>
            <a:pPr eaLnBrk="1" hangingPunct="1"/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基路伯的翅膀遮蓋聖所與施恩座。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2292" name="Picture 3" descr="A picture containing rack, close, thread, fabric&#10;&#10;Description automatically generated">
            <a:extLst>
              <a:ext uri="{FF2B5EF4-FFF2-40B4-BE49-F238E27FC236}">
                <a16:creationId xmlns:a16="http://schemas.microsoft.com/office/drawing/2014/main" id="{EFD48243-EEF1-4408-9B6B-016147CCD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524000"/>
            <a:ext cx="3657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4">
            <a:extLst>
              <a:ext uri="{FF2B5EF4-FFF2-40B4-BE49-F238E27FC236}">
                <a16:creationId xmlns:a16="http://schemas.microsoft.com/office/drawing/2014/main" id="{1088BF05-7D9D-4EC5-8DC5-BC3084A77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524000"/>
            <a:ext cx="454342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5" descr="A picture containing text, furniture&#10;&#10;Description automatically generated">
            <a:extLst>
              <a:ext uri="{FF2B5EF4-FFF2-40B4-BE49-F238E27FC236}">
                <a16:creationId xmlns:a16="http://schemas.microsoft.com/office/drawing/2014/main" id="{21443085-5602-45BC-995D-3A8C5B421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4114800"/>
            <a:ext cx="3048000" cy="267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155E590-7E9C-45FB-882B-020331A52ED2}"/>
              </a:ext>
            </a:extLst>
          </p:cNvPr>
          <p:cNvSpPr/>
          <p:nvPr/>
        </p:nvSpPr>
        <p:spPr>
          <a:xfrm>
            <a:off x="7010400" y="2667000"/>
            <a:ext cx="2133600" cy="1600200"/>
          </a:xfrm>
          <a:prstGeom prst="roundRect">
            <a:avLst/>
          </a:prstGeom>
          <a:noFill/>
          <a:ln w="76200">
            <a:solidFill>
              <a:srgbClr val="66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5312</Words>
  <Application>Microsoft Office PowerPoint</Application>
  <PresentationFormat>Widescreen</PresentationFormat>
  <Paragraphs>244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57" baseType="lpstr">
      <vt:lpstr>Arial</vt:lpstr>
      <vt:lpstr>Calibri</vt:lpstr>
      <vt:lpstr>Wingdings</vt:lpstr>
      <vt:lpstr>Comic Sans MS</vt:lpstr>
      <vt:lpstr>DengXian</vt:lpstr>
      <vt:lpstr>Times New Roman</vt:lpstr>
      <vt:lpstr>Algerian</vt:lpstr>
      <vt:lpstr>宋体</vt:lpstr>
      <vt:lpstr>Verdana</vt:lpstr>
      <vt:lpstr>新細明體</vt:lpstr>
      <vt:lpstr>Default Design</vt:lpstr>
      <vt:lpstr>Beam</vt:lpstr>
      <vt:lpstr>Ps. 91 Comprehensive Ultimate Eternal Security: Our CUES not to Fear 詩篇91篇 完整至終永恆的保障 – 不要懼怕</vt:lpstr>
      <vt:lpstr>Why could Moses give Joshua such great Divine Promises? 爲何摩西給約書亞如此重大從神來的應許？</vt:lpstr>
      <vt:lpstr>Observe The 3-fold Inspiration by our Trinitarian God 留意三位一體真神的三層啓示</vt:lpstr>
      <vt:lpstr>F M I [For Me If]: Every Bible Promise has Conditions that must be met before the Promise can be fulfilled 每一聖經的應許都必須滿足其條件才會應驗【倘若你…]</vt:lpstr>
      <vt:lpstr>When we repent of our sin &amp; are born again we bear the name ‘Christian’ which means ‘follower of Christ’ 當我們悔改罪惡重生後，我們承擔了“基督徒”的名字， 就是“基督的跟隨者”之意。</vt:lpstr>
      <vt:lpstr>The Supreme Condition 至上的條件</vt:lpstr>
      <vt:lpstr>You can find the Safest Place in the world! 你能夠在世上找到最安全的地方！</vt:lpstr>
      <vt:lpstr>Joshua experienced the “shadow of the Almighty” from the Cloud &amp; Pillar of Fire over the Tabernacle 約書亞從會幕之上的雲柱與火柱，經歷了在“全能者的蔭下”</vt:lpstr>
      <vt:lpstr>God Points Joshua &amp; us to Learn from the Tabernacle 上帝指教約書亞和我們從會幕學功課</vt:lpstr>
      <vt:lpstr>God’s Glory cast a shadow of Cherubim Wings over whoever entered the Holy of Holies 上帝的榮耀，照射基路伯翅膀的蔭影， 在任何進入至聖所的人身上</vt:lpstr>
      <vt:lpstr>Jesus, spiritually “made us sit together in heavenly places in Christ Jesus” (Eph. 2:6) giving us direct access to God’s presence in the heavenly holy of holies (Heb. 10:19-20; Rev. 11:19) 耶穌在靈裏“使我們與祂一同坐在天上”（弗2：6）， 賜給我們在天上的至聖所直接進入上帝的同在。</vt:lpstr>
      <vt:lpstr>Because of our Relationship with Jesus we can enter the True “holiest” in the Heavenly Tabernacle by Prayer 因爲我們與耶穌的關係，我們可以經由禱告 進入天上會幕真正的“至聖所”</vt:lpstr>
      <vt:lpstr>PowerPoint Presentation</vt:lpstr>
      <vt:lpstr>3 CLUES you have an intimate relationship with God 與上帝有親密關係的三個綫索 </vt:lpstr>
      <vt:lpstr>Illustration: Dayna Curry &amp; Heather Mercer, Afghanistan 2001</vt:lpstr>
      <vt:lpstr>Meet the Conditions; Experience the Promises 滿足條件；經歷應許</vt:lpstr>
      <vt:lpstr>We must overcome sexual snares (I Cor. 6:13-18; 7:5; Heb 13:4); snares of false teachers (2 Tim. 2:24-26) &amp; snares of riches (I Tim. 6:9-10KJV) 我們必須勝過性方面的網羅（林前6：13-18），假教師的網羅（提後2：24-26），以及財富的網羅（提前6：9-10）。</vt:lpstr>
      <vt:lpstr>What is the Key to overcoming the snares of both men &amp; devils 勝過人與魔鬼各種網羅的關鍵爲何</vt:lpstr>
      <vt:lpstr>If you are alive today you have been saved from countless pestilences.  But eventually the time of our departure will come! Will you be ready &amp; have peace? (Deut. 31:14; 2 Tim. 4:6; 2 Pet. 1:14) 倘若你今天活著，你從無數的疾病中被救， 但至終我們離開的時間會到來！你預備好並且有平安嗎？</vt:lpstr>
      <vt:lpstr>PowerPoint Presentation</vt:lpstr>
      <vt:lpstr>(91:4)  “… under his wings shalt thou trust: his truth shall be thy shield &amp; buckler.  詩91：4-…你要投靠在祂的翅膀底下；祂的誠實(真理）是大小的盾牌。</vt:lpstr>
      <vt:lpstr>PowerPoint Presentation</vt:lpstr>
      <vt:lpstr>Jesus Literally fulfilled prophesy by coming with Healing in His wings! 耶穌“翅膀下有醫治”的到來， 實際應驗了預言。</vt:lpstr>
      <vt:lpstr>Both His wings &amp; His Truth Point us to God’s Word 祂的翅膀與祂的真理都將我們指向上帝的話語</vt:lpstr>
      <vt:lpstr>PowerPoint Presentation</vt:lpstr>
      <vt:lpstr>Visible (day) &amp; invisible (night) Dangers 看得見（白天）與看不見（夜晚）的危險</vt:lpstr>
      <vt:lpstr>There is no escaping the “arrow” of God if you make Him your enemy 倘若你把上帝當作仇敵，你就無法躲避祂的“箭”</vt:lpstr>
      <vt:lpstr>I am sure everyone here can look back on their lives &amp; discover times they could have died (Wesley, Spurgeon, Livingstone, etc) 我確信在座者回顧一生時，都會發現他們可能死去的那些時刻。</vt:lpstr>
      <vt:lpstr>Illus: The Early Church triumphed over fear of Death (Heb. 2:14-5) 早期教會勝過死亡的懼怕（來2：14-15）</vt:lpstr>
      <vt:lpstr>Covid19: CDC List of underlying conditions leading to death 新冠病毒：CDC對導致死亡的底層情況清單</vt:lpstr>
      <vt:lpstr>PowerPoint Presentation</vt:lpstr>
      <vt:lpstr>Secure in The Final Judgment (John 5:27-29; Rev. 20:11-15) 最終審判時有保障（約5：27-29；啓20：11-15）</vt:lpstr>
      <vt:lpstr>PowerPoint Presentation</vt:lpstr>
      <vt:lpstr>Our unseen spiritual help in the spiritual warfare 在屬靈爭戰中看不見的屬靈幫助 </vt:lpstr>
      <vt:lpstr>Satan does everything he can to get you to misuse the Promises of God 撒旦儘其所能使你錯用上帝的應許</vt:lpstr>
      <vt:lpstr>the lion is a Type of satan (I Pet. 5:8); the adder [snake] is a Type of satan (Gen. 3:1-5); the dragon is a Type of satan (Rev. 12:9; Isa. 27:1) 獅子（彼前5：8）、虺蛇（創3：1-5）、 龍（啓12：9；賽27：1）都是撒旦的預表</vt:lpstr>
      <vt:lpstr>Our Comprehensive Security in The LORD 我們在耶和華裏面完整的保障</vt:lpstr>
      <vt:lpstr>Our Comprehensive Security in The LORD 我們在耶和華裏面完整的保障</vt:lpstr>
      <vt:lpstr>Condition: Do you really Love the LORD? (John 14:21,23-24) 條件：你真愛耶和華嗎？（約14：21，23-24）</vt:lpstr>
      <vt:lpstr>God will set us on high in both His millennial Kingdom &amp; eternal Kingdom (Eph. 2:4-7; Rev. 5:9-10) 上帝將在千禧年國度與永恆國度中高舉我們（復：4-7；啓5：9-10）</vt:lpstr>
      <vt:lpstr>Illustration: The bullet proof George Washington  喬治華盛頓</vt:lpstr>
      <vt:lpstr>Prayer Activates Our Security when troubles surround us 當四圍麻煩環繞，禱告啓動我們的保障</vt:lpstr>
      <vt:lpstr>God hears our prayers that are according to His will  (Matt. 6:6; Lk. 11:9-13; John 14:13-14; 15:7); &amp; will make us Kings &amp; Priests        (Rev. 1:6; 5:10; 20:6) 上帝垂聼我們符合祂旨意的禱告， 並使我們作祂的君王與祭司。</vt:lpstr>
      <vt:lpstr>George Washington: A man of prayer 喬治華盛頓：禱告的人</vt:lpstr>
      <vt:lpstr>(91:16)  With long life will I satisfy him, &amp; shew him my salvation. 91：16 -我要使他足享長壽，將我的救恩顯明給他。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Jeremiah Petzholt</dc:creator>
  <cp:lastModifiedBy>Jinchang Chen</cp:lastModifiedBy>
  <cp:revision>475</cp:revision>
  <dcterms:created xsi:type="dcterms:W3CDTF">2005-08-26T16:47:04Z</dcterms:created>
  <dcterms:modified xsi:type="dcterms:W3CDTF">2021-08-21T18:12:41Z</dcterms:modified>
</cp:coreProperties>
</file>