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8"/>
  </p:notesMasterIdLst>
  <p:sldIdLst>
    <p:sldId id="457" r:id="rId3"/>
    <p:sldId id="466" r:id="rId4"/>
    <p:sldId id="456" r:id="rId5"/>
    <p:sldId id="467" r:id="rId6"/>
    <p:sldId id="458" r:id="rId7"/>
    <p:sldId id="420" r:id="rId8"/>
    <p:sldId id="459" r:id="rId9"/>
    <p:sldId id="465" r:id="rId10"/>
    <p:sldId id="469" r:id="rId11"/>
    <p:sldId id="419" r:id="rId12"/>
    <p:sldId id="461" r:id="rId13"/>
    <p:sldId id="413" r:id="rId14"/>
    <p:sldId id="483" r:id="rId15"/>
    <p:sldId id="414" r:id="rId16"/>
    <p:sldId id="484" r:id="rId17"/>
    <p:sldId id="425" r:id="rId18"/>
    <p:sldId id="426" r:id="rId19"/>
    <p:sldId id="480" r:id="rId20"/>
    <p:sldId id="453" r:id="rId21"/>
    <p:sldId id="451" r:id="rId22"/>
    <p:sldId id="427" r:id="rId23"/>
    <p:sldId id="471" r:id="rId24"/>
    <p:sldId id="429" r:id="rId25"/>
    <p:sldId id="430" r:id="rId26"/>
    <p:sldId id="417" r:id="rId27"/>
    <p:sldId id="473" r:id="rId28"/>
    <p:sldId id="474" r:id="rId29"/>
    <p:sldId id="475" r:id="rId30"/>
    <p:sldId id="477" r:id="rId31"/>
    <p:sldId id="478" r:id="rId32"/>
    <p:sldId id="432" r:id="rId33"/>
    <p:sldId id="433" r:id="rId34"/>
    <p:sldId id="435" r:id="rId35"/>
    <p:sldId id="436" r:id="rId36"/>
    <p:sldId id="437" r:id="rId37"/>
    <p:sldId id="479" r:id="rId38"/>
    <p:sldId id="438" r:id="rId39"/>
    <p:sldId id="439" r:id="rId40"/>
    <p:sldId id="440" r:id="rId41"/>
    <p:sldId id="443" r:id="rId42"/>
    <p:sldId id="444" r:id="rId43"/>
    <p:sldId id="445" r:id="rId44"/>
    <p:sldId id="446" r:id="rId45"/>
    <p:sldId id="448" r:id="rId46"/>
    <p:sldId id="428" r:id="rId47"/>
    <p:sldId id="422" r:id="rId48"/>
    <p:sldId id="449" r:id="rId49"/>
    <p:sldId id="450" r:id="rId50"/>
    <p:sldId id="472" r:id="rId51"/>
    <p:sldId id="482" r:id="rId52"/>
    <p:sldId id="455" r:id="rId53"/>
    <p:sldId id="481" r:id="rId54"/>
    <p:sldId id="464" r:id="rId55"/>
    <p:sldId id="441" r:id="rId56"/>
    <p:sldId id="442" r:id="rId5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66FFCC"/>
    <a:srgbClr val="FFFF99"/>
    <a:srgbClr val="FF99CC"/>
    <a:srgbClr val="000000"/>
    <a:srgbClr val="99FF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91" autoAdjust="0"/>
    <p:restoredTop sz="86407" autoAdjust="0"/>
  </p:normalViewPr>
  <p:slideViewPr>
    <p:cSldViewPr>
      <p:cViewPr varScale="1">
        <p:scale>
          <a:sx n="74" d="100"/>
          <a:sy n="74" d="100"/>
        </p:scale>
        <p:origin x="30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706CB4-1569-400B-BF02-B62F71E641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E808C-2038-4959-A6EE-2A74CD4168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34E4F59-CC74-4F03-BBB8-9E691CCC2D1B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598943A-9E62-41C9-9493-C34CC15AB4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1C3D19-7BF3-46BE-B36B-1BE2A2AC9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6C57D-D69D-4AC9-B79C-8CEFEF54E5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0A16A-53CE-43FB-84B4-1BEC34E17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01A0E9A-C899-4D90-A2FB-D330C64B2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7709623-8114-4C8E-A4FD-570718F00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B0DFA66-3471-4CB7-9B93-1D102C432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E19E13C-4858-4297-B4D5-4B170003F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682D0D-C23F-4BC7-A0D9-51FB17C1761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DB10934-B5CF-40F2-BD36-3044C5F24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C15541E-0FE5-4041-9663-7B6CE94CB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5DFC3CC-6495-44FA-8877-952B1898A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B8F080-A232-4501-A494-CA6DA9A96564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D8202-690C-444E-97C0-906ED628E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D74A0-5634-45AA-BEC0-EB3E8BCD0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6DA0B2-7589-4523-B0D8-331ECDA45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C641-FA19-4D45-A207-527DE7CFD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26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5DAD4-F75F-4D88-837D-8C69A2904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1CC123-F416-4649-A01E-B7CA08199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9A012E-C96A-4561-8051-3241ACC7F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CC200-6907-47E3-B11F-0F96EC4AF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8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CACF2B-7537-49AA-8DCE-BFEFC20FA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FE5CA-CAF7-4B9D-9844-75B0D9176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35C7F4-8786-402B-AD12-0842A3C69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B1E9-C4ED-4AB2-8A53-B79859C40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98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5D664-7D9B-4095-A81A-00198299A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83AC2-C196-46C8-8483-4C9670F8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959EE-0417-4268-9901-11CD79C2C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CEA1-8154-4D31-A3D4-9A3EB677E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64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63915B6-8AFF-48E3-B217-9FA8CBF4AB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395C195-26C9-49CF-B3B1-FBCFFE0509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06B2109-3CE0-4A71-B1AC-CD322EA9B4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1085B5A-6DFE-4D42-9AC1-3737B55249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177911F-DDA5-4160-BCCF-E15F1EBBC8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144E164-9E7B-4A99-9E66-C00D73E716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15DA60-E8A1-4640-BB35-C586E436DB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BD212A2-F89B-4EAA-BB8C-5F4DD4A342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369DC33-3D06-4CE5-B2D7-1454D1927F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994E2C4-8C56-4C60-8190-29E0F13F2C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491FE4-DBB4-4C0A-ABCC-86CDF6324B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8BFB01E-0645-4D75-B35B-D0B975C90B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DA045E-7F1B-44ED-9FBA-0AB6662E9B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2E79FC7-D802-4DB0-8C85-2D583612E8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EBF07CE-C3E5-4D78-B824-5EA30E1D87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AF250D4-A756-4BEF-AE90-1A44195CAC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585ACD-896C-4D00-8B90-DD2A289C71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70188A8-B4EC-42E4-BB50-4E381945E9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81BD440-2505-4254-AFA3-E563727E82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C2C514D-4A39-4AD3-919F-09FF232C8F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5499751-4C16-4401-9B7D-4DB4DFB006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8B72C9CE-0E4F-4D2C-80BF-C45063F446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D9606A5-1FD5-46C9-A253-BCE97BD172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B3ECBD3-D218-4BE2-B0D5-9E33C6C110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6AA74C1-3C81-4FF8-ADDA-9B8D71F71D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E8E7D03-7990-43F0-B046-8636B7CD37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184AC03-52F1-41A4-BB98-1C7CEA19AA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843C59F-8871-406D-B24D-94D9B2F234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909E55B-726E-4FEB-AE74-85F9E0B2B4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0ADB2D1-6104-432C-B43D-DFD471C2E8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B6E5DB78-946C-4DF0-AD54-FE2364E435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3F757E4B-19FE-4481-8B29-0BDB65921A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8041E9BB-4BE7-4D19-8B5F-BEC22DCC08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91AD442-7594-469B-9A90-DC479CF2AF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7B7F4BF-1D8B-4C80-9D2C-4DD5686522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AB47E347-936A-4309-9AF6-0183A63C4E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F845BAD8-E0CC-4198-86FF-F13619F3CC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0BB8F028-B43C-48D4-AF0C-115BE657729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ECFDE6DB-8728-4A93-B600-67566C3286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2F5C4B6-010D-4988-90FA-D91E7651D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CE990E43-C227-4475-946A-825144D93E8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F2C45754-14E0-47A2-8501-F6D65967F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7C07EDB3-9BE2-40EF-B631-6287784B3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97158-266A-45AB-A993-857E6DBA3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9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EE7C21A-B4B4-42D3-B20F-7FED8B315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A9E69B33-0192-4ACE-97E2-73783A636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E1732B37-067A-4997-AFAF-A5AB878FD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FAB2-A002-43AA-97AB-BD404E7A7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5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3F9532C-46E6-4B13-84CD-32FC698F4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39E01A9-09DF-44A7-94B0-B2D833646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9821B72-4A89-43BB-A8F5-69C79119F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866C-437B-48DD-BA07-F419C857B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2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27B3E64A-B15D-4B7B-8350-799031A53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9A4F490-B9B3-4DBF-AC5E-A9C6C1D94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8862E85-1D71-403F-84E3-A5815CE58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5647-A0DA-4F50-9C8E-CA54FEE81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1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A3FA9CF1-B018-41FC-A310-C6F01B27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F3E598F-ED50-4649-8F88-034890B3A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E31251F0-B25C-4D04-A7C1-68A1858BC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481D-F807-4330-B559-CC7406877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4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84718F15-7259-461A-B396-40E96676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45E8BD7-99AB-41E2-98FC-43A42A266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89BD84F5-DD60-4EBF-A2B2-F484DD3D9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C87E-72BB-495F-88A6-7A10E47B7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02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5B61952F-2213-43BD-9EE7-C71885895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25F54823-BB53-47F8-BE55-AC2B039F5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50C209EB-06C4-4BFA-ABFC-AB84D9D24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FF7F2-ABF3-429E-8434-295757137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0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0C9A0-7D57-458E-B5A8-E2C2CBD95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E996B5-FDD3-448A-B2DC-A9F608EF2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B268FF-6B85-4BD4-905D-7577D3BDD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DFB4-50D5-43C6-BC37-8AFEAE22E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48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2EA7D8D-908C-4EE2-B625-838E71B2B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63254DE-6459-4B5D-9946-6D62ADAA4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39C500D9-CB0F-478C-B7D6-99E12F2C0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D568-D809-472E-A331-AC4F43896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02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66E8473C-EE4B-4EA9-9D33-7085F8413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D953837-8ED9-45F0-B5DA-CE9796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712D77A-41BD-4984-8B16-A15EA41D1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4EEEA-2160-43EA-AAD5-D16B85095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9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E759C947-31D6-4A9B-A5F3-452C2AF11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8D25D31E-B711-4645-8643-005A5C827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313835B0-52CE-47EB-ACF9-51462EEB4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EDE4-BCAB-4616-812D-93C5880C7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198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DD5A660-E05A-4F23-BABE-93BBBFCED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52E3CE0-867D-467A-B31C-248798549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45408C1-32DA-49F7-9374-040B3AC31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4C17-0E61-4491-A262-29DF7960B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17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2237E4C-BD1E-45DC-BA2D-AA22303F3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84FC1F7E-660F-4084-83EC-78E7F8839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0F200C4-E8F8-4611-9E8C-78FFD99B3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810C-7E04-4A63-AEDD-839CD0D80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0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ED43FA-ADEC-4732-AC53-A0502AC73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2BB33-9570-4DC7-96AF-87433BAC9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89B86-550B-4F8C-AECB-656D9BE3E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05A5-C764-4403-B3DE-32D69DFB2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2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E788E-5C81-4F5F-A0B9-E7D014804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F9C34-89E9-47A5-9E82-6DB2342A1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C8A1B-65A3-469B-9030-72C58140C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71B1-8806-47E8-A6BC-A74310C6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5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D13376-5090-4956-9765-B37D46AD5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90B5E0-ABB5-40D3-ABAC-F2C4196BD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1B415B-D352-42C3-BFDA-10E409AC8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1243-D0B0-4D9F-BA03-EB8F65A52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6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495E20-AA3B-4CD6-9FCF-03CDA7594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85D133-FE5F-4772-AC14-57D7B1EAC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D6A02-461F-4055-BEBC-9E8EB43B8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1BE2-9434-4B2E-898F-DEAB31491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58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BA06F6-B817-4C71-A8FA-2F99877CC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8BF0D9-21D2-483F-80DE-DD082A505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6884DA-D37B-4BE0-8D1D-ED0EC2EA5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3C78-C7EF-4BF3-90D2-1DF2E6011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1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B1507-AEE5-4CFF-8F8A-A871D088C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25CA1-FBFB-4641-811F-1F3201742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15127-6256-4833-B0E5-82EA4E413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62BA-267A-4ADA-9268-A3FD28B26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86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5F7A7-B1C5-45D4-A43C-C9177FF6F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CA71C-7684-47BD-8CA7-D9A419680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D042C-0829-4870-ABD4-03200A04C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C6BC-EF75-414D-A8D8-080BE76EA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33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857B21-3D40-4A8E-9662-9396F3F74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29FF1A-E556-4413-80F4-16FAC603C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EBC528-DD7C-4507-A53B-9591982D11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576739-F16C-4DA6-8414-8521AA4B75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F0D723-54C9-4033-BE8B-A2BB0631CF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5CFAF4E-8ECE-4C77-A6E1-0690A689C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241DC1F6-5B7E-4FF0-B82B-49B1C080ADB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560B4430-854C-40D9-B5B4-D719396C4F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B5922164-EB9C-470F-9BC9-88470EAD78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077DAE66-369C-48D9-A233-E46005A0DF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E203CB1B-D7ED-456D-89A5-EA7EEE665E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1497505F-2530-47B9-9A5D-257420B8F7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442B463D-49AA-4BF0-963F-764C90345F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0DF76EE7-CBC8-4680-9AF4-98D11A456F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52A9B8E8-9F37-4D06-933F-5734A996BA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FFEC41B7-390D-4FD0-B775-A387AE070C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7EE5DD38-E761-49DC-827D-A4C56E9522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116A7138-3FA7-4A80-8235-AF63602DE3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94B22FA1-D41A-4491-B04F-C2DF78991E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0430A932-4A60-49D2-96A6-D7E990ED6D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371F7C89-45DB-4457-A41B-CA562E296A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41A74BB6-32D7-4A3E-9FA2-2EF51BD1CD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5E0D2785-ED99-424B-AA3F-92889D450C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454F0AEB-CAA7-4578-80DA-5D08A8CBB0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D164918F-60C1-44B2-8927-6EF54692C2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63BEF410-7734-4BD7-A3FC-D93881A700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C8E26D60-4A46-48B4-8665-F069248A58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643D857B-D648-4730-8557-E395B26B29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FC49EBA7-43DF-43A2-B3BC-A0420178C3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DEB10551-1CC7-45A0-934D-70F9D1E686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63F6762B-0A07-4878-BBE1-6A18747F98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F80BBE83-EB2A-4315-9289-09FF02D3E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40DE4011-683D-4F55-AE85-2822688AA2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4FDCA4F9-A19E-41B7-8750-FF29549EC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2DA51FE1-AC2B-429F-8217-F2AB345B6D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78FC2232-3DF7-4E85-934F-BEEE158015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93D22B32-B97C-434D-AC74-273AB77763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1DB1B680-0B61-4D79-A6EA-84403883F4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2A31800B-8B75-4B74-828A-B17BBBB7EF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25C92843-12A1-490B-8384-05AD6324D3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882E6717-7360-4A4A-A1CD-D2E851336B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703C4A18-E11C-4A4F-99D7-1692749C67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91080226-CF9C-4933-A5D0-D06D8FBA4F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BC6E9B01-CCAC-4179-87A7-0E1B535A09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4380A7B6-F1E3-4C61-BF8A-9129362AE4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E6A5D29A-0A5A-4C53-A9B6-15858F25AF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FCE16434-9CD4-4EBB-9DD8-FE6E37108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8B7D9A05-F557-4CDF-85D9-239B62AEE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CEF24B54-B51C-4392-BE78-2AF78F8948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F00F58F9-AA4D-497E-BEFB-1F66C5AD98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72D0C3C5-57A2-45DB-AE05-216996CC14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6B2C79C-5B26-401B-BCF2-A18D9A5B7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14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  <p:sldLayoutId id="21474854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34DB3908-D12D-47FA-B753-546FBF323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We must understand the Certainty of God’s 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‘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Promise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 &amp; His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‘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Oath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’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(Hebrews 6:16-19)</a:t>
            </a:r>
            <a:b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我们必须眀瞭上帝的“应许”与“誓言”的确定性</a:t>
            </a:r>
            <a:endParaRPr lang="en-US" sz="32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669CA-1983-4647-9091-665AEAD0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811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Men verily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swear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promise</a:t>
            </a:r>
            <a:r>
              <a:rPr lang="en-US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by the greater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: &amp;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an oath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covenant</a:t>
            </a:r>
            <a:r>
              <a:rPr lang="en-US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for confirmation is to them an end of all strife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人指着比他大的发誓（承诺），以誓言为证终止所有争闹。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(17)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willing more abundantly to show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immutability of his counsel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confirmed it by an oath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来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6:17-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神願意為那承受應許的人格外顯明他的旨意是不更改的，就起誓為證。 </a:t>
            </a:r>
          </a:p>
          <a:p>
            <a:pPr eaLnBrk="1" hangingPunct="1">
              <a:defRPr/>
            </a:pPr>
            <a:endParaRPr lang="en-US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E8EE770-A14C-4F0B-AE9A-C5DBF9B54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11379200" cy="1905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God’s Unconditional Eternal Covenant with Abraham is Key to Understanding History &amp; Eternity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上帝與亞伯拉罕立</a:t>
            </a:r>
            <a:r>
              <a:rPr lang="zh-CN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的无条件永约</a:t>
            </a: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是明白歷史與永恆的鑰匙</a:t>
            </a:r>
            <a:endParaRPr lang="en-US" altLang="en-US" sz="3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3" name="Content Placeholder 4">
            <a:extLst>
              <a:ext uri="{FF2B5EF4-FFF2-40B4-BE49-F238E27FC236}">
                <a16:creationId xmlns:a16="http://schemas.microsoft.com/office/drawing/2014/main" id="{60ABC62C-3BAD-4A64-8AF5-1E131D6C8B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11760200" cy="4343400"/>
          </a:xfrm>
        </p:spPr>
        <p:txBody>
          <a:bodyPr/>
          <a:lstStyle/>
          <a:p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</a:rPr>
              <a:t>The  Blood Covenant Promises Determine the Ultimate Outcome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</a:rPr>
              <a:t>of History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</a:rPr>
              <a:t>{God’s Covenants are Prophetic by nature}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血盟的應許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決定歷史最終的結局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具有预言的本质</a:t>
            </a:r>
            <a:r>
              <a:rPr lang="en-US" altLang="zh-CN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u="sng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God’s Covenants with Israel permanently &amp; irreversibly set </a:t>
            </a:r>
            <a:r>
              <a:rPr lang="en-US" altLang="zh-CN" b="1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 b="1" u="sng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God’s plan for Israel &amp; the Middle East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上帝與以色列所立的約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永遠且無法更改地訂下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	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上帝對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以色列和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中東的計畫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en-US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8FD40EB5-A08D-4BA0-AC63-64B8D8DE4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>
                <a:solidFill>
                  <a:srgbClr val="FFFF00"/>
                </a:solidFill>
                <a:latin typeface="Comic Sans MS" pitchFamily="66" charset="0"/>
              </a:rPr>
              <a:t>God’s 4 Unconditional Covenants with Israel Guiding History</a:t>
            </a:r>
          </a:p>
        </p:txBody>
      </p:sp>
      <p:pic>
        <p:nvPicPr>
          <p:cNvPr id="16387" name="Picture 4" descr="covenants 4 unconditional copy">
            <a:extLst>
              <a:ext uri="{FF2B5EF4-FFF2-40B4-BE49-F238E27FC236}">
                <a16:creationId xmlns:a16="http://schemas.microsoft.com/office/drawing/2014/main" id="{1598C5AD-9E3F-43B5-9CB9-109F6C80896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882650"/>
            <a:ext cx="10922000" cy="597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A4DE1683-839A-4383-9318-CB93C52C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5791200"/>
            <a:ext cx="7010400" cy="83820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0" name="Oval 8">
            <a:extLst>
              <a:ext uri="{FF2B5EF4-FFF2-40B4-BE49-F238E27FC236}">
                <a16:creationId xmlns:a16="http://schemas.microsoft.com/office/drawing/2014/main" id="{E5617CDD-F6AD-4B06-BBAC-8DC1A324D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400"/>
            <a:ext cx="2540000" cy="8382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1" name="Oval 9">
            <a:extLst>
              <a:ext uri="{FF2B5EF4-FFF2-40B4-BE49-F238E27FC236}">
                <a16:creationId xmlns:a16="http://schemas.microsoft.com/office/drawing/2014/main" id="{F825D559-35BB-47DB-AAFF-1DC825AF4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81600"/>
            <a:ext cx="1524000" cy="533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2" name="Oval 10">
            <a:extLst>
              <a:ext uri="{FF2B5EF4-FFF2-40B4-BE49-F238E27FC236}">
                <a16:creationId xmlns:a16="http://schemas.microsoft.com/office/drawing/2014/main" id="{32B0D270-D5B2-42A7-86EE-5D5C0943C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2133600" cy="685800"/>
          </a:xfrm>
          <a:prstGeom prst="ellips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3" name="Oval 11">
            <a:extLst>
              <a:ext uri="{FF2B5EF4-FFF2-40B4-BE49-F238E27FC236}">
                <a16:creationId xmlns:a16="http://schemas.microsoft.com/office/drawing/2014/main" id="{FA18FEC8-C097-41B7-BA2D-59B3ECB9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5181600"/>
            <a:ext cx="1625600" cy="533400"/>
          </a:xfrm>
          <a:prstGeom prst="ellips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588A0070-29A8-49D0-9165-558E8916B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1752600"/>
            <a:ext cx="2743200" cy="762000"/>
          </a:xfrm>
          <a:prstGeom prst="ellips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5" name="Oval 13">
            <a:extLst>
              <a:ext uri="{FF2B5EF4-FFF2-40B4-BE49-F238E27FC236}">
                <a16:creationId xmlns:a16="http://schemas.microsoft.com/office/drawing/2014/main" id="{B22183B9-7F57-4026-8A89-D7A41E741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105400"/>
            <a:ext cx="2438400" cy="533400"/>
          </a:xfrm>
          <a:prstGeom prst="ellips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AD34-9CB0-4DB7-9CB2-8F44708E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676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Unconditional Palestinian Covenant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(Deut. 28 - 30)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Prophetic Preparation to enter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The Promised Land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”</a:t>
            </a:r>
            <a:b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无条件的巴勒斯坦盟约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（申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29,30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进入“应许地”的预言式预备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14F0-D5E5-4C18-8EC7-7FF266E91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11887200" cy="43434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Palestinian Covenant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Guarantees that the Promised Land will belong to Israel forever despite Her unfaithfulness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在巴勒斯坦盟约中，上帝保证应许地将永远属于以色列人，即使他们对上帝不忠诚。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29:1)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Makes it clear this is different from the Sinai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Horeb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Covenant but expands upon the Promises to Abraham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从申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29:1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清楚看出此约不同于西乃（何列山）之约，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altLang="zh-CN" b="1" dirty="0">
              <a:solidFill>
                <a:srgbClr val="CCFF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7256-34E8-4FE8-B527-7AAD43F2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52400"/>
            <a:ext cx="12115800" cy="1143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Palestinian Covenant contains some amazing Prophecies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巴勒斯坦之约包含一些奇妙的预言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6590-ADC7-4143-AC76-2516F588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2039600" cy="4343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Israel will be removed from the Land for unfaithfulness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28:63-68; 30:1-3; Ezek. 16:35-52; Lev. 26:32-33)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申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28:63-68 –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以色列将因不忠诚被移出此地，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Land will be under a curse &amp; almost uninhabitable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as long as Israel is in Exile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(Deut. 29:22-24)</a:t>
            </a:r>
            <a:endParaRPr lang="en-US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只要以色列在放逐中，这地将在咒诅之下，且几乎无法居住；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申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29:22-24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altLang="zh-CN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altLang="zh-CN" sz="2800" b="1" dirty="0">
              <a:solidFill>
                <a:srgbClr val="FFC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EFB0F-6D50-488A-B219-F8D59B31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172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When the Jews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return unto the LORD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repent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will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restore them to their Promised Land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30:2-5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Ezek. 16:53-63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u="sng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当犹太人“转回归主”（悔改），上帝会将他们带回应许地。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（申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30:2-5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u="sng" dirty="0">
                <a:solidFill>
                  <a:srgbClr val="FFCC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There will be a future repentance of Israel</a:t>
            </a:r>
            <a:r>
              <a:rPr lang="en-US" altLang="zh-CN" b="1" dirty="0">
                <a:solidFill>
                  <a:srgbClr val="FFCC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(Deut 28:63-68; 30:1-3)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4.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以色列日后会悔改，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will miraculously make the Land inhabitable &amp; fruitful 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(Ezekiel 36:1, 4, 6, 8-12)  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5.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上帝会奇迹式地使这地再适合居住，且出产富饶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!</a:t>
            </a:r>
            <a:endParaRPr lang="en-US" altLang="zh-CN" b="1" dirty="0"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AC4C-91F3-4CEA-AB47-8B055DF2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553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Israel will be converted as a nation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30:4-8; Rom. 11:26-	27; Hosea 2:14-23; Ezek. 11:16-21)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6.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以色列全国会悔改，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Israel’s Enemies will be Judged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30:7; Gen. 12:3)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7.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以色列的敌人将被审判，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Israel will then receive the full blessings Promised in the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Covenants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30:9)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8.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以色列将领受盟约中应许的祝福，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zh-CN" b="1" i="1" u="sng" dirty="0">
                <a:solidFill>
                  <a:srgbClr val="FFCC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Palestinian Covenant is confirmed again 1000 years later </a:t>
            </a:r>
            <a:r>
              <a:rPr lang="en-US" altLang="zh-CN" b="1" i="1" dirty="0">
                <a:solidFill>
                  <a:srgbClr val="FFCC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	</a:t>
            </a:r>
            <a:r>
              <a:rPr lang="en-US" altLang="zh-CN" b="1" i="1" u="sng" dirty="0">
                <a:solidFill>
                  <a:srgbClr val="FFCC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Ezekiel 16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巴勒斯坦之约一千年后在以西结书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章再度被确认。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r_HarranMap">
            <a:extLst>
              <a:ext uri="{FF2B5EF4-FFF2-40B4-BE49-F238E27FC236}">
                <a16:creationId xmlns:a16="http://schemas.microsoft.com/office/drawing/2014/main" id="{E7D92F51-5746-4C2D-A605-DA818F7348F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Oval 4">
            <a:extLst>
              <a:ext uri="{FF2B5EF4-FFF2-40B4-BE49-F238E27FC236}">
                <a16:creationId xmlns:a16="http://schemas.microsoft.com/office/drawing/2014/main" id="{CF7158A6-DFFB-469F-8489-15F5468EB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4419600"/>
            <a:ext cx="1117600" cy="762000"/>
          </a:xfrm>
          <a:prstGeom prst="ellipse">
            <a:avLst/>
          </a:prstGeom>
          <a:noFill/>
          <a:ln w="76200" cmpd="tri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id="{8130E421-176C-4149-8F98-6F7338A7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1066800"/>
            <a:ext cx="1828800" cy="685800"/>
          </a:xfrm>
          <a:prstGeom prst="ellipse">
            <a:avLst/>
          </a:prstGeom>
          <a:noFill/>
          <a:ln w="76200" cmpd="tri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FE9E53B5-6CDA-4744-ABC4-2667442E72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2400" y="1524000"/>
            <a:ext cx="3251200" cy="3200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A40BCF-C462-40F1-98F8-388ACEE76EDC}"/>
              </a:ext>
            </a:extLst>
          </p:cNvPr>
          <p:cNvCxnSpPr/>
          <p:nvPr/>
        </p:nvCxnSpPr>
        <p:spPr>
          <a:xfrm flipH="1" flipV="1">
            <a:off x="4978400" y="1447800"/>
            <a:ext cx="5384800" cy="3200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Abraham Land Promise map">
            <a:extLst>
              <a:ext uri="{FF2B5EF4-FFF2-40B4-BE49-F238E27FC236}">
                <a16:creationId xmlns:a16="http://schemas.microsoft.com/office/drawing/2014/main" id="{E51CA04E-C6C3-4854-B6E7-309CFE51E9F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152400"/>
            <a:ext cx="11785600" cy="647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DCAD8A4-B08A-4233-A155-48E4A6453145}"/>
              </a:ext>
            </a:extLst>
          </p:cNvPr>
          <p:cNvSpPr/>
          <p:nvPr/>
        </p:nvSpPr>
        <p:spPr>
          <a:xfrm>
            <a:off x="2235200" y="1676400"/>
            <a:ext cx="8128000" cy="3581400"/>
          </a:xfrm>
          <a:prstGeom prst="triangle">
            <a:avLst>
              <a:gd name="adj" fmla="val 30359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123BFB-C122-4A16-9343-3232B43089E9}"/>
              </a:ext>
            </a:extLst>
          </p:cNvPr>
          <p:cNvSpPr/>
          <p:nvPr/>
        </p:nvSpPr>
        <p:spPr>
          <a:xfrm>
            <a:off x="3149600" y="3505200"/>
            <a:ext cx="711200" cy="1600200"/>
          </a:xfrm>
          <a:prstGeom prst="ellipse">
            <a:avLst/>
          </a:prstGeom>
          <a:noFill/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6176151A-DA49-48B4-9AFB-37440E801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>
                <a:solidFill>
                  <a:srgbClr val="FFFF00"/>
                </a:solidFill>
                <a:latin typeface="Comic Sans MS" pitchFamily="66" charset="0"/>
              </a:rPr>
              <a:t>God can never Break His Blood Covenant Promise with Abr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aham</a:t>
            </a:r>
            <a:br>
              <a:rPr lang="en-US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上帝绝不打破祂藉血盟赐给亚伯拉罕的应许</a:t>
            </a:r>
            <a:r>
              <a:rPr lang="en-US" sz="3200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B62B0AEC-B3D9-4751-A01B-D0F76779A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118110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…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LORD made a covenant with Abram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saying,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Unto thy seed have I given this land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from the river of Egypt unto the great river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river Euphrates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15:18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當那日，耶和華與亞伯蘭立約，說：「我已賜給你的後裔，從埃及河直到伯拉大河之地，</a:t>
            </a:r>
          </a:p>
          <a:p>
            <a:pPr eaLnBrk="1" hangingPunct="1">
              <a:defRPr/>
            </a:pPr>
            <a:endParaRPr lang="en-US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CN" dirty="0">
              <a:solidFill>
                <a:srgbClr val="CCFFFF"/>
              </a:solidFill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dirty="0">
              <a:solidFill>
                <a:srgbClr val="CCFFFF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7769EF18-1E17-4355-BCB6-ADD82E97D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039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Because the Abrahamic Covenant is an unconditional Covenant the Promised Land will be Israel’s Forever</a:t>
            </a:r>
            <a:br>
              <a:rPr lang="en-US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亚伯拉罕之约是无条件的永约，所以应许地永远属于以色列</a:t>
            </a:r>
            <a:r>
              <a:rPr lang="en-US" sz="32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A6B22239-65CE-4FF3-93DD-CBC2574C9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11811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u="sng" dirty="0">
                <a:solidFill>
                  <a:srgbClr val="CCFFFF"/>
                </a:solidFill>
                <a:latin typeface="Times New Roman" pitchFamily="18" charset="0"/>
                <a:ea typeface="宋体" pitchFamily="2" charset="-122"/>
              </a:rPr>
              <a:t>To Abraham &amp; his seed shall</a:t>
            </a:r>
            <a:r>
              <a:rPr lang="en-US" altLang="zh-CN" b="1" dirty="0">
                <a:solidFill>
                  <a:srgbClr val="CCFF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 u="sng" dirty="0">
                <a:solidFill>
                  <a:srgbClr val="CCFFFF"/>
                </a:solidFill>
                <a:latin typeface="Times New Roman" pitchFamily="18" charset="0"/>
                <a:ea typeface="宋体" pitchFamily="2" charset="-122"/>
              </a:rPr>
              <a:t>the Promised Land be given </a:t>
            </a:r>
            <a:r>
              <a:rPr lang="en-US" altLang="zh-CN" b="1" u="sng" dirty="0">
                <a:solidFill>
                  <a:srgbClr val="66FFCC"/>
                </a:solidFill>
                <a:latin typeface="Times New Roman" pitchFamily="18" charset="0"/>
                <a:ea typeface="宋体" pitchFamily="2" charset="-122"/>
              </a:rPr>
              <a:t>forever</a:t>
            </a:r>
            <a:r>
              <a:rPr lang="en-US" altLang="zh-CN" dirty="0">
                <a:solidFill>
                  <a:srgbClr val="66FFCC"/>
                </a:solidFill>
                <a:latin typeface="Times New Roman" pitchFamily="18" charset="0"/>
                <a:ea typeface="宋体" pitchFamily="2" charset="-122"/>
              </a:rPr>
              <a:t>.  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(Gen. 12:1)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12:1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应许地永远赐给亚伯拉罕及其后裔；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says He gives Israel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all the land of Canaan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 an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everlasting possession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17:8; also Gen. 22:15-18; 26:2-5; 28:12-13)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17:8-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上帝说赐给以色列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迦南全地，賜給你和你的後裔永遠為業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”。</a:t>
            </a:r>
            <a:endParaRPr lang="zh-TW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zh-CN" dirty="0">
              <a:solidFill>
                <a:srgbClr val="CCFFFF"/>
              </a:solidFill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defRPr/>
            </a:pPr>
            <a:endParaRPr lang="en-US" altLang="zh-CN" dirty="0">
              <a:solidFill>
                <a:srgbClr val="CCFFFF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608D8C5E-0514-4661-B695-1DC38C8BD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1887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We must understand the Certainty of God’s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‘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Promise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’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 &amp; His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‘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Oath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’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(Hebrews 6:16-19)</a:t>
            </a:r>
            <a:b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我们必须眀瞭上帝的“应许”与“誓言”的确定性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46A5E-9C50-4C36-B204-B5B95B48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11811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(18)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That by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two immutable things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promise &amp; the covenant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which it was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impossible for God to lie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we might have a strong consolation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lay hold upon the hope set before us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来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6:18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藉這兩件不更改的事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应许与盟约）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，神決不能說謊，好叫我們這逃往避難所、持定擺在我們前頭指望的人可以大得勉勵。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(19)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Which hope we have as an anchor of the soul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来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6:19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我們有這指望，如同靈魂的錨，又堅固又牢靠，</a:t>
            </a:r>
          </a:p>
          <a:p>
            <a:pPr eaLnBrk="1" hangingPunct="1">
              <a:defRPr/>
            </a:pPr>
            <a:endParaRPr lang="en-US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AC769C1-9F93-4FCF-893F-92C15D4A8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905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Leviticus 26:14-46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is a Prophesy of what Happens to Israel  &amp; the promised Land when Israel sins against God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</a:br>
            <a:r>
              <a:rPr lang="zh-CN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利未记</a:t>
            </a:r>
            <a:r>
              <a:rPr lang="en-US" altLang="zh-CN" sz="32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26:14-46 </a:t>
            </a:r>
            <a:r>
              <a:rPr lang="zh-CN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预言以色列犯罪後，以色列与应许地的后果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D6D61840-2D26-47D3-8104-91960633E4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514600"/>
            <a:ext cx="11887200" cy="41910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(Lev. 26:32-33)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bring the land into desolation &amp; your enemies that dwell therein shall be astonished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利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26:32,33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我要使地成為荒場，住在其上的仇敵就因此詫異。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(Lev. 26:42)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having to Judge Israel for her sin God will still eventually fulfill His Covenant with Abraham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26:42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即使上帝审判以色列的罪，祂还是要实现对亚伯拉罕的约定。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E31A43FD-4D77-46F8-987A-BE1902039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76200"/>
            <a:ext cx="11785600" cy="12192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2 Great Dispersions from the Land Prophesied of Israel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以色列从应许地被逐出的两次大分散</a:t>
            </a:r>
            <a:endParaRPr lang="en-US" altLang="en-US" sz="3200" b="1" u="sng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7107" name="Content Placeholder 5">
            <a:extLst>
              <a:ext uri="{FF2B5EF4-FFF2-40B4-BE49-F238E27FC236}">
                <a16:creationId xmlns:a16="http://schemas.microsoft.com/office/drawing/2014/main" id="{136417B4-97BB-42E0-AC4A-03F138846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70038" y="1219200"/>
            <a:ext cx="10388600" cy="23622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Lev. 26:14-45 –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Babylon 587 BC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Kings 25)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26:14-45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–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巴比倫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587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BC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王下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章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 28:15-68 –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 70 AD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(Luke 21:20-24)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28:15-68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羅馬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21:20-24)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Nebuchadnezzar the-chaldees-destroy-the-brazen-sea.jpg">
            <a:extLst>
              <a:ext uri="{FF2B5EF4-FFF2-40B4-BE49-F238E27FC236}">
                <a16:creationId xmlns:a16="http://schemas.microsoft.com/office/drawing/2014/main" id="{49983C69-FF72-4B88-9973-977DDC492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617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Nebuchadnezzer destroys jerusalemby-david-robers-1796-1864.jpg">
            <a:extLst>
              <a:ext uri="{FF2B5EF4-FFF2-40B4-BE49-F238E27FC236}">
                <a16:creationId xmlns:a16="http://schemas.microsoft.com/office/drawing/2014/main" id="{7758734B-54D7-42CE-BC26-F6EF9BF86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3613"/>
            <a:ext cx="114300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CE460D-920D-4027-821D-211A7A087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638800" cy="3352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The Arch of Titus in Rome 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Commemorates Destruction of Jerusalem in 70 AD</a:t>
            </a:r>
            <a:b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</a:br>
            <a:r>
              <a:rPr lang="zh-CN" altLang="en-US" sz="28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罗马提多拱门</a:t>
            </a:r>
            <a:br>
              <a:rPr lang="en-US" altLang="zh-CN" sz="28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</a:br>
            <a:r>
              <a:rPr lang="zh-CN" altLang="en-US" sz="28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纪念主後</a:t>
            </a:r>
            <a:r>
              <a:rPr lang="en-US" altLang="zh-CN" sz="28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70</a:t>
            </a:r>
            <a:r>
              <a:rPr lang="zh-CN" altLang="en-US" sz="28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年耶路撒冷的毁灭</a:t>
            </a:r>
            <a:endParaRPr lang="en-US" altLang="en-US" sz="2800" b="1">
              <a:solidFill>
                <a:srgbClr val="FFC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8675" name="Picture 3" descr="Romans destroy Jerusalem stone relief jpeg.jpg">
            <a:extLst>
              <a:ext uri="{FF2B5EF4-FFF2-40B4-BE49-F238E27FC236}">
                <a16:creationId xmlns:a16="http://schemas.microsoft.com/office/drawing/2014/main" id="{FD2972D0-5119-442B-B430-9B0FD5187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74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Content Placeholder 6" descr="Titus-Arch-LARGE.JPG">
            <a:extLst>
              <a:ext uri="{FF2B5EF4-FFF2-40B4-BE49-F238E27FC236}">
                <a16:creationId xmlns:a16="http://schemas.microsoft.com/office/drawing/2014/main" id="{AE8CA1F4-F961-4CB4-BE5B-269FA0259E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175" y="685800"/>
            <a:ext cx="6473825" cy="6172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>
            <a:extLst>
              <a:ext uri="{FF2B5EF4-FFF2-40B4-BE49-F238E27FC236}">
                <a16:creationId xmlns:a16="http://schemas.microsoft.com/office/drawing/2014/main" id="{73098A5D-32A2-456A-8FEB-97E1F3EFD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76200"/>
            <a:ext cx="11684000" cy="16764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Miraculous Relationship Between the People of Israel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Land of Israel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以色列百姓與以色列土地之間奇蹟式的關係</a:t>
            </a:r>
            <a:endParaRPr lang="en-US" altLang="en-US" sz="3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27" name="Content Placeholder 5">
            <a:extLst>
              <a:ext uri="{FF2B5EF4-FFF2-40B4-BE49-F238E27FC236}">
                <a16:creationId xmlns:a16="http://schemas.microsoft.com/office/drawing/2014/main" id="{647D6190-6A66-4A47-B51E-CCA2E12A46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10363200" cy="4724400"/>
          </a:xfrm>
        </p:spPr>
        <p:txBody>
          <a:bodyPr/>
          <a:lstStyle/>
          <a:p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Prophesied the Land will be desolate when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 is not inhabiting it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上帝預言若以色列人不住在這土地上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它將會荒涼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(Ezek 33:28-9) 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will lay the land most desolate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			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mountains of Israel shall be desolate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		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none shall pass through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33:28-29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我必使這地荒涼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以色列的山都必荒涼，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無人經過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en-US">
              <a:solidFill>
                <a:srgbClr val="FF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>
            <a:extLst>
              <a:ext uri="{FF2B5EF4-FFF2-40B4-BE49-F238E27FC236}">
                <a16:creationId xmlns:a16="http://schemas.microsoft.com/office/drawing/2014/main" id="{F28CB6A8-820F-4565-8925-D8EDF2949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152400"/>
            <a:ext cx="11684000" cy="10668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Supernatural Miracle of the Land of Israel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以色列地的奇蹟</a:t>
            </a:r>
            <a:endParaRPr lang="en-US" altLang="en-US" sz="3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1" name="Content Placeholder 5">
            <a:extLst>
              <a:ext uri="{FF2B5EF4-FFF2-40B4-BE49-F238E27FC236}">
                <a16:creationId xmlns:a16="http://schemas.microsoft.com/office/drawing/2014/main" id="{5D78F33F-AE38-49B0-BF11-D08695668D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12090400" cy="51816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(Ezek. 33:29)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shall they know that I am the LORD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have laid the land most desolate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all the abominations they committed</a:t>
            </a:r>
            <a:r>
              <a:rPr lang="en-US" altLang="en-US" b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Lev. 26:19-20; 32-33; Deut 28:22-46; 29:23-27)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33:29  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我因他們所行一切可憎的事使地荒涼，令人驚駭。那時，他們就知道我是耶和華。」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miraculously stopped the rain for 2000 years!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上帝奇蹟式地停止降雨兩千年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F7385B5-B4D0-4F68-A75C-AA3006264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Land of Israel Remains Desert till the Jews Return</a:t>
            </a:r>
            <a:b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以色列一直是沙漠</a:t>
            </a:r>
            <a:r>
              <a:rPr lang="en-US" altLang="zh-TW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直到猶太人歸回</a:t>
            </a:r>
            <a:endParaRPr lang="en-US" altLang="en-US" sz="3200" dirty="0">
              <a:solidFill>
                <a:srgbClr val="FFC000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5404EF2-44C5-4834-B0D2-451331DAF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734800" cy="4191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God Prophesied He would stop the rain when Israel Dispersed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上帝預言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當以色列分散時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祂會停止降雨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God miraculously did this for 2000 years</a:t>
            </a:r>
            <a:r>
              <a:rPr lang="en-US" b="1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b="1" i="1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Then miraculously restores the rain in the End Times</a:t>
            </a:r>
            <a:r>
              <a:rPr lang="en-US" b="1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(Joel 2:1, 23-25)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雨就奇蹟式地沒有降下兩千年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然後雨又奇蹟式地回來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b="1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This is totally supernatural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zh-TW" alt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這完全是超自然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4841261-4C38-486D-A338-AF3300358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838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Beersheba</a:t>
            </a:r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 1951 &amp; Today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别是巴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1951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与今日相比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D4E0410-E09D-4386-AF90-126772633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32772" name="Picture 3" descr="Beersheba 1951.jpg">
            <a:extLst>
              <a:ext uri="{FF2B5EF4-FFF2-40B4-BE49-F238E27FC236}">
                <a16:creationId xmlns:a16="http://schemas.microsoft.com/office/drawing/2014/main" id="{A5323971-E0E6-4DBB-9E61-116E58995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2915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eersheba today.jpg">
            <a:extLst>
              <a:ext uri="{FF2B5EF4-FFF2-40B4-BE49-F238E27FC236}">
                <a16:creationId xmlns:a16="http://schemas.microsoft.com/office/drawing/2014/main" id="{09778FBA-8934-436C-ACBD-8F8B5E4AA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066800"/>
            <a:ext cx="122126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FD3D906-95DB-4A8A-8777-6E57094DB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Tel Aviv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1900 &amp; 1920 &amp; today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台拉维夫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1900,1920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，与今日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3795" name="Picture 3" descr="Tel Aviv 1909 2.jpg">
            <a:extLst>
              <a:ext uri="{FF2B5EF4-FFF2-40B4-BE49-F238E27FC236}">
                <a16:creationId xmlns:a16="http://schemas.microsoft.com/office/drawing/2014/main" id="{FB6383F8-FAE1-4F2F-A2DB-042CE8E48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73914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l-aviv-1920-1940-28-728.jpg">
            <a:extLst>
              <a:ext uri="{FF2B5EF4-FFF2-40B4-BE49-F238E27FC236}">
                <a16:creationId xmlns:a16="http://schemas.microsoft.com/office/drawing/2014/main" id="{8D246811-B21D-45F8-8E96-A983D276B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7086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l Aviv today.jpg">
            <a:extLst>
              <a:ext uri="{FF2B5EF4-FFF2-40B4-BE49-F238E27FC236}">
                <a16:creationId xmlns:a16="http://schemas.microsoft.com/office/drawing/2014/main" id="{612E4332-47C4-4E43-90D0-FE78D01F4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3F114F8-DBD4-4BEE-8344-08E8FB08A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3" y="3048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Prophecies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Desolate cities of Israel will be rebuilt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预言：以色列荒凉的城市会重建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b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en-US" altLang="en-US" sz="320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8FB31E7-C1F3-43BF-9136-0F32A4308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multiply men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upon you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 of Israel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	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cities shall be inhabited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wastes shall be built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(Ezek. 36:10-11)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结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36:10,11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我必使以色列全家的人數在你上面增多，城邑有人居住，荒場再被建造。 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also cause you to dwell in the cities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the wastes shall be built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(Ezek. 36:33)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结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36:33 -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必使城邑有人居住，荒場再被建造。 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58BE2DA-9C88-4872-8695-5C41D9867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Desolate cities of Israel will be rebuilt by Jews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以色列荒凉的城市将被犹太人重建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55F625A-9320-425E-9761-CCBB19CF0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5867400" cy="4114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400 yrs. the Ottoman Turks could not rebuild Israel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(read Lev. 26:32-33;  Deut. 29:23-27;  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Locust plagues drove them out </a:t>
            </a:r>
            <a:r>
              <a:rPr lang="en-US" altLang="en-US" sz="28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 28:38-42)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400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年间凹凸曼土耳其人无法重建以色列。为何？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5844" name="Picture 3" descr="ottoman_empire map  1792 - Copy.jpg">
            <a:extLst>
              <a:ext uri="{FF2B5EF4-FFF2-40B4-BE49-F238E27FC236}">
                <a16:creationId xmlns:a16="http://schemas.microsoft.com/office/drawing/2014/main" id="{07976045-CEAF-4EA3-9989-96FDE7C8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60944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79478650-BA51-4176-BCB8-AC506126B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03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God’s PROMISE gives us an Unshakable Faith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上帝的应许帮助我们有一个不摇动的信心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AEF9A-1E8A-47F4-B5E8-D04DF2C3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76400"/>
            <a:ext cx="11836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God commits Himself to us with His “Great &amp; Precious Promises”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12:1-3; 13:14-17; 22:16-17; 2 Pet. 1:4)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上帝用祂伟大宝贵的应许，将自己委身于我们，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 promise is as sure as the character of the one making it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应许与赐应许者的品格一样确定。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God is omnipotent &amp; Holy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].  </a:t>
            </a: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It’s impossible for him to li</a:t>
            </a:r>
            <a:r>
              <a:rPr lang="en-US" sz="2800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(Heb. 6:18; Num. 23:19; Titus 1:2; Gen. 35:11; 48:3-4)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上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帝无所不能且圣洁，祂不可能说谎。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Ophel,_site_of_City_of_David,_1915 library of congress.jpg">
            <a:extLst>
              <a:ext uri="{FF2B5EF4-FFF2-40B4-BE49-F238E27FC236}">
                <a16:creationId xmlns:a16="http://schemas.microsoft.com/office/drawing/2014/main" id="{F60A82CA-DAEA-4446-A71C-748ECD19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74E611C4-8441-49A8-B179-418200E7E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2090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  <a:t>The Land Produces again when the Jews Return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當猶太人歸回時</a:t>
            </a:r>
            <a:r>
              <a:rPr lang="en-US" altLang="zh-TW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土地再度生產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19" name="Rectangle 12">
            <a:extLst>
              <a:ext uri="{FF2B5EF4-FFF2-40B4-BE49-F238E27FC236}">
                <a16:creationId xmlns:a16="http://schemas.microsoft.com/office/drawing/2014/main" id="{AA7702A6-A67E-48F0-B351-1CCBA5E5CA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11963400" cy="342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 mountains of Israel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ye shall shoot forth your branches,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yield your fruit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to my people of Israel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for they are at hand to come”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(Ezek. 36:8)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結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36:8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「以色列山哪，你必發枝條，為我的民以色列結果子，因為他們快要來到。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>
            <a:extLst>
              <a:ext uri="{FF2B5EF4-FFF2-40B4-BE49-F238E27FC236}">
                <a16:creationId xmlns:a16="http://schemas.microsoft.com/office/drawing/2014/main" id="{F368DBB8-DFB5-4BFB-AB0D-6532B7981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2090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  <a:t>The Land Produces again when the Jews Return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當猶太人歸回時</a:t>
            </a:r>
            <a:r>
              <a:rPr lang="en-US" altLang="zh-TW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土地再度生產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19" name="Rectangle 12">
            <a:extLst>
              <a:ext uri="{FF2B5EF4-FFF2-40B4-BE49-F238E27FC236}">
                <a16:creationId xmlns:a16="http://schemas.microsoft.com/office/drawing/2014/main" id="{47E8D9F3-62E9-420D-A14E-9DDF08E48B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11963400" cy="1447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 mountains of Israel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yield your fruit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to my people of Israel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「以色列山哪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…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為我的民以色列結果子，因為他們快要來到。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Mount of Olives Jerusalem.jpg">
            <a:extLst>
              <a:ext uri="{FF2B5EF4-FFF2-40B4-BE49-F238E27FC236}">
                <a16:creationId xmlns:a16="http://schemas.microsoft.com/office/drawing/2014/main" id="{AB953A12-CCEB-4194-A377-97C76E16A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0950"/>
            <a:ext cx="9677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srael desert blooms.jpg">
            <a:extLst>
              <a:ext uri="{FF2B5EF4-FFF2-40B4-BE49-F238E27FC236}">
                <a16:creationId xmlns:a16="http://schemas.microsoft.com/office/drawing/2014/main" id="{BB7EED76-FC49-49EA-B4FB-D45F2B856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2538"/>
            <a:ext cx="96774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ket Jerusalelm.jpg">
            <a:extLst>
              <a:ext uri="{FF2B5EF4-FFF2-40B4-BE49-F238E27FC236}">
                <a16:creationId xmlns:a16="http://schemas.microsoft.com/office/drawing/2014/main" id="{802C07A5-251F-4BA8-B05C-08B35062F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4125"/>
            <a:ext cx="96774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>
            <a:extLst>
              <a:ext uri="{FF2B5EF4-FFF2-40B4-BE49-F238E27FC236}">
                <a16:creationId xmlns:a16="http://schemas.microsoft.com/office/drawing/2014/main" id="{7B2B9F61-DF79-4910-831A-F4CDA125A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 altLang="en-US" sz="3200" b="1" u="sng">
                <a:solidFill>
                  <a:schemeClr val="bg1"/>
                </a:solidFill>
                <a:latin typeface="Comic Sans MS" panose="030F0702030302020204" pitchFamily="66" charset="0"/>
              </a:rPr>
              <a:t>Amos 9:14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阿摩司書</a:t>
            </a:r>
            <a:r>
              <a:rPr lang="en-US" altLang="zh-TW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9:14</a:t>
            </a:r>
            <a:endParaRPr lang="en-US" altLang="en-US" sz="2800" b="1">
              <a:solidFill>
                <a:srgbClr val="FFC000"/>
              </a:solidFill>
            </a:endParaRPr>
          </a:p>
        </p:txBody>
      </p:sp>
      <p:sp>
        <p:nvSpPr>
          <p:cNvPr id="38915" name="Content Placeholder 5">
            <a:extLst>
              <a:ext uri="{FF2B5EF4-FFF2-40B4-BE49-F238E27FC236}">
                <a16:creationId xmlns:a16="http://schemas.microsoft.com/office/drawing/2014/main" id="{3CACE6CD-75B0-4733-96B1-651D9AB93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11811000" cy="3886200"/>
          </a:xfrm>
        </p:spPr>
        <p:txBody>
          <a:bodyPr/>
          <a:lstStyle/>
          <a:p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again the captivity of my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of ISRAEL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build the waste cities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inhabit them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plant vineyards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the wine thereof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also make gardens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the fruit of them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9:14  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我必使我民以色列被擄的歸回；他們必重修荒廢的城邑居住，栽種葡萄園，喝其中所出的酒，修造果木園，吃其中的果子。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>
            <a:extLst>
              <a:ext uri="{FF2B5EF4-FFF2-40B4-BE49-F238E27FC236}">
                <a16:creationId xmlns:a16="http://schemas.microsoft.com/office/drawing/2014/main" id="{0541FA70-5514-473D-8591-DFB7FEFDF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295400"/>
          </a:xfrm>
        </p:spPr>
        <p:txBody>
          <a:bodyPr/>
          <a:lstStyle/>
          <a:p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Little Israel fills the World with Fruit</a:t>
            </a:r>
            <a:b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小以色列以水果充滿世界</a:t>
            </a:r>
            <a:endParaRPr lang="en-US" altLang="en-US" sz="28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39" name="Content Placeholder 5">
            <a:extLst>
              <a:ext uri="{FF2B5EF4-FFF2-40B4-BE49-F238E27FC236}">
                <a16:creationId xmlns:a16="http://schemas.microsoft.com/office/drawing/2014/main" id="{B2A6BC55-4C9A-4295-BECA-FA5E489EFD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480800" cy="2362200"/>
          </a:xfrm>
        </p:spPr>
        <p:txBody>
          <a:bodyPr/>
          <a:lstStyle/>
          <a:p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 shall blossom &amp; bud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fill the face of the world with fruit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Isa. 27:6 and 35:1-2; Amos 9:14-15)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</a:t>
            </a:r>
            <a:r>
              <a:rPr lang="en-US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27:6  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將來雅各要扎根，以色列要發芽開花；他們的果實必充滿世界。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en-US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940" name="Picture 3" descr="fruit market Israel 2016jpeg.jpg">
            <a:extLst>
              <a:ext uri="{FF2B5EF4-FFF2-40B4-BE49-F238E27FC236}">
                <a16:creationId xmlns:a16="http://schemas.microsoft.com/office/drawing/2014/main" id="{BB116A8B-1A3A-4513-8FCB-85CF07759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038"/>
            <a:ext cx="70104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Fruit market Israel.jpg">
            <a:extLst>
              <a:ext uri="{FF2B5EF4-FFF2-40B4-BE49-F238E27FC236}">
                <a16:creationId xmlns:a16="http://schemas.microsoft.com/office/drawing/2014/main" id="{01CDE760-D2C9-447E-AB21-E2DDAC92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2163"/>
            <a:ext cx="61722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>
            <a:extLst>
              <a:ext uri="{FF2B5EF4-FFF2-40B4-BE49-F238E27FC236}">
                <a16:creationId xmlns:a16="http://schemas.microsoft.com/office/drawing/2014/main" id="{49833D4D-2EFB-4BA0-B70F-DF768FA2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12014200" cy="15240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This Desolate Land is become like the garden of Eden</a:t>
            </a:r>
            <a:b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(Ezek. 36:35-6)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荒涼之地如今好似伊甸園</a:t>
            </a:r>
            <a:r>
              <a:rPr lang="zh-CN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（结</a:t>
            </a:r>
            <a:r>
              <a:rPr lang="en-US" altLang="zh-CN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36:35,36</a:t>
            </a:r>
            <a:r>
              <a:rPr lang="zh-CN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en-US" sz="2800" b="1" u="sng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63" name="Picture 4" descr="desert blooms.jpg">
            <a:extLst>
              <a:ext uri="{FF2B5EF4-FFF2-40B4-BE49-F238E27FC236}">
                <a16:creationId xmlns:a16="http://schemas.microsoft.com/office/drawing/2014/main" id="{2CF3933C-C1F7-4BE8-8006-B439EBABA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6538"/>
            <a:ext cx="104394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Forest_Negev.jpg">
            <a:extLst>
              <a:ext uri="{FF2B5EF4-FFF2-40B4-BE49-F238E27FC236}">
                <a16:creationId xmlns:a16="http://schemas.microsoft.com/office/drawing/2014/main" id="{D7BFC175-74B3-46DC-8BEF-34349A017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609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1">
            <a:extLst>
              <a:ext uri="{FF2B5EF4-FFF2-40B4-BE49-F238E27FC236}">
                <a16:creationId xmlns:a16="http://schemas.microsoft.com/office/drawing/2014/main" id="{CDA51A09-235C-4FC7-8A9E-3018F7AA7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1887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Miraculous Production of Trees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Israel is the Only Country Greatly Increasing the # of Trees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奇蹟式地生產樹木</a:t>
            </a:r>
            <a:r>
              <a:rPr lang="en-US" altLang="zh-TW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唯一一個樹木大增的國家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4EBF1AA8-B993-4D1D-B193-ED027E4B2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10134600" cy="1905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said He would multiply Trees in the restored Land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41:18-20; Ezek. 36:30; Isa. 27:6; 62:4-5).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上帝說祂會在復興的土地倍增樹木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41989" name="Picture 5" descr="Tamarisk Tree Yatir forest Israel.jpg">
            <a:extLst>
              <a:ext uri="{FF2B5EF4-FFF2-40B4-BE49-F238E27FC236}">
                <a16:creationId xmlns:a16="http://schemas.microsoft.com/office/drawing/2014/main" id="{CAF26355-CA02-473C-A5C4-C8DB5AC23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4724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Tamarisk desert-tree-photo.jpg">
            <a:extLst>
              <a:ext uri="{FF2B5EF4-FFF2-40B4-BE49-F238E27FC236}">
                <a16:creationId xmlns:a16="http://schemas.microsoft.com/office/drawing/2014/main" id="{1807EAE8-5622-4FEE-A8CC-DAB88552C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762250"/>
            <a:ext cx="312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8">
            <a:extLst>
              <a:ext uri="{FF2B5EF4-FFF2-40B4-BE49-F238E27FC236}">
                <a16:creationId xmlns:a16="http://schemas.microsoft.com/office/drawing/2014/main" id="{1336C7C1-7EBD-4013-B61C-106A3D2B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124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Tamarisk Tree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trees Israel 3.jpg">
            <a:extLst>
              <a:ext uri="{FF2B5EF4-FFF2-40B4-BE49-F238E27FC236}">
                <a16:creationId xmlns:a16="http://schemas.microsoft.com/office/drawing/2014/main" id="{8D9A399B-9148-423C-9BEA-BAF1D4DE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1">
            <a:extLst>
              <a:ext uri="{FF2B5EF4-FFF2-40B4-BE49-F238E27FC236}">
                <a16:creationId xmlns:a16="http://schemas.microsoft.com/office/drawing/2014/main" id="{F718A079-0F7D-47CE-850E-3E8B1B4C5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188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Miraculous Production of Trees</a:t>
            </a:r>
            <a:r>
              <a:rPr lang="en-US" sz="32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 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奇蹟式地生產樹木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D4F4CD65-E363-4D2A-A8F6-D62D08C07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7924800" cy="1676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Over 300 million trees planted since 1920</a:t>
            </a:r>
          </a:p>
          <a:p>
            <a:pPr>
              <a:defRPr/>
            </a:pP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1920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年以來種植了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>
                <a:solidFill>
                  <a:schemeClr val="bg2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億棵樹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.</a:t>
            </a:r>
            <a:endParaRPr lang="en-US" sz="2800" b="1" dirty="0">
              <a:solidFill>
                <a:schemeClr val="bg2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ig tree 1.jpg">
            <a:extLst>
              <a:ext uri="{FF2B5EF4-FFF2-40B4-BE49-F238E27FC236}">
                <a16:creationId xmlns:a16="http://schemas.microsoft.com/office/drawing/2014/main" id="{1A7A9BAE-3B27-4166-97CC-0FAAF435B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00450"/>
            <a:ext cx="5791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2">
            <a:extLst>
              <a:ext uri="{FF2B5EF4-FFF2-40B4-BE49-F238E27FC236}">
                <a16:creationId xmlns:a16="http://schemas.microsoft.com/office/drawing/2014/main" id="{D8C0CBBE-015C-475F-B0CE-E0E15053D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11734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 said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Now learn the parable of the fig tree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	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Matt. 24:32: Mk. 13:28-31; Lk. 13:6)</a:t>
            </a: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耶穌說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「你們從無花果樹學個比方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Fig Tree is a Type of Israel in the Bible</a:t>
            </a:r>
            <a:r>
              <a:rPr lang="en-US" sz="2800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(Hosea 9:10; Jer. 24:5, 8; Joel 1:7) </a:t>
            </a: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聖經中無花果樹是以色列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的預表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.     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It is blossoming in front of our eyes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它在我们眼前绽放！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6" name="Rectangle 11">
            <a:extLst>
              <a:ext uri="{FF2B5EF4-FFF2-40B4-BE49-F238E27FC236}">
                <a16:creationId xmlns:a16="http://schemas.microsoft.com/office/drawing/2014/main" id="{699BE0BA-B83E-4496-B224-462059B62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1203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Israel’s Return to their Land is sign the End is Near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br>
              <a:rPr lang="en-US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以色列歸回故土是末世臨近的預兆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>
            <a:extLst>
              <a:ext uri="{FF2B5EF4-FFF2-40B4-BE49-F238E27FC236}">
                <a16:creationId xmlns:a16="http://schemas.microsoft.com/office/drawing/2014/main" id="{E567CD2C-5BEC-47AC-8AEA-DA86C020A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7325"/>
            <a:ext cx="118872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  <a:t>The many Prophesies of Israel returning to Her Promised Land is irrefutable Proof of the Divine Inspiration of the Bible!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以色列回归故土的诸多预言，是圣经为上帝所默示之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无法驳斥的证明</a:t>
            </a:r>
            <a:b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363" name="Rectangle 12">
            <a:extLst>
              <a:ext uri="{FF2B5EF4-FFF2-40B4-BE49-F238E27FC236}">
                <a16:creationId xmlns:a16="http://schemas.microsoft.com/office/drawing/2014/main" id="{E86BF4E9-65C8-4126-90F1-690F18DDC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1176000" cy="2971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Deuteronomy</a:t>
            </a:r>
            <a:r>
              <a:rPr lang="zh-TW" altLang="en-US" b="1" dirty="0">
                <a:solidFill>
                  <a:srgbClr val="CCFF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申命記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28:62-65; 30:1-3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Ex. 23:31;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Isaiah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以賽亞書</a:t>
            </a:r>
            <a:r>
              <a:rPr lang="en-US" sz="28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11:11-12; 14:1-3; Isa. 27:12-13; 43:1-7; </a:t>
            </a:r>
          </a:p>
          <a:p>
            <a:pPr>
              <a:defRPr/>
            </a:pP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Jeremiah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耶利米書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16:24-16; 23:3-8; 29:14; 30:10-11; 31:8-10;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Ezekiel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以西結書 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11:17; 20:34; 20:41-42; 34:11-13; 36:24; 36:28; 36:33-38; 37:1-14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Ezek. 37:21-25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39:25-28;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5060" name="Picture 3" descr="Bible Shining.jpg">
            <a:extLst>
              <a:ext uri="{FF2B5EF4-FFF2-40B4-BE49-F238E27FC236}">
                <a16:creationId xmlns:a16="http://schemas.microsoft.com/office/drawing/2014/main" id="{655868D8-B9BC-483F-9AF5-38B5DE7F6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64770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>
            <a:extLst>
              <a:ext uri="{FF2B5EF4-FFF2-40B4-BE49-F238E27FC236}">
                <a16:creationId xmlns:a16="http://schemas.microsoft.com/office/drawing/2014/main" id="{20830B63-61EA-4E31-A9EE-6C1268909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11658600" cy="3352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Hosea</a:t>
            </a:r>
            <a:r>
              <a:rPr lang="en-US" sz="28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何西阿書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1:10-11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Amos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阿摩司書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9:14-15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Micah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彌迦書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4:4-7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Zephaniah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西番雅書 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3:18-20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Zechariah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撒迦利亞書 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8:4-8;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Acts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使徒行傳</a:t>
            </a:r>
            <a:r>
              <a:rPr lang="en-US" sz="28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15:14-17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馬可福音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13:28-29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			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Matt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馬太福音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24:32-34</a:t>
            </a:r>
          </a:p>
          <a:p>
            <a:pPr>
              <a:defRPr/>
            </a:pP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All these Prophecies are directly related to the Fulfillment of the Palestinian Covenant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6083" name="Picture 3" descr="Bible Shining.jpg">
            <a:extLst>
              <a:ext uri="{FF2B5EF4-FFF2-40B4-BE49-F238E27FC236}">
                <a16:creationId xmlns:a16="http://schemas.microsoft.com/office/drawing/2014/main" id="{35EA4E47-0D95-47F7-9CBD-BDC4E714B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19625"/>
            <a:ext cx="7086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E9B819FD-ED0F-4B03-AB91-B7A16AF89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God’s OATH gives us an Eternally Secure faith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上帝的誓言赐我们永远确定的信心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A00E7-7191-4D56-800C-82B35B8A5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752600"/>
            <a:ext cx="11836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Sometimes God confirms His Promises with a Blood Covenant Oath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(Described in Genesis 15:9-21). 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有时上帝使用血盟确立祂的应许；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Once something is sworn to by an unconditional Blood covenant it can never be changed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It is immutable</a:t>
            </a:r>
            <a:r>
              <a:rPr lang="en-US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一旦誓言藉由无条件的血盟订立，它就不再能被更改。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>
            <a:extLst>
              <a:ext uri="{FF2B5EF4-FFF2-40B4-BE49-F238E27FC236}">
                <a16:creationId xmlns:a16="http://schemas.microsoft.com/office/drawing/2014/main" id="{9CA1E538-A07E-4262-8F96-61D643DE9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76200"/>
            <a:ext cx="11887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Nazi Persecution required </a:t>
            </a: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  <a:t>The supernatural resurrection of Israel from the graveyard of the World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(Ezekiel 37) </a:t>
            </a:r>
            <a:b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纳粹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的逼迫</a:t>
            </a:r>
            <a:r>
              <a:rPr lang="en-US" altLang="zh-TW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需要以色列從世界的墓地中 超自然地復活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31" name="Rectangle 12">
            <a:extLst>
              <a:ext uri="{FF2B5EF4-FFF2-40B4-BE49-F238E27FC236}">
                <a16:creationId xmlns:a16="http://schemas.microsoft.com/office/drawing/2014/main" id="{8E5B3636-7AB0-44AE-951A-56D1534F5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11760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(37:3) 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said to Ezekiel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can these bones live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answered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 Lord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thou 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knowest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結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37:3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他對我說：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「人子啊，這些骸骨能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復活嗎？」我說：「主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耶和華啊，你是知道的。」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CCFFFF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CCFFFF"/>
              </a:solidFill>
            </a:endParaRPr>
          </a:p>
        </p:txBody>
      </p:sp>
      <p:pic>
        <p:nvPicPr>
          <p:cNvPr id="47108" name="Picture 4" descr="bones 1944 Nazi camp Majdanek in Lublin Poland.jpg">
            <a:extLst>
              <a:ext uri="{FF2B5EF4-FFF2-40B4-BE49-F238E27FC236}">
                <a16:creationId xmlns:a16="http://schemas.microsoft.com/office/drawing/2014/main" id="{764F25EC-4D9A-4019-8740-4761CC138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5561013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bones 1944 Nazi camp Majdanek in Lublin Poland.jpg">
            <a:extLst>
              <a:ext uri="{FF2B5EF4-FFF2-40B4-BE49-F238E27FC236}">
                <a16:creationId xmlns:a16="http://schemas.microsoft.com/office/drawing/2014/main" id="{974BEFD1-6AA9-4257-89B8-BF1139B1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7450"/>
            <a:ext cx="572293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1">
            <a:extLst>
              <a:ext uri="{FF2B5EF4-FFF2-40B4-BE49-F238E27FC236}">
                <a16:creationId xmlns:a16="http://schemas.microsoft.com/office/drawing/2014/main" id="{4C713DDD-C624-4893-8554-F7A57A2B0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152400"/>
            <a:ext cx="1188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  <a:t>The resurrection of Israel from the Dead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以色列從死裡復活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31" name="Rectangle 12">
            <a:extLst>
              <a:ext uri="{FF2B5EF4-FFF2-40B4-BE49-F238E27FC236}">
                <a16:creationId xmlns:a16="http://schemas.microsoft.com/office/drawing/2014/main" id="{FAD8A29D-CFB1-45C0-8146-C5B58A066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11988800" cy="4572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(Ezek. 37:9)  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Then said he unto me, Prophesy …,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saith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the Lord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Come from the four winds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 breath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breathe upon these slain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that they may live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結</a:t>
            </a:r>
            <a:r>
              <a:rPr 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37:9  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主對我說：「人子啊，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							       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你要發預言，向風發預言，                                                                             說主耶和華如此說：氣息</a:t>
            </a:r>
            <a:endParaRPr lang="en-US" altLang="zh-TW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 啊，要從四方（原文作風）而來</a:t>
            </a:r>
            <a:endParaRPr lang="en-US" altLang="zh-TW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，吹在這些被殺的人身上，使他</a:t>
            </a:r>
            <a:endParaRPr lang="en-US" altLang="zh-TW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 們活了。」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Valley of Jehosaphat Jewish graves 1929.jpg">
            <a:extLst>
              <a:ext uri="{FF2B5EF4-FFF2-40B4-BE49-F238E27FC236}">
                <a16:creationId xmlns:a16="http://schemas.microsoft.com/office/drawing/2014/main" id="{5736F121-711D-4B0C-AF09-8E6828442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690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2">
            <a:extLst>
              <a:ext uri="{FF2B5EF4-FFF2-40B4-BE49-F238E27FC236}">
                <a16:creationId xmlns:a16="http://schemas.microsoft.com/office/drawing/2014/main" id="{3880AD62-B2FF-487F-A230-63DA0EB73A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11658600" cy="495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(Ezek 37:12)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 Thus </a:t>
            </a:r>
            <a:r>
              <a:rPr lang="en-US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saith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the Lord GOD; Behold,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 my people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will open your graves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cause you to come up out of your graves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and bring you into the land of Israel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結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37:12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所以你要發預言對他們說，主耶和華如此說：          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我的民哪，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我必開你們的墳墓，使你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們從墳墓中出來，領你們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進入以色列地。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Nazi persecution of Jews during WWII.jpg">
            <a:extLst>
              <a:ext uri="{FF2B5EF4-FFF2-40B4-BE49-F238E27FC236}">
                <a16:creationId xmlns:a16="http://schemas.microsoft.com/office/drawing/2014/main" id="{0D74757E-19CA-4741-991F-F443CD7D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06738"/>
            <a:ext cx="45720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1">
            <a:extLst>
              <a:ext uri="{FF2B5EF4-FFF2-40B4-BE49-F238E27FC236}">
                <a16:creationId xmlns:a16="http://schemas.microsoft.com/office/drawing/2014/main" id="{76E902B2-4C17-4E1D-91FA-75B00DB7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1963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utterly supernatural unexplainable survival &amp; return of the Jews to Israel must not be understated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!!!!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不可低估</a:t>
            </a:r>
            <a:r>
              <a:rPr lang="zh-CN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超自然，无法解释之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猶太人的存活與歸回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228" name="Rectangle 12">
            <a:extLst>
              <a:ext uri="{FF2B5EF4-FFF2-40B4-BE49-F238E27FC236}">
                <a16:creationId xmlns:a16="http://schemas.microsoft.com/office/drawing/2014/main" id="{10282CB7-85D8-4681-983B-CCB10A534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66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 homeland for 2000 yrs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But returned from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every corner of the earth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28; Isa. 11:12)</a:t>
            </a: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失去家園兩千年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但從地球各個角落回家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5" descr="Russian Jews.jpg">
            <a:extLst>
              <a:ext uri="{FF2B5EF4-FFF2-40B4-BE49-F238E27FC236}">
                <a16:creationId xmlns:a16="http://schemas.microsoft.com/office/drawing/2014/main" id="{80A4C4AF-BBCB-4C91-AC07-3550295DD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708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6">
            <a:extLst>
              <a:ext uri="{FF2B5EF4-FFF2-40B4-BE49-F238E27FC236}">
                <a16:creationId xmlns:a16="http://schemas.microsoft.com/office/drawing/2014/main" id="{FD66A2C7-DA81-4A4C-8ACB-975C4ACB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400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Russian Jews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ABC72-A429-41F2-9001-B113A25118DE}"/>
              </a:ext>
            </a:extLst>
          </p:cNvPr>
          <p:cNvSpPr txBox="1"/>
          <p:nvPr/>
        </p:nvSpPr>
        <p:spPr>
          <a:xfrm>
            <a:off x="8686800" y="6396038"/>
            <a:ext cx="2438400" cy="461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  <a:cs typeface="Arial" charset="0"/>
              </a:rPr>
              <a:t>European Jews</a:t>
            </a:r>
          </a:p>
        </p:txBody>
      </p:sp>
      <p:pic>
        <p:nvPicPr>
          <p:cNvPr id="50184" name="Picture 8" descr="Jewish_immigration.gif">
            <a:extLst>
              <a:ext uri="{FF2B5EF4-FFF2-40B4-BE49-F238E27FC236}">
                <a16:creationId xmlns:a16="http://schemas.microsoft.com/office/drawing/2014/main" id="{805FA69A-F5F3-44F1-B95F-127F6C294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117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>
            <a:extLst>
              <a:ext uri="{FF2B5EF4-FFF2-40B4-BE49-F238E27FC236}">
                <a16:creationId xmlns:a16="http://schemas.microsoft.com/office/drawing/2014/main" id="{D5E0EDAA-8534-43EB-8287-807E18278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1887200" cy="17526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Nation of Israel will Never be Dispersed Again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以色列国将不再被分散</a:t>
            </a:r>
            <a:br>
              <a:rPr lang="en-US" altLang="en-US" sz="3200" b="1" u="sng">
                <a:solidFill>
                  <a:srgbClr val="FFFF00"/>
                </a:solidFill>
              </a:rPr>
            </a:b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 9:14-15; Isa.11:11-12)</a:t>
            </a:r>
            <a:r>
              <a:rPr lang="en-US" altLang="en-US" sz="2800" b="1">
                <a:solidFill>
                  <a:srgbClr val="FFFF00"/>
                </a:solidFill>
              </a:rPr>
              <a:t>  </a:t>
            </a: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阿摩司</a:t>
            </a:r>
            <a:r>
              <a:rPr lang="en-US" altLang="zh-TW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9:14-15</a:t>
            </a:r>
            <a:endParaRPr lang="en-US" altLang="en-US" sz="28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3A7306D-59D5-41B5-BAFE-CEA7376E8A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11430000" cy="4267200"/>
          </a:xfrm>
        </p:spPr>
        <p:txBody>
          <a:bodyPr/>
          <a:lstStyle/>
          <a:p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captivity of my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people of Israel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</a:t>
            </a:r>
            <a:r>
              <a:rPr lang="en-US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9:14  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我必使我民以色列被擄的歸回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(15)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them upon their land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no more be pulled up out of their land which I have given them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saith the LORD thy God.”</a:t>
            </a:r>
          </a:p>
          <a:p>
            <a:r>
              <a:rPr lang="en-US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9:15  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我要將他們栽於本地，他們不再從我所賜給他們的地上拔出來。這是耶和華你的神說的。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en-US" b="1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>
            <a:extLst>
              <a:ext uri="{FF2B5EF4-FFF2-40B4-BE49-F238E27FC236}">
                <a16:creationId xmlns:a16="http://schemas.microsoft.com/office/drawing/2014/main" id="{EEFF2649-78EA-42D3-9A31-54BDA754E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76200"/>
            <a:ext cx="11785600" cy="13716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Take to Heart Sobering Prophecies of Israel’s Suffering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谨记</a:t>
            </a:r>
            <a:r>
              <a:rPr lang="zh-TW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以色列受苦的清醒預言</a:t>
            </a:r>
            <a:endParaRPr lang="en-US" altLang="en-US" sz="36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03" name="Content Placeholder 5">
            <a:extLst>
              <a:ext uri="{FF2B5EF4-FFF2-40B4-BE49-F238E27FC236}">
                <a16:creationId xmlns:a16="http://schemas.microsoft.com/office/drawing/2014/main" id="{DA409FE0-DB2F-411C-93B6-C5D40A0EBB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11684000" cy="4876800"/>
          </a:xfrm>
        </p:spPr>
        <p:txBody>
          <a:bodyPr/>
          <a:lstStyle/>
          <a:p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 brought their unimaginable sufferings upon themselves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their Disobedience to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(Lev. 26:14-15; Deut. 28:15, 45)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以色列因違背上帝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為自己招來無法想像的苦難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rejecting their Promised Messiah</a:t>
            </a:r>
            <a:r>
              <a:rPr lang="en-US" altLang="en-US" sz="28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(Luke 13:34-35; 19:41-42; Matt. 23:37-39)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拒绝了应许的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彌賽亞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Even God’s People get away with sin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屬上帝的百姓也躲不過犯罪的懲罰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3E4C5570-B0EB-4436-B641-3DDFBF902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重要的功課</a:t>
            </a:r>
            <a:endParaRPr lang="en-US" altLang="en-US" sz="36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371" name="Content Placeholder 5">
            <a:extLst>
              <a:ext uri="{FF2B5EF4-FFF2-40B4-BE49-F238E27FC236}">
                <a16:creationId xmlns:a16="http://schemas.microsoft.com/office/drawing/2014/main" id="{EEFEA989-42F0-49AD-B2D4-B41DCEEFA0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11811000" cy="5486400"/>
          </a:xfrm>
        </p:spPr>
        <p:txBody>
          <a:bodyPr/>
          <a:lstStyle/>
          <a:p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It is impossible for God to Lie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上帝不可能說謊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there will always be an Israel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(Jewish Nation). 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Eventually she will inhabit all of Her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Promised Land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以色列永遠會存在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猶太國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，她至终会居住在应许地的全部。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When we Enter into a Blood Covenant Relationship with God through Jesus Christ we have an unshakable assurance of our salvation</a:t>
            </a:r>
          </a:p>
          <a:p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当我们经由耶稣基督进入与上帝的血盟，我们就有无法动摇的救恩确据。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>
            <a:extLst>
              <a:ext uri="{FF2B5EF4-FFF2-40B4-BE49-F238E27FC236}">
                <a16:creationId xmlns:a16="http://schemas.microsoft.com/office/drawing/2014/main" id="{60D9E296-C8E3-4145-A3EF-FF02F508B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要緊的功課</a:t>
            </a:r>
            <a:endParaRPr lang="en-US" altLang="en-US" sz="3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5" name="Content Placeholder 5">
            <a:extLst>
              <a:ext uri="{FF2B5EF4-FFF2-40B4-BE49-F238E27FC236}">
                <a16:creationId xmlns:a16="http://schemas.microsoft.com/office/drawing/2014/main" id="{4D16D83D-653B-4174-8574-83317E33A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000" y="838200"/>
            <a:ext cx="11684000" cy="5562600"/>
          </a:xfrm>
        </p:spPr>
        <p:txBody>
          <a:bodyPr/>
          <a:lstStyle/>
          <a:p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 We have been eyewitnesses to some of the most stunning developments of History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我們是歷史中最驚人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發展的目擊見證人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Most people &amp; Christians are totally unaware of the Amazing Prophecies that have been &amp; are being fulfilled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en-US" altLang="zh-TW" b="1">
              <a:solidFill>
                <a:srgbClr val="FFCC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多數大眾和基督徒完全不知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过去和现今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所發生之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预言奇妙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的真相</a:t>
            </a:r>
            <a:r>
              <a:rPr lang="zh-CN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！我们必须由圣经亮光来明白当前世界局势。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light of God’s Prophetic Word lets us know how close we are to the End of History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 Pet. 1:19-21)</a:t>
            </a:r>
          </a:p>
          <a:p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上帝预言的话语让我们知道我们离历史终点有多近！（彼後</a:t>
            </a:r>
            <a:r>
              <a:rPr lang="en-US" altLang="zh-CN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19-21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>
            <a:extLst>
              <a:ext uri="{FF2B5EF4-FFF2-40B4-BE49-F238E27FC236}">
                <a16:creationId xmlns:a16="http://schemas.microsoft.com/office/drawing/2014/main" id="{BD28868D-CD44-4305-85D0-61565CCF9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要緊的功課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9" name="Content Placeholder 5">
            <a:extLst>
              <a:ext uri="{FF2B5EF4-FFF2-40B4-BE49-F238E27FC236}">
                <a16:creationId xmlns:a16="http://schemas.microsoft.com/office/drawing/2014/main" id="{3188706F-8719-4592-A054-929FD2FE99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11734800" cy="5287963"/>
          </a:xfrm>
        </p:spPr>
        <p:txBody>
          <a:bodyPr/>
          <a:lstStyle/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Prophesy is a concrete irrefutable proof that God Almighty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spoken</a:t>
            </a:r>
            <a:r>
              <a:rPr lang="en-US" altLang="zh-TW" b="1" u="sng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altLang="en-US" b="1" u="sng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預言是全能的上帝已經說話的具體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無法反駁的證據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it to strengthen your own Faith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研讀預言來強固你自己的信心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it to lead people to salvation through faith in Jesus Christ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使用預言來引領人們相信耶穌基督而得救恩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en-US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158A92E-69D1-491B-89C1-BB0CDC0C0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AC70435-6666-4808-9830-60C3DDA93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2CACF7C2-AF54-4ECF-97D4-0C70BD5D6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Blood Covenant is the closest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holiest &amp; most Indissoluble Relationship conceivable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血盟是最亲密、神圣，且最无法消弭的关系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7A29F-7E89-485A-AD14-DC6BF71F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11811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The covenants of God must be understood &amp; interpreted literally</a:t>
            </a:r>
            <a:r>
              <a:rPr lang="en-US" b="1" i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上帝的盟约必须按字面意义去明白并解释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Like any known legal contract today or yesterday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				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wording is extremely important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(Rom. 3:4).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它就像现今或过去的法律合同，用字特别重要（罗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3:4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You cannot spiritualize away the literal meaning of the words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你不能用灵意去解释字句的字意。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3AF8-5574-458F-BB7D-E495719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DAEFC-1821-469A-8112-7CAE3E1A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30DF7F8-FACF-4EA6-9581-A48647B22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684000" cy="12954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Universal Sacredness of Blood Covenant recorded in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…</a:t>
            </a:r>
            <a:b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普世血盟的神圣性记录在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4EF6E5-C1D2-4F95-850D-075DC08BF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075" y="1828800"/>
            <a:ext cx="11887200" cy="3429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Blood Covenant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						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H. Clay Trumbull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血盟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这本书，作者杜伦布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u="sng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Writings of Henry M. Stanley &amp; Dr. Livingstone </a:t>
            </a:r>
            <a:r>
              <a:rPr lang="en-US" altLang="en-US" i="1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i="1" u="sng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Africa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史丹利与李文斯顿在非洲的经历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/>
          </a:p>
        </p:txBody>
      </p:sp>
      <p:pic>
        <p:nvPicPr>
          <p:cNvPr id="58372" name="Picture 3" descr="The blood Covenant Book.jpg">
            <a:extLst>
              <a:ext uri="{FF2B5EF4-FFF2-40B4-BE49-F238E27FC236}">
                <a16:creationId xmlns:a16="http://schemas.microsoft.com/office/drawing/2014/main" id="{6B776077-1A3A-43F8-AA6E-F9425744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719263"/>
            <a:ext cx="3429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CE98613-454E-4934-AD3D-FAAB1DC89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684000" cy="12192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Universal Sacredness of Blood Covenant recorded in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…</a:t>
            </a:r>
            <a:b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普世血盟的神圣性记录在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1581979-1C8A-4FF0-A45E-7126B31B9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524000"/>
            <a:ext cx="11887200" cy="4800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&amp; Jonathan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Sam. 18:1-4; 20:8-23)</a:t>
            </a:r>
            <a:r>
              <a:rPr lang="en-US" altLang="en-US" i="1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Mephibosheth is saved because of His Father Jonathan’s covenant with David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(2Sam. 9:7, 11)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大卫与约拿单的结盟（撒上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18:1-4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20:8-23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 &amp; the Gibeonites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(Joshua 9)</a:t>
            </a:r>
            <a:r>
              <a:rPr lang="en-US" altLang="en-US" i="1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 Gibeonites lied, Israel could not break their Covenant with them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约书亚与基遍人结盟（书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China’s Blood Covenant with Shang-Di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Booklet)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中国与上帝订立的血盟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6387DCA-0B53-4BB4-8E2C-04DB63E40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Sinai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a Real Covenant made in a real place with real People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</a:br>
            <a:r>
              <a:rPr lang="zh-CN" altLang="en-US" sz="3200" b="1">
                <a:solidFill>
                  <a:srgbClr val="FFC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西乃：真实的盟约，与真实的百姓，订立在真实的地点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60419" name="Content Placeholder 3" descr="sinai_gallery.jpg">
            <a:extLst>
              <a:ext uri="{FF2B5EF4-FFF2-40B4-BE49-F238E27FC236}">
                <a16:creationId xmlns:a16="http://schemas.microsoft.com/office/drawing/2014/main" id="{C165E3DD-327A-4C09-9E9D-936628C74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47800"/>
            <a:ext cx="8401050" cy="5410200"/>
          </a:xfrm>
          <a:noFill/>
        </p:spPr>
      </p:pic>
      <p:pic>
        <p:nvPicPr>
          <p:cNvPr id="13316" name="Picture 5" descr="Sinai in Egypt 2.jpg">
            <a:extLst>
              <a:ext uri="{FF2B5EF4-FFF2-40B4-BE49-F238E27FC236}">
                <a16:creationId xmlns:a16="http://schemas.microsoft.com/office/drawing/2014/main" id="{FD01FB08-18DB-4BC5-9F3F-D62E9ACD7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4938"/>
            <a:ext cx="88392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Sinai in Egypt.jpg">
            <a:extLst>
              <a:ext uri="{FF2B5EF4-FFF2-40B4-BE49-F238E27FC236}">
                <a16:creationId xmlns:a16="http://schemas.microsoft.com/office/drawing/2014/main" id="{D16556EB-AE0F-4037-9653-AEE1E8BA3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srael born in a day newspaper.jpg">
            <a:extLst>
              <a:ext uri="{FF2B5EF4-FFF2-40B4-BE49-F238E27FC236}">
                <a16:creationId xmlns:a16="http://schemas.microsoft.com/office/drawing/2014/main" id="{B81E621E-8461-4EFA-B4B4-5AAC0CCA4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44900"/>
            <a:ext cx="63055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1">
            <a:extLst>
              <a:ext uri="{FF2B5EF4-FFF2-40B4-BE49-F238E27FC236}">
                <a16:creationId xmlns:a16="http://schemas.microsoft.com/office/drawing/2014/main" id="{1D04E161-290F-49B2-8BA9-3B545241C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152400"/>
            <a:ext cx="11988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Israel is Reborn in a Day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! </a:t>
            </a:r>
            <a:r>
              <a:rPr lang="en-US" sz="2800" b="1" dirty="0">
                <a:solidFill>
                  <a:srgbClr val="FFFF99"/>
                </a:solidFill>
                <a:latin typeface="Comic Sans MS" pitchFamily="66" charset="0"/>
                <a:cs typeface="Times New Roman" pitchFamily="18" charset="0"/>
              </a:rPr>
              <a:t>May 14, 1948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(Isa 66:8 &amp; Rom 11)</a:t>
            </a:r>
            <a:br>
              <a:rPr lang="en-US" sz="28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以色列在一天誕生</a:t>
            </a:r>
            <a:r>
              <a:rPr lang="zh-CN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！</a:t>
            </a:r>
            <a:r>
              <a:rPr lang="en-US" altLang="zh-CN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1948</a:t>
            </a:r>
            <a:r>
              <a:rPr lang="zh-CN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CN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</a:t>
            </a:r>
            <a:r>
              <a:rPr lang="zh-CN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CN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14</a:t>
            </a:r>
            <a:r>
              <a:rPr lang="zh-CN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endParaRPr lang="en-US" sz="28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23" name="Rectangle 12">
            <a:extLst>
              <a:ext uri="{FF2B5EF4-FFF2-40B4-BE49-F238E27FC236}">
                <a16:creationId xmlns:a16="http://schemas.microsoft.com/office/drawing/2014/main" id="{70CE6843-EB16-467F-885E-0D9211FB1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785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Who hath heard such a thing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who hath seen such things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Shall the earth be made to bring forth in one day</a:t>
            </a:r>
            <a:r>
              <a:rPr lang="en-US" sz="28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u="sng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or shall a nation be born at once</a:t>
            </a:r>
            <a:r>
              <a:rPr lang="en-US" sz="28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for as soon as Zion travailed, she brought forth her children.” </a:t>
            </a:r>
          </a:p>
          <a:p>
            <a:pPr eaLnBrk="1" hangingPunct="1">
              <a:defRPr/>
            </a:pPr>
            <a:r>
              <a:rPr lang="en-US" sz="2800" b="1" dirty="0">
                <a:latin typeface="微軟正黑體" pitchFamily="34" charset="-120"/>
                <a:ea typeface="微軟正黑體" pitchFamily="34" charset="-120"/>
              </a:rPr>
              <a:t>Isa 66:8  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國豈能一日而生？民豈能一時而產？因為錫安一劬勞便生下兒女，這樣的事誰曾聽見？誰曾看見呢？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28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(see Deut. 30:5)</a:t>
            </a:r>
          </a:p>
          <a:p>
            <a:pPr eaLnBrk="1" hangingPunct="1">
              <a:defRPr/>
            </a:pPr>
            <a:endParaRPr lang="en-US" sz="2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pic>
        <p:nvPicPr>
          <p:cNvPr id="61445" name="Picture 5" descr="Israel David Ben gurion declare statehood 1948.gif">
            <a:extLst>
              <a:ext uri="{FF2B5EF4-FFF2-40B4-BE49-F238E27FC236}">
                <a16:creationId xmlns:a16="http://schemas.microsoft.com/office/drawing/2014/main" id="{DBC3B49B-15C8-4BE6-9E47-D14381013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657600"/>
            <a:ext cx="51736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C690FC-BDD3-4735-B363-71919B0D6FAA}"/>
              </a:ext>
            </a:extLst>
          </p:cNvPr>
          <p:cNvSpPr/>
          <p:nvPr/>
        </p:nvSpPr>
        <p:spPr>
          <a:xfrm>
            <a:off x="8915400" y="5334000"/>
            <a:ext cx="1143000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>
            <a:extLst>
              <a:ext uri="{FF2B5EF4-FFF2-40B4-BE49-F238E27FC236}">
                <a16:creationId xmlns:a16="http://schemas.microsoft.com/office/drawing/2014/main" id="{9E09EE8B-D255-43EF-900F-9D532E7A3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Israel is Reborn in a Day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! </a:t>
            </a:r>
            <a:r>
              <a:rPr lang="en-US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以色列在一天誕生</a:t>
            </a:r>
            <a:endParaRPr lang="en-US" sz="2800" u="sng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87" name="Rectangle 12">
            <a:extLst>
              <a:ext uri="{FF2B5EF4-FFF2-40B4-BE49-F238E27FC236}">
                <a16:creationId xmlns:a16="http://schemas.microsoft.com/office/drawing/2014/main" id="{D9C5A03C-B65F-4E64-9766-AF9FD0383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9601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May 14</a:t>
            </a:r>
            <a:r>
              <a:rPr lang="en-US" b="1" baseline="300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1948 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corresponds to the </a:t>
            </a: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Hebrew year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5708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en-US" sz="28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Rabbis tell us to</a:t>
            </a:r>
            <a:r>
              <a:rPr lang="en-US" sz="2800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Look at the 5,708</a:t>
            </a:r>
            <a:r>
              <a:rPr lang="en-US" sz="2800" b="1" u="sng" baseline="300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verse of the Torah</a:t>
            </a:r>
            <a:r>
              <a:rPr lang="en-US" sz="28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1948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14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日是希伯來曆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5708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妥拉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5708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節說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Lord your God will bring you</a:t>
            </a:r>
            <a:r>
              <a:rPr lang="zh-TW" altLang="en-US" sz="2800" b="1" i="1" u="sng" dirty="0">
                <a:solidFill>
                  <a:srgbClr val="FFCCFF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sz="28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into the</a:t>
            </a:r>
            <a:r>
              <a:rPr lang="zh-TW" altLang="en-US" sz="2800" b="1" i="1" u="sng" dirty="0">
                <a:solidFill>
                  <a:srgbClr val="FFCCFF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sz="28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zh-TW" altLang="en-US" sz="2800" b="1" i="1" u="sng" dirty="0">
                <a:solidFill>
                  <a:srgbClr val="FFCCFF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sz="28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 which your </a:t>
            </a:r>
            <a:r>
              <a:rPr lang="en-US" sz="28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fathers</a:t>
            </a:r>
            <a:r>
              <a:rPr lang="en-US" sz="28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possessed</a:t>
            </a:r>
            <a:r>
              <a:rPr lang="en-US" sz="28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&amp; you shall possess it”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(Deut. 30:5)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申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30:5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耶和華你的神必領你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進入你列祖所得的地，使你可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以得著；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2468" name="Picture 6" descr="Israel lives 60 anniversary 5.14.1948.jpg">
            <a:extLst>
              <a:ext uri="{FF2B5EF4-FFF2-40B4-BE49-F238E27FC236}">
                <a16:creationId xmlns:a16="http://schemas.microsoft.com/office/drawing/2014/main" id="{0E2E14E8-5055-4AAC-A3B9-F772940C6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601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 of the cross DiCianni.jpg">
            <a:extLst>
              <a:ext uri="{FF2B5EF4-FFF2-40B4-BE49-F238E27FC236}">
                <a16:creationId xmlns:a16="http://schemas.microsoft.com/office/drawing/2014/main" id="{5154FA31-5571-4635-B681-10A81027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1524000"/>
            <a:ext cx="35226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ED4BFE8A-DCE6-4376-9AF7-19A7920E8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Understand Blood Covenant &amp; you Understand Assurance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明白盟約</a:t>
            </a:r>
            <a:r>
              <a:rPr lang="en-US" altLang="zh-TW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你就明白確據</a:t>
            </a:r>
            <a:r>
              <a:rPr lang="en-US" altLang="zh-TW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en-US" sz="28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A3DF573-0189-4352-AD0B-3CAFDAF2BA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91600" cy="5257800"/>
          </a:xfrm>
        </p:spPr>
        <p:txBody>
          <a:bodyPr/>
          <a:lstStyle/>
          <a:p>
            <a:r>
              <a:rPr lang="en-US" altLang="zh-CN" b="1" i="1" u="sng">
                <a:solidFill>
                  <a:srgbClr val="CC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God’s Covenants with Israel make it</a:t>
            </a:r>
            <a:r>
              <a:rPr lang="en-US" altLang="zh-CN" b="1" i="1">
                <a:solidFill>
                  <a:srgbClr val="CC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i="1" u="sng">
                <a:solidFill>
                  <a:srgbClr val="CCFFFF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impossible</a:t>
            </a:r>
            <a:r>
              <a:rPr lang="en-US" altLang="zh-CN" b="1" i="1">
                <a:solidFill>
                  <a:srgbClr val="CC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	</a:t>
            </a:r>
            <a:r>
              <a:rPr lang="en-US" altLang="zh-CN" b="1" i="1" u="sng">
                <a:solidFill>
                  <a:srgbClr val="CC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 Israel to ever be totally destroyed</a:t>
            </a:r>
            <a:r>
              <a:rPr lang="en-US" altLang="zh-CN" b="1">
                <a:solidFill>
                  <a:srgbClr val="CC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上帝的約定使以色列永遠</a:t>
            </a:r>
            <a:r>
              <a:rPr lang="zh-TW" altLang="en-US" sz="40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不可能</a:t>
            </a:r>
            <a:r>
              <a:rPr lang="zh-TW" altLang="en-US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完全滅亡</a:t>
            </a:r>
            <a:r>
              <a:rPr lang="en-US" altLang="zh-TW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CN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u="sng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Likewise If we enter the New Covenant by </a:t>
            </a:r>
            <a:r>
              <a:rPr lang="en-US" altLang="zh-CN" b="1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 b="1" u="sng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repentance of sin &amp; faith in Christ we can </a:t>
            </a:r>
            <a:r>
              <a:rPr lang="en-US" altLang="zh-CN" b="1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		</a:t>
            </a:r>
            <a:r>
              <a:rPr lang="en-US" altLang="zh-CN" b="1" u="sng">
                <a:solidFill>
                  <a:srgbClr val="FF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never lose our salvation </a:t>
            </a:r>
          </a:p>
          <a:p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若我們經由悔罪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相信基督進入新約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我們絕對不會失去救恩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CN" sz="36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en-US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972E1CCA-1D6A-4E16-B742-A81967F12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03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2 kinds of Blood Covenant in the Bible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圣经中的两种血盟</a:t>
            </a:r>
            <a:r>
              <a:rPr lang="en-US" sz="3200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32BAF-29B8-451A-836A-EBD56489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11811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baseline="300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 the conditional covenant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有条件的盟约</a:t>
            </a:r>
            <a:r>
              <a:rPr lang="en-US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promises to grant special blessings to the covenanted people provided they fulfill certain conditions set forth in the covenant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Recognized by the words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If you will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then I will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.”                 </a:t>
            </a:r>
            <a:r>
              <a:rPr lang="en-US" b="1" i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The Mosaic or Sinai Covenant was a conditional covenant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倘若你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那我就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，摩西与西乃之约属于此类。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Such covenants are temporary by nature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(Galatians 3:16-26)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这类盟约按本质而言是占时的。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1520025C-8B9A-4059-922C-302EB608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76200"/>
            <a:ext cx="11074400" cy="11033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2 kinds of Blood Covenant in the Bible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圣经中的两种血盟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2CD66-3B9C-4E44-8B0D-D010820C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11887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u="sng" baseline="30000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u="sng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 is an Unconditional Blood Covenant</a:t>
            </a:r>
            <a:r>
              <a:rPr lang="en-US" b="1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无条件的血盟</a:t>
            </a:r>
            <a:r>
              <a:rPr lang="en-US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dirty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b="1" u="sng" dirty="0">
                <a:solidFill>
                  <a:srgbClr val="FFCCFF"/>
                </a:solidFill>
                <a:effectLst/>
                <a:latin typeface="Times New Roman" pitchFamily="18" charset="0"/>
                <a:cs typeface="Times New Roman" pitchFamily="18" charset="0"/>
              </a:rPr>
              <a:t>Anchored on the Holy Character of God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effectLst/>
                <a:latin typeface="Times New Roman" pitchFamily="18" charset="0"/>
                <a:cs typeface="Times New Roman" pitchFamily="18" charset="0"/>
              </a:rPr>
              <a:t>whereby He establishes an unconditional relationship with man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靠上帝神圣的品格而确立，与人建立无条件的关系，</a:t>
            </a:r>
            <a:endParaRPr 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obligates Himself alone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grace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to bring definite blessings for the covenanted people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上帝在恩典中，让自己义务地将福气赐给与祂立约的人。</a:t>
            </a:r>
            <a:endParaRPr 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>
            <a:extLst>
              <a:ext uri="{FF2B5EF4-FFF2-40B4-BE49-F238E27FC236}">
                <a16:creationId xmlns:a16="http://schemas.microsoft.com/office/drawing/2014/main" id="{DAED7DD9-8625-4EDE-A41B-958EED3E5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effectLst/>
                <a:latin typeface="Comic Sans MS" pitchFamily="66" charset="0"/>
                <a:cs typeface="Times New Roman" pitchFamily="18" charset="0"/>
              </a:rPr>
              <a:t>The Abrahamic Covenant is Unconditional &amp; thus Eternal</a:t>
            </a:r>
            <a:br>
              <a:rPr lang="en-US" sz="3200" b="1" u="sng" dirty="0">
                <a:solidFill>
                  <a:srgbClr val="FFFF00"/>
                </a:solidFill>
                <a:effectLst/>
                <a:latin typeface="Comic Sans MS" pitchFamily="66" charset="0"/>
                <a:cs typeface="Times New Roman" pitchFamily="18" charset="0"/>
              </a:rPr>
            </a:br>
            <a:r>
              <a:rPr lang="zh-CN" altLang="en-US" sz="3200" b="1" u="sng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亚伯拉罕之约是无条件的，因此是永远的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F1DFC-2505-4438-B9C3-0011210D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7010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God Confirms it by taking the oath of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 Will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… ”</a:t>
            </a:r>
            <a:r>
              <a:rPr lang="en-US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(without conditions)</a:t>
            </a:r>
            <a:r>
              <a:rPr lang="en-US" b="1" i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上帝用“我要”的誓言来确立</a:t>
            </a: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It is an immutable declaration of God’s Sovereign purpose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12:1-3; 13:14-17; 15:1-21; 17:1-14)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它无法变更地宣告上帝的旨意。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CC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 descr="abraham covenant.jpg">
            <a:extLst>
              <a:ext uri="{FF2B5EF4-FFF2-40B4-BE49-F238E27FC236}">
                <a16:creationId xmlns:a16="http://schemas.microsoft.com/office/drawing/2014/main" id="{85021D1B-29E1-45D8-BD7F-B594D92B3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48006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4568</Words>
  <Application>Microsoft Office PowerPoint</Application>
  <PresentationFormat>Widescreen</PresentationFormat>
  <Paragraphs>249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Calibri</vt:lpstr>
      <vt:lpstr>Wingdings</vt:lpstr>
      <vt:lpstr>Comic Sans MS</vt:lpstr>
      <vt:lpstr>DengXian</vt:lpstr>
      <vt:lpstr>Times New Roman</vt:lpstr>
      <vt:lpstr>宋体</vt:lpstr>
      <vt:lpstr>微軟正黑體</vt:lpstr>
      <vt:lpstr>Impact</vt:lpstr>
      <vt:lpstr>新細明體</vt:lpstr>
      <vt:lpstr>Default Design</vt:lpstr>
      <vt:lpstr>Beam</vt:lpstr>
      <vt:lpstr>We must understand the Certainty of God’s  ‘Promise’ &amp; His ‘Oath’ (Hebrews 6:16-19) 我们必须眀瞭上帝的“应许”与“誓言”的确定性</vt:lpstr>
      <vt:lpstr>We must understand the Certainty of God’s ‘Promise’ &amp; His ‘Oath’ (Hebrews 6:16-19) 我们必须眀瞭上帝的“应许”与“誓言”的确定性</vt:lpstr>
      <vt:lpstr>God’s PROMISE gives us an Unshakable Faith 上帝的应许帮助我们有一个不摇动的信心</vt:lpstr>
      <vt:lpstr>God’s OATH gives us an Eternally Secure faith 上帝的誓言赐我们永远确定的信心</vt:lpstr>
      <vt:lpstr>Blood Covenant is the closest, holiest &amp; most Indissoluble Relationship conceivable 血盟是最亲密、神圣，且最无法消弭的关系</vt:lpstr>
      <vt:lpstr>Understand Blood Covenant &amp; you Understand Assurance! 明白盟約,你就明白確據!</vt:lpstr>
      <vt:lpstr>2 kinds of Blood Covenant in the Bible 圣经中的两种血盟 </vt:lpstr>
      <vt:lpstr>2 kinds of Blood Covenant in the Bible 圣经中的两种血盟</vt:lpstr>
      <vt:lpstr>The Abrahamic Covenant is Unconditional &amp; thus Eternal 亚伯拉罕之约是无条件的，因此是永远的</vt:lpstr>
      <vt:lpstr>God’s Unconditional Eternal Covenant with Abraham is Key to Understanding History &amp; Eternity! 上帝與亞伯拉罕立的无条件永约是明白歷史與永恆的鑰匙</vt:lpstr>
      <vt:lpstr>God’s 4 Unconditional Covenants with Israel Guiding History</vt:lpstr>
      <vt:lpstr>The Unconditional Palestinian Covenant (Deut. 28 - 30) Prophetic Preparation to enter “The Promised Land” 无条件的巴勒斯坦盟约（申29,30章）- 进入“应许地”的预言式预备</vt:lpstr>
      <vt:lpstr>The Palestinian Covenant contains some amazing Prophecies 巴勒斯坦之约包含一些奇妙的预言</vt:lpstr>
      <vt:lpstr>PowerPoint Presentation</vt:lpstr>
      <vt:lpstr>PowerPoint Presentation</vt:lpstr>
      <vt:lpstr>PowerPoint Presentation</vt:lpstr>
      <vt:lpstr>PowerPoint Presentation</vt:lpstr>
      <vt:lpstr>God can never Break His Blood Covenant Promise with Abraham 上帝绝不打破祂藉血盟赐给亚伯拉罕的应许 </vt:lpstr>
      <vt:lpstr>Because the Abrahamic Covenant is an unconditional Covenant the Promised Land will be Israel’s Forever 亚伯拉罕之约是无条件的永约，所以应许地永远属于以色列 </vt:lpstr>
      <vt:lpstr>Leviticus 26:14-46 is a Prophesy of what Happens to Israel  &amp; the promised Land when Israel sins against God 利未记26:14-46 预言以色列犯罪後，以色列与应许地的后果</vt:lpstr>
      <vt:lpstr>2 Great Dispersions from the Land Prophesied of Israel  以色列从应许地被逐出的两次大分散</vt:lpstr>
      <vt:lpstr>The Arch of Titus in Rome Commemorates Destruction of Jerusalem in 70 AD 罗马提多拱门 纪念主後70年耶路撒冷的毁灭</vt:lpstr>
      <vt:lpstr>The Miraculous Relationship Between the People of Israel &amp; the Land of Israel  以色列百姓與以色列土地之間奇蹟式的關係</vt:lpstr>
      <vt:lpstr>The Supernatural Miracle of the Land of Israel 以色列地的奇蹟</vt:lpstr>
      <vt:lpstr>The Land of Israel Remains Desert till the Jews Return 以色列一直是沙漠, 直到猶太人歸回</vt:lpstr>
      <vt:lpstr>Beersheba 1951 &amp; Today 别是巴1951与今日相比</vt:lpstr>
      <vt:lpstr>Tel Aviv 1900 &amp; 1920 &amp; today 台拉维夫1900,1920，与今日</vt:lpstr>
      <vt:lpstr>Prophecies: The Desolate cities of Israel will be rebuilt 预言：以色列荒凉的城市会重建  </vt:lpstr>
      <vt:lpstr>The Desolate cities of Israel will be rebuilt by Jews! 以色列荒凉的城市将被犹太人重建</vt:lpstr>
      <vt:lpstr>The Land Produces again when the Jews Return  當猶太人歸回時, 土地再度生產</vt:lpstr>
      <vt:lpstr>The Land Produces again when the Jews Return  當猶太人歸回時, 土地再度生產</vt:lpstr>
      <vt:lpstr>Amos 9:14 阿摩司書9:14</vt:lpstr>
      <vt:lpstr>Little Israel fills the World with Fruit 小以色列以水果充滿世界</vt:lpstr>
      <vt:lpstr>This Desolate Land is become like the garden of Eden  (Ezek. 36:35-6)  荒涼之地如今好似伊甸園（结36:35,36）  </vt:lpstr>
      <vt:lpstr>Miraculous Production of Trees: Israel is the Only Country Greatly Increasing the # of Trees 奇蹟式地生產樹木:唯一一個樹木大增的國家</vt:lpstr>
      <vt:lpstr>Miraculous Production of Trees  奇蹟式地生產樹木</vt:lpstr>
      <vt:lpstr>Israel’s Return to their Land is sign the End is Near! 以色列歸回故土是末世臨近的預兆</vt:lpstr>
      <vt:lpstr>The many Prophesies of Israel returning to Her Promised Land is irrefutable Proof of the Divine Inspiration of the Bible! 以色列回归故土的诸多预言，是圣经为上帝所默示之 无法驳斥的证明 </vt:lpstr>
      <vt:lpstr>PowerPoint Presentation</vt:lpstr>
      <vt:lpstr>Nazi Persecution required The supernatural resurrection of Israel from the graveyard of the World (Ezekiel 37)   纳粹的逼迫,需要以色列從世界的墓地中 超自然地復活</vt:lpstr>
      <vt:lpstr>The resurrection of Israel from the Dead  以色列從死裡復活</vt:lpstr>
      <vt:lpstr>PowerPoint Presentation</vt:lpstr>
      <vt:lpstr>The utterly supernatural unexplainable survival &amp; return of the Jews to Israel must not be understated!!!! 不可低估超自然，无法解释之猶太人的存活與歸回</vt:lpstr>
      <vt:lpstr>The Nation of Israel will Never be Dispersed Again 以色列国将不再被分散 (Amos 9:14-15; Isa.11:11-12)   阿摩司9:14-15</vt:lpstr>
      <vt:lpstr>Take to Heart Sobering Prophecies of Israel’s Suffering 谨记以色列受苦的清醒預言</vt:lpstr>
      <vt:lpstr>Important Lessons 重要的功課</vt:lpstr>
      <vt:lpstr>Important Lessons 要緊的功課</vt:lpstr>
      <vt:lpstr>Important Lessons 要緊的功課</vt:lpstr>
      <vt:lpstr>PowerPoint Presentation</vt:lpstr>
      <vt:lpstr>PowerPoint Presentation</vt:lpstr>
      <vt:lpstr>The Universal Sacredness of Blood Covenant recorded in… 普世血盟的神圣性记录在…</vt:lpstr>
      <vt:lpstr>The Universal Sacredness of Blood Covenant recorded in… 普世血盟的神圣性记录在…</vt:lpstr>
      <vt:lpstr>Sinai: a Real Covenant made in a real place with real People 西乃：真实的盟约，与真实的百姓，订立在真实的地点</vt:lpstr>
      <vt:lpstr>Israel is Reborn in a Day! May 14, 1948 (Isa 66:8 &amp; Rom 11)  以色列在一天誕生！1948年5月14日</vt:lpstr>
      <vt:lpstr>Israel is Reborn in a Day!   以色列在一天誕生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453</cp:revision>
  <dcterms:created xsi:type="dcterms:W3CDTF">2005-08-26T16:47:04Z</dcterms:created>
  <dcterms:modified xsi:type="dcterms:W3CDTF">2019-12-06T18:26:26Z</dcterms:modified>
</cp:coreProperties>
</file>