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9" r:id="rId4"/>
    <p:sldId id="284" r:id="rId5"/>
    <p:sldId id="282" r:id="rId6"/>
    <p:sldId id="285" r:id="rId7"/>
    <p:sldId id="28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25F234BB-32D6-4E4B-A1B9-7536E57ADF66}"/>
    <pc:docChg chg="modSld">
      <pc:chgData name="Jinchang Chen" userId="bdf08ddc82ea3892" providerId="LiveId" clId="{25F234BB-32D6-4E4B-A1B9-7536E57ADF66}" dt="2019-03-01T20:20:04.752" v="3" actId="255"/>
      <pc:docMkLst>
        <pc:docMk/>
      </pc:docMkLst>
      <pc:sldChg chg="modSp">
        <pc:chgData name="Jinchang Chen" userId="bdf08ddc82ea3892" providerId="LiveId" clId="{25F234BB-32D6-4E4B-A1B9-7536E57ADF66}" dt="2019-03-01T20:20:04.752" v="3" actId="255"/>
        <pc:sldMkLst>
          <pc:docMk/>
          <pc:sldMk cId="2808723239" sldId="256"/>
        </pc:sldMkLst>
        <pc:spChg chg="mod">
          <ac:chgData name="Jinchang Chen" userId="bdf08ddc82ea3892" providerId="LiveId" clId="{25F234BB-32D6-4E4B-A1B9-7536E57ADF66}" dt="2019-03-01T20:20:04.752" v="3" actId="255"/>
          <ac:spMkLst>
            <pc:docMk/>
            <pc:sldMk cId="2808723239" sldId="256"/>
            <ac:spMk id="3" creationId="{CEBBAEF9-3667-4B34-B2D0-2F2C6BAA3424}"/>
          </ac:spMkLst>
        </pc:spChg>
      </pc:sldChg>
      <pc:sldChg chg="modSp">
        <pc:chgData name="Jinchang Chen" userId="bdf08ddc82ea3892" providerId="LiveId" clId="{25F234BB-32D6-4E4B-A1B9-7536E57ADF66}" dt="2019-03-01T20:18:05.656" v="2" actId="255"/>
        <pc:sldMkLst>
          <pc:docMk/>
          <pc:sldMk cId="467769909" sldId="281"/>
        </pc:sldMkLst>
        <pc:spChg chg="mod">
          <ac:chgData name="Jinchang Chen" userId="bdf08ddc82ea3892" providerId="LiveId" clId="{25F234BB-32D6-4E4B-A1B9-7536E57ADF66}" dt="2019-03-01T20:18:05.656" v="2" actId="255"/>
          <ac:spMkLst>
            <pc:docMk/>
            <pc:sldMk cId="467769909" sldId="281"/>
            <ac:spMk id="2" creationId="{12AA54D4-DE80-4E85-BD13-FA2E8BD7902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8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84" y="914400"/>
            <a:ext cx="4332307" cy="2887579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何謂得救</a:t>
            </a:r>
            <a:r>
              <a:rPr lang="en-US" altLang="zh-TW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﹖</a:t>
            </a:r>
            <a:endParaRPr lang="en-US" b="1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884" y="4170501"/>
            <a:ext cx="4332307" cy="1773097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solidFill>
                  <a:srgbClr val="FFFFFF"/>
                </a:solidFill>
                <a:ea typeface="FangSong" panose="02010609060101010101" pitchFamily="49" charset="-122"/>
              </a:rPr>
              <a:t>What Does It Mean to Be Saved?</a:t>
            </a:r>
          </a:p>
          <a:p>
            <a:r>
              <a:rPr lang="zh-TW" altLang="en-US" sz="3600" b="1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弗</a:t>
            </a:r>
            <a:r>
              <a:rPr lang="zh-TW" altLang="en-US" sz="3200" b="1" dirty="0">
                <a:solidFill>
                  <a:srgbClr val="FFFFFF"/>
                </a:solidFill>
                <a:ea typeface="FangSong" panose="02010609060101010101" pitchFamily="49" charset="-122"/>
              </a:rPr>
              <a:t> </a:t>
            </a:r>
            <a:r>
              <a:rPr lang="en-US" sz="3200" b="1" dirty="0">
                <a:solidFill>
                  <a:srgbClr val="FFFFFF"/>
                </a:solidFill>
                <a:ea typeface="FangSong" panose="02010609060101010101" pitchFamily="49" charset="-122"/>
              </a:rPr>
              <a:t>Eph 2:1-10</a:t>
            </a:r>
          </a:p>
        </p:txBody>
      </p:sp>
      <p:cxnSp>
        <p:nvCxnSpPr>
          <p:cNvPr id="1046" name="Straight Connector 8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eph 2:1-10">
            <a:extLst>
              <a:ext uri="{FF2B5EF4-FFF2-40B4-BE49-F238E27FC236}">
                <a16:creationId xmlns:a16="http://schemas.microsoft.com/office/drawing/2014/main" id="{4CD60701-29A6-450F-8A21-8CA5BA5F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22" y="975392"/>
            <a:ext cx="6553545" cy="49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54D4-DE80-4E85-BD13-FA2E8BD7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63" y="278753"/>
            <a:ext cx="4651899" cy="169279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latin typeface="LiSu" panose="02010509060101010101" pitchFamily="49" charset="-122"/>
                <a:ea typeface="LiSu" panose="02010509060101010101" pitchFamily="49" charset="-122"/>
              </a:rPr>
              <a:t>五個對比 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800" dirty="0">
                <a:latin typeface="+mn-lt"/>
                <a:ea typeface="LiSu" panose="02010509060101010101" pitchFamily="49" charset="-122"/>
              </a:rPr>
              <a:t>Five</a:t>
            </a:r>
            <a:r>
              <a:rPr lang="zh-TW" altLang="en-US" sz="4800" dirty="0">
                <a:latin typeface="+mn-lt"/>
                <a:ea typeface="LiSu" panose="02010509060101010101" pitchFamily="49" charset="-122"/>
              </a:rPr>
              <a:t> </a:t>
            </a:r>
            <a:r>
              <a:rPr lang="en-US" altLang="zh-TW" sz="4800" dirty="0">
                <a:latin typeface="+mn-lt"/>
                <a:ea typeface="LiSu" panose="02010509060101010101" pitchFamily="49" charset="-122"/>
              </a:rPr>
              <a:t>Contrasts</a:t>
            </a:r>
            <a:endParaRPr lang="en-US" sz="4800" dirty="0">
              <a:latin typeface="+mn-lt"/>
              <a:ea typeface="LiSu" panose="02010509060101010101" pitchFamily="49" charset="-122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88BFC-02E1-43C6-8FD5-03063A53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4" y="2575033"/>
            <a:ext cx="6885651" cy="4004205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死亡</a:t>
            </a:r>
            <a:r>
              <a:rPr lang="en-US" altLang="zh-TW" sz="3600" dirty="0">
                <a:ea typeface="FangSong" panose="02010609060101010101" pitchFamily="49" charset="-122"/>
              </a:rPr>
              <a:t>death vs. </a:t>
            </a:r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活過來</a:t>
            </a:r>
            <a:r>
              <a:rPr lang="en-US" altLang="zh-TW" sz="3600" dirty="0">
                <a:ea typeface="FangSong" panose="02010609060101010101" pitchFamily="49" charset="-122"/>
              </a:rPr>
              <a:t>Life</a:t>
            </a:r>
          </a:p>
          <a:p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世界</a:t>
            </a:r>
            <a:r>
              <a:rPr lang="en-US" altLang="zh-TW" sz="3600" dirty="0">
                <a:ea typeface="FangSong" panose="02010609060101010101" pitchFamily="49" charset="-122"/>
              </a:rPr>
              <a:t>world</a:t>
            </a:r>
            <a:r>
              <a:rPr lang="zh-TW" altLang="en-US" sz="3600" dirty="0">
                <a:ea typeface="FangSong" panose="02010609060101010101" pitchFamily="49" charset="-122"/>
              </a:rPr>
              <a:t> </a:t>
            </a:r>
            <a:r>
              <a:rPr lang="en-US" altLang="zh-TW" sz="3600" dirty="0">
                <a:ea typeface="FangSong" panose="02010609060101010101" pitchFamily="49" charset="-122"/>
              </a:rPr>
              <a:t>vs. </a:t>
            </a:r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天上</a:t>
            </a:r>
            <a:r>
              <a:rPr lang="en-US" altLang="zh-TW" sz="3600" dirty="0">
                <a:ea typeface="FangSong" panose="02010609060101010101" pitchFamily="49" charset="-122"/>
              </a:rPr>
              <a:t>heaven</a:t>
            </a:r>
          </a:p>
          <a:p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憤怒</a:t>
            </a:r>
            <a:r>
              <a:rPr lang="en-US" altLang="zh-TW" sz="3600" dirty="0">
                <a:ea typeface="FangSong" panose="02010609060101010101" pitchFamily="49" charset="-122"/>
              </a:rPr>
              <a:t>wrath vs. </a:t>
            </a:r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恩典</a:t>
            </a:r>
            <a:r>
              <a:rPr lang="en-US" altLang="zh-TW" sz="3600" dirty="0">
                <a:ea typeface="FangSong" panose="02010609060101010101" pitchFamily="49" charset="-122"/>
              </a:rPr>
              <a:t>grace</a:t>
            </a:r>
          </a:p>
          <a:p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在撒旦權柄之下</a:t>
            </a:r>
            <a:r>
              <a:rPr lang="en-US" altLang="zh-TW" sz="3600" dirty="0">
                <a:ea typeface="FangSong" panose="02010609060101010101" pitchFamily="49" charset="-122"/>
              </a:rPr>
              <a:t>under the ruler</a:t>
            </a:r>
            <a:r>
              <a:rPr lang="zh-TW" altLang="en-US" sz="3600" dirty="0">
                <a:ea typeface="FangSong" panose="02010609060101010101" pitchFamily="49" charset="-122"/>
              </a:rPr>
              <a:t> </a:t>
            </a:r>
            <a:r>
              <a:rPr lang="en-US" altLang="zh-TW" sz="3600" dirty="0">
                <a:ea typeface="FangSong" panose="02010609060101010101" pitchFamily="49" charset="-122"/>
              </a:rPr>
              <a:t>vs. </a:t>
            </a:r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與基督同坐</a:t>
            </a:r>
            <a:r>
              <a:rPr lang="en-US" altLang="zh-TW" sz="3600" dirty="0">
                <a:ea typeface="FangSong" panose="02010609060101010101" pitchFamily="49" charset="-122"/>
              </a:rPr>
              <a:t>seated with Christ</a:t>
            </a:r>
          </a:p>
          <a:p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墮落的本性</a:t>
            </a:r>
            <a:r>
              <a:rPr lang="en-US" altLang="zh-TW" sz="3600" dirty="0">
                <a:ea typeface="FangSong" panose="02010609060101010101" pitchFamily="49" charset="-122"/>
              </a:rPr>
              <a:t>sinful nature vs.</a:t>
            </a:r>
            <a:r>
              <a:rPr lang="zh-TW" altLang="en-US" sz="3600" dirty="0">
                <a:ea typeface="FangSong" panose="02010609060101010101" pitchFamily="49" charset="-122"/>
              </a:rPr>
              <a:t>        </a:t>
            </a:r>
            <a:r>
              <a:rPr lang="zh-TW" altLang="en-US" sz="3600" dirty="0">
                <a:latin typeface="FangSong" panose="02010609060101010101" pitchFamily="49" charset="-122"/>
                <a:ea typeface="FangSong" panose="02010609060101010101" pitchFamily="49" charset="-122"/>
              </a:rPr>
              <a:t>與基督聯合</a:t>
            </a:r>
            <a:r>
              <a:rPr lang="en-US" altLang="zh-TW" sz="3600" dirty="0">
                <a:ea typeface="FangSong" panose="02010609060101010101" pitchFamily="49" charset="-122"/>
              </a:rPr>
              <a:t>union with Christ </a:t>
            </a:r>
          </a:p>
        </p:txBody>
      </p:sp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F9380525-D080-4EBF-94FF-F8E13FF3C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r="16165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6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952498"/>
            <a:ext cx="10023398" cy="1354980"/>
          </a:xfrm>
        </p:spPr>
        <p:txBody>
          <a:bodyPr>
            <a:normAutofit fontScale="90000"/>
          </a:bodyPr>
          <a:lstStyle/>
          <a:p>
            <a:r>
              <a:rPr lang="en-US" altLang="zh-TW" sz="6000" dirty="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#1 </a:t>
            </a:r>
            <a:r>
              <a:rPr lang="zh-TW" altLang="en-US" sz="60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得救意味著轉變 </a:t>
            </a:r>
            <a:br>
              <a:rPr lang="en-US" altLang="zh-TW" sz="54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5300" dirty="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To Be Saved Means to Be Transformed</a:t>
            </a:r>
            <a:endParaRPr lang="en-US" sz="5300" dirty="0">
              <a:solidFill>
                <a:srgbClr val="FFFFFF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DB07-AB37-4B9B-B95C-9C6903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8" y="2962451"/>
            <a:ext cx="5408969" cy="320022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得救不是認同教義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sz="3600" dirty="0"/>
              <a:t>It</a:t>
            </a:r>
            <a:r>
              <a:rPr lang="zh-TW" altLang="en-US" sz="3600" dirty="0"/>
              <a:t> </a:t>
            </a:r>
            <a:r>
              <a:rPr lang="en-US" altLang="zh-TW" sz="3600" dirty="0"/>
              <a:t>does not mean</a:t>
            </a:r>
            <a:r>
              <a:rPr lang="zh-TW" altLang="en-US" sz="3600" dirty="0"/>
              <a:t> </a:t>
            </a:r>
            <a:r>
              <a:rPr lang="en-US" altLang="zh-TW" sz="3600" dirty="0"/>
              <a:t>to</a:t>
            </a:r>
            <a:r>
              <a:rPr lang="zh-TW" altLang="en-US" sz="3600" dirty="0"/>
              <a:t> </a:t>
            </a:r>
            <a:r>
              <a:rPr lang="en-US" altLang="zh-TW" sz="3600" dirty="0"/>
              <a:t>agree</a:t>
            </a:r>
            <a:r>
              <a:rPr lang="zh-TW" altLang="en-US" sz="3600" dirty="0"/>
              <a:t> </a:t>
            </a:r>
            <a:r>
              <a:rPr lang="en-US" altLang="zh-TW" sz="3600" dirty="0"/>
              <a:t>with</a:t>
            </a:r>
            <a:r>
              <a:rPr lang="zh-TW" altLang="en-US" sz="3600" dirty="0"/>
              <a:t> </a:t>
            </a:r>
            <a:r>
              <a:rPr lang="en-US" altLang="zh-TW" sz="3600" dirty="0"/>
              <a:t>doctrines only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得救乃是認同基督</a:t>
            </a:r>
            <a:endParaRPr 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  It</a:t>
            </a:r>
            <a:r>
              <a:rPr lang="zh-TW" altLang="en-US" sz="3600" dirty="0"/>
              <a:t> </a:t>
            </a:r>
            <a:r>
              <a:rPr lang="en-US" altLang="zh-TW" sz="3600" dirty="0"/>
              <a:t>means</a:t>
            </a:r>
            <a:r>
              <a:rPr lang="zh-TW" altLang="en-US" sz="3600" dirty="0"/>
              <a:t> </a:t>
            </a:r>
            <a:r>
              <a:rPr lang="en-US" altLang="zh-TW" sz="3600" dirty="0"/>
              <a:t>to</a:t>
            </a:r>
            <a:r>
              <a:rPr lang="zh-TW" altLang="en-US" sz="3600" dirty="0"/>
              <a:t> </a:t>
            </a:r>
            <a:r>
              <a:rPr lang="en-US" altLang="zh-TW" sz="3600" dirty="0"/>
              <a:t>be identified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/>
              <a:t> </a:t>
            </a:r>
            <a:r>
              <a:rPr lang="zh-TW" altLang="en-US" sz="3600" dirty="0"/>
              <a:t> </a:t>
            </a:r>
            <a:r>
              <a:rPr lang="en-US" altLang="zh-TW" sz="3600" dirty="0"/>
              <a:t>with</a:t>
            </a:r>
            <a:r>
              <a:rPr lang="zh-TW" altLang="en-US" sz="3600" dirty="0"/>
              <a:t> </a:t>
            </a:r>
            <a:r>
              <a:rPr lang="en-US" altLang="zh-TW" sz="3600" dirty="0"/>
              <a:t>Jesus Christ</a:t>
            </a:r>
            <a:endParaRPr lang="en-US" sz="3600" dirty="0"/>
          </a:p>
        </p:txBody>
      </p:sp>
      <p:pic>
        <p:nvPicPr>
          <p:cNvPr id="3074" name="Picture 2" descr="Image result for to be saved">
            <a:extLst>
              <a:ext uri="{FF2B5EF4-FFF2-40B4-BE49-F238E27FC236}">
                <a16:creationId xmlns:a16="http://schemas.microsoft.com/office/drawing/2014/main" id="{FC233317-4651-4879-9AF5-0742538DA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72" y="2895600"/>
            <a:ext cx="4370200" cy="24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0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05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F2B8B4-D5B9-46D7-A9CF-5393E3BB6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zh-TW" altLang="en-US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主動詞 </a:t>
            </a:r>
            <a:r>
              <a:rPr lang="en-US" altLang="zh-TW">
                <a:solidFill>
                  <a:srgbClr val="FFFFFF"/>
                </a:solidFill>
                <a:latin typeface="+mn-lt"/>
              </a:rPr>
              <a:t>Main Verbs</a:t>
            </a:r>
            <a:endParaRPr lang="en-US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098" name="Picture 2" descr="Image result for together with christ">
            <a:extLst>
              <a:ext uri="{FF2B5EF4-FFF2-40B4-BE49-F238E27FC236}">
                <a16:creationId xmlns:a16="http://schemas.microsoft.com/office/drawing/2014/main" id="{8FBC4F78-474A-4C4F-AFB3-184232498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4" r="1" b="90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993C1-065C-45D5-B4C7-BBB6F3DD5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一同活過來</a:t>
            </a:r>
            <a:r>
              <a:rPr lang="en-US" altLang="zh-TW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sz="3600" dirty="0">
                <a:solidFill>
                  <a:srgbClr val="FFFFFF"/>
                </a:solidFill>
                <a:ea typeface="LiSu" panose="02010509060101010101" pitchFamily="49" charset="-122"/>
              </a:rPr>
              <a:t>Made alive with Christ</a:t>
            </a:r>
          </a:p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一同復活 </a:t>
            </a:r>
            <a:r>
              <a:rPr lang="en-US" altLang="zh-TW" sz="3600" dirty="0">
                <a:solidFill>
                  <a:srgbClr val="FFFFFF"/>
                </a:solidFill>
                <a:ea typeface="LiSu" panose="02010509060101010101" pitchFamily="49" charset="-122"/>
              </a:rPr>
              <a:t>Raised up with Christ</a:t>
            </a:r>
          </a:p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一同坐在天上 </a:t>
            </a:r>
            <a:r>
              <a:rPr lang="en-US" altLang="zh-TW" sz="3600" dirty="0">
                <a:solidFill>
                  <a:srgbClr val="FFFFFF"/>
                </a:solidFill>
                <a:ea typeface="LiSu" panose="02010509060101010101" pitchFamily="49" charset="-122"/>
              </a:rPr>
              <a:t>Seated with Christ</a:t>
            </a:r>
            <a:endParaRPr lang="en-US" sz="3600" dirty="0">
              <a:solidFill>
                <a:srgbClr val="FFFFFF"/>
              </a:solidFill>
              <a:ea typeface="LiSu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561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516C56BF-1850-4228-8AEE-6B6A715E4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r="1" b="1"/>
          <a:stretch/>
        </p:blipFill>
        <p:spPr bwMode="auto">
          <a:xfrm>
            <a:off x="7780223" y="1859858"/>
            <a:ext cx="4411777" cy="47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52" y="491264"/>
            <a:ext cx="10781668" cy="1222317"/>
          </a:xfrm>
        </p:spPr>
        <p:txBody>
          <a:bodyPr>
            <a:noAutofit/>
          </a:bodyPr>
          <a:lstStyle/>
          <a:p>
            <a:r>
              <a:rPr lang="en-US" altLang="zh-TW" sz="5400" dirty="0">
                <a:solidFill>
                  <a:srgbClr val="000000"/>
                </a:solidFill>
                <a:latin typeface="+mn-lt"/>
                <a:ea typeface="LiSu" panose="02010509060101010101" pitchFamily="49" charset="-122"/>
              </a:rPr>
              <a:t>#2 </a:t>
            </a:r>
            <a:r>
              <a:rPr lang="zh-TW" altLang="en-US" sz="54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得救意味著成長      </a:t>
            </a:r>
            <a:br>
              <a:rPr lang="en-US" altLang="zh-TW" sz="54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800" dirty="0">
                <a:solidFill>
                  <a:srgbClr val="000000"/>
                </a:solidFill>
                <a:latin typeface="+mn-lt"/>
                <a:ea typeface="LiSu" panose="02010509060101010101" pitchFamily="49" charset="-122"/>
              </a:rPr>
              <a:t>To Be Saved Means to Grow Spiritually</a:t>
            </a:r>
            <a:endParaRPr lang="en-US" sz="4800" dirty="0">
              <a:solidFill>
                <a:srgbClr val="000000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DB07-AB37-4B9B-B95C-9C6903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375" y="2204845"/>
            <a:ext cx="5486812" cy="3788830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得救不是一時決定</a:t>
            </a:r>
            <a:b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sz="3600" dirty="0">
                <a:solidFill>
                  <a:srgbClr val="000000"/>
                </a:solidFill>
              </a:rPr>
              <a:t>It</a:t>
            </a:r>
            <a:r>
              <a:rPr lang="zh-TW" altLang="en-US" sz="3600" dirty="0">
                <a:solidFill>
                  <a:srgbClr val="000000"/>
                </a:solidFill>
              </a:rPr>
              <a:t> </a:t>
            </a:r>
            <a:r>
              <a:rPr lang="en-US" altLang="zh-TW" sz="3600" dirty="0">
                <a:solidFill>
                  <a:srgbClr val="000000"/>
                </a:solidFill>
              </a:rPr>
              <a:t>does not mean a one-time decision</a:t>
            </a:r>
          </a:p>
          <a:p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得救乃是成長過程</a:t>
            </a:r>
            <a:endParaRPr lang="en-US" sz="36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solidFill>
                  <a:srgbClr val="000000"/>
                </a:solidFill>
              </a:rPr>
              <a:t>   It</a:t>
            </a:r>
            <a:r>
              <a:rPr lang="zh-TW" altLang="en-US" sz="3600" dirty="0">
                <a:solidFill>
                  <a:srgbClr val="000000"/>
                </a:solidFill>
              </a:rPr>
              <a:t> </a:t>
            </a:r>
            <a:r>
              <a:rPr lang="en-US" altLang="zh-TW" sz="3600" dirty="0">
                <a:solidFill>
                  <a:srgbClr val="000000"/>
                </a:solidFill>
              </a:rPr>
              <a:t>means</a:t>
            </a:r>
            <a:r>
              <a:rPr lang="zh-TW" altLang="en-US" sz="3600" dirty="0">
                <a:solidFill>
                  <a:srgbClr val="000000"/>
                </a:solidFill>
              </a:rPr>
              <a:t> </a:t>
            </a:r>
            <a:r>
              <a:rPr lang="en-US" altLang="zh-TW" sz="3600" dirty="0">
                <a:solidFill>
                  <a:srgbClr val="000000"/>
                </a:solidFill>
              </a:rPr>
              <a:t>a process of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>
                <a:solidFill>
                  <a:srgbClr val="000000"/>
                </a:solidFill>
              </a:rPr>
              <a:t>   spiritual growth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960025F0-2C13-4305-BDDB-07D4E08CF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9" b="16943"/>
          <a:stretch/>
        </p:blipFill>
        <p:spPr bwMode="auto">
          <a:xfrm>
            <a:off x="-1" y="10"/>
            <a:ext cx="12192001" cy="380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70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51" name="Oval 72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B5013E-6D28-4F24-8610-A51D7809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28" y="4576000"/>
            <a:ext cx="3216586" cy="1509931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理解得救</a:t>
            </a:r>
            <a:br>
              <a:rPr lang="en-US" altLang="zh-TW" sz="40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800" dirty="0">
                <a:solidFill>
                  <a:srgbClr val="000000"/>
                </a:solidFill>
                <a:latin typeface="+mn-lt"/>
                <a:ea typeface="LiSu" panose="02010509060101010101" pitchFamily="49" charset="-122"/>
              </a:rPr>
              <a:t>To Be Saved</a:t>
            </a:r>
            <a:endParaRPr lang="en-US" sz="4800" dirty="0">
              <a:solidFill>
                <a:srgbClr val="000000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FD83A-12AE-48C2-B59D-4A223F06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841" y="4043612"/>
            <a:ext cx="7115730" cy="257470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你們</a:t>
            </a:r>
            <a:r>
              <a:rPr lang="zh-TW" altLang="en-US" sz="3600" u="sng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得救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是本乎恩。</a:t>
            </a:r>
            <a:endParaRPr lang="en-US" altLang="zh-TW" sz="36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0000"/>
                </a:solidFill>
              </a:rPr>
              <a:t>B</a:t>
            </a:r>
            <a:r>
              <a:rPr lang="en-US" sz="3600" dirty="0">
                <a:solidFill>
                  <a:srgbClr val="000000"/>
                </a:solidFill>
              </a:rPr>
              <a:t>y grace you </a:t>
            </a:r>
            <a:r>
              <a:rPr lang="en-US" sz="3600" u="sng" dirty="0">
                <a:solidFill>
                  <a:srgbClr val="000000"/>
                </a:solidFill>
              </a:rPr>
              <a:t>have been saved</a:t>
            </a:r>
            <a:endParaRPr lang="en-U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BE + 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動名詞 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(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完成時態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/</a:t>
            </a:r>
            <a:r>
              <a:rPr lang="zh-TW" altLang="en-US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被動語式</a:t>
            </a:r>
            <a:r>
              <a:rPr lang="en-US" altLang="zh-TW" sz="3600" dirty="0">
                <a:solidFill>
                  <a:srgbClr val="000000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)</a:t>
            </a:r>
            <a:endParaRPr lang="en-US" sz="3600" dirty="0">
              <a:solidFill>
                <a:srgbClr val="000000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</a:rPr>
              <a:t>BE + Perfect Passive Participle</a:t>
            </a:r>
          </a:p>
        </p:txBody>
      </p:sp>
    </p:spTree>
    <p:extLst>
      <p:ext uri="{BB962C8B-B14F-4D97-AF65-F5344CB8AC3E}">
        <p14:creationId xmlns:p14="http://schemas.microsoft.com/office/powerpoint/2010/main" val="80063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C4DE-55D9-4D65-A01D-EB95D0AA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22" y="418316"/>
            <a:ext cx="9123162" cy="1692794"/>
          </a:xfrm>
        </p:spPr>
        <p:txBody>
          <a:bodyPr>
            <a:normAutofit fontScale="90000"/>
          </a:bodyPr>
          <a:lstStyle/>
          <a:p>
            <a:r>
              <a:rPr lang="en-US" altLang="zh-TW" sz="6000" dirty="0">
                <a:latin typeface="Calibri" panose="020F0502020204030204"/>
                <a:ea typeface="LiSu" panose="02010509060101010101" pitchFamily="49" charset="-122"/>
              </a:rPr>
              <a:t>#3 </a:t>
            </a:r>
            <a:r>
              <a:rPr lang="zh-TW" altLang="en-US" sz="6000" dirty="0">
                <a:latin typeface="LiSu" panose="02010509060101010101" pitchFamily="49" charset="-122"/>
                <a:ea typeface="LiSu" panose="02010509060101010101" pitchFamily="49" charset="-122"/>
              </a:rPr>
              <a:t>得救意味著努力 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5300" dirty="0">
                <a:latin typeface="Calibri" panose="020F0502020204030204"/>
                <a:ea typeface="LiSu" panose="02010509060101010101" pitchFamily="49" charset="-122"/>
              </a:rPr>
              <a:t>To Be Saved Means to Make Efforts </a:t>
            </a:r>
            <a:endParaRPr lang="en-US" sz="5300" dirty="0">
              <a:latin typeface="+mn-lt"/>
              <a:ea typeface="LiSu" panose="02010509060101010101" pitchFamily="49" charset="-122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BDB07-AB37-4B9B-B95C-9C690366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575034"/>
            <a:ext cx="6171607" cy="3462228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得救並非與行為無關</a:t>
            </a:r>
            <a:b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sz="3600" dirty="0"/>
              <a:t>It</a:t>
            </a:r>
            <a:r>
              <a:rPr lang="zh-TW" altLang="en-US" sz="3600" dirty="0"/>
              <a:t> </a:t>
            </a:r>
            <a:r>
              <a:rPr lang="en-US" altLang="zh-TW" sz="3600" dirty="0"/>
              <a:t>does have something to do with works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行為是得救的必然結果</a:t>
            </a:r>
            <a:endParaRPr lang="en-US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/>
              <a:t>   It</a:t>
            </a:r>
            <a:r>
              <a:rPr lang="zh-TW" altLang="en-US" sz="3600" dirty="0"/>
              <a:t> </a:t>
            </a:r>
            <a:r>
              <a:rPr lang="en-US" altLang="zh-TW" sz="3600" dirty="0"/>
              <a:t>means</a:t>
            </a:r>
            <a:r>
              <a:rPr lang="zh-TW" altLang="en-US" sz="3600" dirty="0"/>
              <a:t> </a:t>
            </a:r>
            <a:r>
              <a:rPr lang="en-US" altLang="zh-TW" sz="3600" dirty="0"/>
              <a:t>to have good works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3600" dirty="0"/>
              <a:t>   as</a:t>
            </a:r>
            <a:r>
              <a:rPr lang="zh-TW" altLang="en-US" sz="3600" dirty="0"/>
              <a:t> </a:t>
            </a:r>
            <a:r>
              <a:rPr lang="en-US" altLang="zh-TW" sz="3600" dirty="0"/>
              <a:t>a</a:t>
            </a:r>
            <a:r>
              <a:rPr lang="zh-TW" altLang="en-US" sz="3600" dirty="0"/>
              <a:t> </a:t>
            </a:r>
            <a:r>
              <a:rPr lang="en-US" altLang="zh-TW" sz="3600" dirty="0"/>
              <a:t>result of salvation</a:t>
            </a:r>
            <a:endParaRPr lang="en-US" sz="3600" dirty="0"/>
          </a:p>
        </p:txBody>
      </p:sp>
      <p:pic>
        <p:nvPicPr>
          <p:cNvPr id="7170" name="Picture 2" descr="Image result for eph 2:10">
            <a:extLst>
              <a:ext uri="{FF2B5EF4-FFF2-40B4-BE49-F238E27FC236}">
                <a16:creationId xmlns:a16="http://schemas.microsoft.com/office/drawing/2014/main" id="{28BEEEBE-3E07-42D6-B15D-002D461E5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r="17699"/>
          <a:stretch/>
        </p:blipFill>
        <p:spPr bwMode="auto">
          <a:xfrm>
            <a:off x="7011335" y="2508582"/>
            <a:ext cx="4783493" cy="409898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59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97B5E-F3FB-4F56-BE19-3E6E1FF7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588" y="2064738"/>
            <a:ext cx="8602824" cy="2728523"/>
          </a:xfr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做成你們得救的工夫</a:t>
            </a:r>
            <a:r>
              <a:rPr lang="zh-TW" altLang="en-US" sz="3000" kern="1200" dirty="0">
                <a:latin typeface="LiSu" panose="02010509060101010101" pitchFamily="49" charset="-122"/>
                <a:ea typeface="LiSu" panose="02010509060101010101" pitchFamily="49" charset="-122"/>
              </a:rPr>
              <a:t> </a:t>
            </a:r>
            <a:br>
              <a:rPr lang="en-US" altLang="zh-TW" sz="3000" kern="12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sz="4800" dirty="0"/>
              <a:t>Work out your salvation with fear and trembling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013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156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FangSong</vt:lpstr>
      <vt:lpstr>LiSu</vt:lpstr>
      <vt:lpstr>Arial</vt:lpstr>
      <vt:lpstr>Calibri</vt:lpstr>
      <vt:lpstr>Calibri Light</vt:lpstr>
      <vt:lpstr>Office Theme</vt:lpstr>
      <vt:lpstr>何謂得救﹖</vt:lpstr>
      <vt:lpstr>五個對比  Five Contrasts</vt:lpstr>
      <vt:lpstr>#1 得救意味著轉變  To Be Saved Means to Be Transformed</vt:lpstr>
      <vt:lpstr>主動詞 Main Verbs</vt:lpstr>
      <vt:lpstr>#2 得救意味著成長       To Be Saved Means to Grow Spiritually</vt:lpstr>
      <vt:lpstr>理解得救 To Be Saved</vt:lpstr>
      <vt:lpstr>#3 得救意味著努力  To Be Saved Means to Make Efforts </vt:lpstr>
      <vt:lpstr>做成你們得救的工夫  Work out your salvation with fear and trembling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看不見的能力</dc:title>
  <dc:creator>Jinchang Chen</dc:creator>
  <cp:lastModifiedBy>Jinchang Chen</cp:lastModifiedBy>
  <cp:revision>9</cp:revision>
  <dcterms:created xsi:type="dcterms:W3CDTF">2019-02-14T02:06:09Z</dcterms:created>
  <dcterms:modified xsi:type="dcterms:W3CDTF">2019-03-01T20:20:09Z</dcterms:modified>
</cp:coreProperties>
</file>