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0A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66" y="1963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194" y="221982"/>
            <a:ext cx="11586755" cy="641394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89" y="1071153"/>
            <a:ext cx="10515600" cy="3187337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靈命的塑造</a:t>
            </a:r>
            <a:r>
              <a:rPr lang="en-US" altLang="zh-TW" sz="5400" b="1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5400" b="1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Spiritual Formation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50377"/>
            <a:ext cx="10515600" cy="1526586"/>
          </a:xfrm>
        </p:spPr>
        <p:txBody>
          <a:bodyPr/>
          <a:lstStyle/>
          <a:p>
            <a:pPr algn="ctr">
              <a:buNone/>
            </a:pPr>
            <a:r>
              <a:rPr lang="zh-TW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裴賀安慈師母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918" y="202474"/>
            <a:ext cx="11839848" cy="645999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313509"/>
            <a:ext cx="10985863" cy="5863454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Thayer Definition: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1) accepted, particularly of coins and money.</a:t>
            </a:r>
            <a:r>
              <a:rPr lang="en-US" altLang="zh-TW" sz="3600" b="1" dirty="0" smtClean="0">
                <a:ea typeface="新細明體" pitchFamily="18" charset="-120"/>
              </a:rPr>
              <a:t> 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貨真價實</a:t>
            </a:r>
          </a:p>
          <a:p>
            <a:pPr>
              <a:buNone/>
            </a:pPr>
            <a:r>
              <a:rPr lang="en-US" sz="3600" b="1" dirty="0" smtClean="0"/>
              <a:t>2) </a:t>
            </a:r>
            <a:r>
              <a:rPr lang="en-US" sz="3600" b="1" dirty="0" smtClean="0">
                <a:solidFill>
                  <a:srgbClr val="A50021"/>
                </a:solidFill>
              </a:rPr>
              <a:t>accepted, pleasing, acceptable</a:t>
            </a:r>
            <a:r>
              <a:rPr lang="en-US" altLang="zh-TW" sz="3600" b="1" dirty="0" smtClean="0">
                <a:solidFill>
                  <a:srgbClr val="A50021"/>
                </a:solidFill>
                <a:ea typeface="新細明體" pitchFamily="18" charset="-120"/>
              </a:rPr>
              <a:t> 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得蒙悅納、喜悅、可接納的 </a:t>
            </a:r>
            <a:r>
              <a:rPr lang="en-US" altLang="zh-TW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12:2)</a:t>
            </a:r>
          </a:p>
          <a:p>
            <a:pPr>
              <a:buNone/>
            </a:pPr>
            <a:r>
              <a:rPr lang="en-US" sz="3600" b="1" dirty="0" smtClean="0"/>
              <a:t>Part of Speech: adjective</a:t>
            </a:r>
          </a:p>
          <a:p>
            <a:pPr>
              <a:buNone/>
            </a:pPr>
            <a:r>
              <a:rPr lang="en-US" sz="3600" b="1" dirty="0" smtClean="0"/>
              <a:t>A Related Word by Thayer’s/Strong’s Number: from G1380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b="1" dirty="0" smtClean="0"/>
              <a:t>( Ref. Rom. 14:18,19; 16:10; II Tim. 2:15; II Cor. 10:17,18)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106" y="150223"/>
            <a:ext cx="11800660" cy="64991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800" b="1" dirty="0" smtClean="0">
                <a:ea typeface="新細明體" pitchFamily="18" charset="-120"/>
              </a:rPr>
              <a:t>II.</a:t>
            </a:r>
            <a:r>
              <a:rPr lang="zh-TW" altLang="en-US" b="1" dirty="0" smtClean="0">
                <a:ea typeface="微軟正黑體" pitchFamily="34" charset="-120"/>
              </a:rPr>
              <a:t>靈命健康與成長的重要性</a:t>
            </a:r>
            <a:r>
              <a:rPr lang="en-US" altLang="zh-TW" b="1" dirty="0" smtClean="0">
                <a:ea typeface="微軟正黑體" pitchFamily="34" charset="-120"/>
              </a:rPr>
              <a:t/>
            </a:r>
            <a:br>
              <a:rPr lang="en-US" altLang="zh-TW" b="1" dirty="0" smtClean="0">
                <a:ea typeface="微軟正黑體" pitchFamily="34" charset="-120"/>
              </a:rPr>
            </a:br>
            <a:r>
              <a:rPr lang="en-US" altLang="zh-TW" b="1" dirty="0" smtClean="0">
                <a:latin typeface="+mn-lt"/>
                <a:ea typeface="微軟正黑體" pitchFamily="34" charset="-120"/>
              </a:rPr>
              <a:t>Importance of Spiritual health and growth</a:t>
            </a:r>
            <a:endParaRPr lang="en-US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靈命是生命，一定要</a:t>
            </a:r>
            <a:r>
              <a:rPr lang="zh-TW" altLang="en-US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成長  </a:t>
            </a: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Spiritual Life has to grow</a:t>
            </a:r>
            <a:endParaRPr lang="zh-TW" altLang="en-US" sz="3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ea typeface="新細明體" pitchFamily="18" charset="-120"/>
              </a:rPr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任何有生命的活物都會成長與變化。對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一個長不大的孩子，父母親的心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情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如何？</a:t>
            </a:r>
            <a:endParaRPr lang="zh-CN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CN" sz="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對一個已經蒙召屬耶穌基督的人，就是有主生命的人，也就是有靈命的人，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上帝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期待我們成長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00" b="1" dirty="0" smtClean="0">
              <a:solidFill>
                <a:srgbClr val="A5002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不成長的信徒要做靈命全身檢查，</a:t>
            </a:r>
            <a:r>
              <a:rPr lang="zh-TW" altLang="en-US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看哪裏</a:t>
            </a:r>
            <a:r>
              <a:rPr lang="zh-TW" altLang="en-US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出了錯，並要對症下藥。</a:t>
            </a:r>
          </a:p>
          <a:p>
            <a:pPr>
              <a:buNone/>
            </a:pP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919" y="235131"/>
            <a:ext cx="11800658" cy="644039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B.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靈命的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體質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要健康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Spiritual life has to </a:t>
            </a:r>
            <a:r>
              <a:rPr lang="en-US" altLang="zh-TW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be healthy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83" y="1825624"/>
            <a:ext cx="11181806" cy="4849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在實際生活遇到壓力時，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健康的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靈命使我們的肌肉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強健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起來。</a:t>
            </a:r>
            <a:endParaRPr lang="en-US" altLang="zh-CN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CN" altLang="zh-TW" sz="9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健全的靈命，使我們有</a:t>
            </a:r>
            <a:r>
              <a:rPr lang="zh-TW" altLang="en-US" sz="3600" b="1" u="sng" dirty="0" smtClean="0">
                <a:latin typeface="微軟正黑體" pitchFamily="34" charset="-120"/>
                <a:ea typeface="微軟正黑體" pitchFamily="34" charset="-120"/>
              </a:rPr>
              <a:t>內在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的力量，來處理</a:t>
            </a:r>
            <a:r>
              <a:rPr lang="zh-TW" altLang="en-US" sz="3600" b="1" u="sng" dirty="0" smtClean="0">
                <a:latin typeface="微軟正黑體" pitchFamily="34" charset="-120"/>
                <a:ea typeface="微軟正黑體" pitchFamily="34" charset="-120"/>
              </a:rPr>
              <a:t>外在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的種種問題或難處。</a:t>
            </a:r>
            <a:endParaRPr lang="en-US" altLang="zh-CN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CN" altLang="zh-TW" sz="1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正如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健康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的體質，使我們可以面對變化的天氣、臨時的冷風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遇到疾病時有強健的抵抗力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CN" altLang="zh-TW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69" y="231865"/>
            <a:ext cx="11787597" cy="639141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574130"/>
            <a:ext cx="11390812" cy="13255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正常的靈命成長是什麼？</a:t>
            </a: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What is normal healthy spiritual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2063931"/>
            <a:ext cx="11625943" cy="411303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40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建造靈修禱告的生活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，讓神的話改造個人的</a:t>
            </a:r>
            <a:r>
              <a:rPr lang="zh-TW" altLang="en-US" sz="40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品行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，藉禱告默想養成</a:t>
            </a:r>
            <a:r>
              <a:rPr lang="zh-TW" altLang="en-US" sz="40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信靠交託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的習慣。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個人的靈修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09600" indent="-609600"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4000" b="1" dirty="0" smtClean="0">
                <a:latin typeface="Calibri" pitchFamily="34" charset="0"/>
                <a:ea typeface="微軟正黑體" pitchFamily="34" charset="-120"/>
              </a:rPr>
              <a:t> Establish devotional and prayer life. Let God’s word transform personal character; by prayer entrust and surrender your life to God.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106" y="222070"/>
            <a:ext cx="11774533" cy="640120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4943"/>
            <a:ext cx="11390812" cy="13255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正常的靈命成長是什麼？</a:t>
            </a: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What is normal healthy spiritual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047694"/>
            <a:ext cx="10933611" cy="4351338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  </a:t>
            </a:r>
            <a:r>
              <a:rPr lang="zh-TW" altLang="en-US" sz="36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自己個性的調合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，與人相處的和睦。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全面認識自己，與人有和睦的關係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09600" indent="-609600">
              <a:buNone/>
            </a:pPr>
            <a:r>
              <a:rPr lang="en-US" altLang="zh-TW" sz="3600" b="1" dirty="0" smtClean="0">
                <a:latin typeface="Calibri" pitchFamily="34" charset="0"/>
                <a:ea typeface="微軟正黑體" pitchFamily="34" charset="-120"/>
              </a:rPr>
              <a:t>       Know your personality strength and weakness, grow toward maturity; get along with others peacefully and harmoniously. (Know yourself </a:t>
            </a:r>
            <a:r>
              <a:rPr lang="en-US" altLang="zh-TW" sz="3600" b="1" dirty="0" err="1" smtClean="0">
                <a:latin typeface="Calibri" pitchFamily="34" charset="0"/>
                <a:ea typeface="微軟正黑體" pitchFamily="34" charset="-120"/>
              </a:rPr>
              <a:t>wholistically</a:t>
            </a:r>
            <a:r>
              <a:rPr lang="en-US" altLang="zh-TW" sz="3600" b="1" dirty="0" smtClean="0">
                <a:latin typeface="Calibri" pitchFamily="34" charset="0"/>
                <a:ea typeface="微軟正黑體" pitchFamily="34" charset="-120"/>
              </a:rPr>
              <a:t>, learn to treat others with love and respect.)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043" y="195943"/>
            <a:ext cx="11787597" cy="647958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534943"/>
            <a:ext cx="11390812" cy="13255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正常的靈命成長是什麼？</a:t>
            </a: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What is normal healthy spiritual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073820"/>
            <a:ext cx="11403874" cy="4351338"/>
          </a:xfrm>
        </p:spPr>
        <p:txBody>
          <a:bodyPr/>
          <a:lstStyle/>
          <a:p>
            <a:pPr marL="609600" indent="-609600">
              <a:buAutoNum type="arabicPeriod" startAt="3"/>
            </a:pPr>
            <a:r>
              <a:rPr lang="zh-TW" altLang="en-US" sz="36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明白神給你的恩賜，在恩賜上服事他人，造就教會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明白、實踐在基督裡使命的呼召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09600" indent="-60960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4000" b="1" dirty="0" smtClean="0">
                <a:ea typeface="微軟正黑體" pitchFamily="34" charset="-120"/>
              </a:rPr>
              <a:t>Search and understand your God-given spiritual gift(s) and use those gifts to serve others and build up the church. (Know and fulfill your calling in Christ.)</a:t>
            </a:r>
            <a:endParaRPr lang="en-US" altLang="zh-TW" sz="3600" b="1" dirty="0" smtClean="0"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044" y="114299"/>
            <a:ext cx="11761470" cy="65089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2" y="5349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C. 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靈命成長是一個持續不斷的過程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Spiritual growth is an on-going process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Rom. 12:2-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3600" b="1" u="sng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不要效法這個世界，只要心意更新而變化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，叫你們察驗何為神的 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善良、純全、可喜悅的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旨意。」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這裡的</a:t>
            </a:r>
            <a:r>
              <a:rPr lang="zh-CN" altLang="en-US" sz="3600" b="1" i="1" dirty="0" smtClean="0">
                <a:latin typeface="微軟正黑體" pitchFamily="34" charset="-120"/>
                <a:ea typeface="微軟正黑體" pitchFamily="34" charset="-120"/>
              </a:rPr>
              <a:t>更新而變化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，是一種持續、進行的過程。神期待我們天天進步。</a:t>
            </a:r>
            <a:endParaRPr lang="en-US" altLang="zh-CN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And be not conformed to this world: but be ye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transformed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by the renewing of your mind, that ye may prove what </a:t>
            </a:r>
            <a:r>
              <a:rPr lang="en-US" sz="3600" b="1" i="1" dirty="0" smtClean="0">
                <a:latin typeface="微軟正黑體" pitchFamily="34" charset="-120"/>
                <a:ea typeface="微軟正黑體" pitchFamily="34" charset="-120"/>
              </a:rPr>
              <a:t>is that good, and acceptable, and perfect, will of God. </a:t>
            </a:r>
          </a:p>
          <a:p>
            <a:pPr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1" y="111035"/>
            <a:ext cx="11813721" cy="653836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03" y="58719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   成長停滯或退後，晚節不保的可怕與可悲：</a:t>
            </a: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   Stagnant and backsliding – tragic end</a:t>
            </a:r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26" y="1959429"/>
            <a:ext cx="10515600" cy="4898571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挪亞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酒醉咒詛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、掃羅王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自大瘋狂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   大衛王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姦淫謀殺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、所羅門王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意亂情迷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、祭司以利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放棄管教兒子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   亞撒王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驕傲剛硬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、烏西雅王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狂妄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、希西家王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不警醒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、現代與當代傳道人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姦淫、欺騙、帳目不清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等。</a:t>
            </a:r>
          </a:p>
          <a:p>
            <a:pPr>
              <a:buNone/>
            </a:pPr>
            <a:endParaRPr lang="en-US" altLang="zh-TW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我們也免不了這些試探 </a:t>
            </a:r>
            <a:r>
              <a:rPr lang="en-US" altLang="zh-TW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忍耐到底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1" y="209007"/>
            <a:ext cx="11852910" cy="644039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2832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1Co 3:13  </a:t>
            </a:r>
            <a:r>
              <a:rPr lang="zh-TW" altLang="en-US" sz="36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各人的工程必然顯露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，因為那日子要將他表明出來，有火發現；</a:t>
            </a:r>
            <a:r>
              <a:rPr lang="zh-TW" altLang="en-US" sz="36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這火要試驗各人的工程怎樣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1Co 3:14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人在那根基上所建造的工程若存得住，他就要得賞賜。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Every man's work shall be made manifest: for the day shall declare it, because it shall be revealed by fire; and the fire shall try every man's work of what sort it is. </a:t>
            </a:r>
          </a:p>
          <a:p>
            <a:pPr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1Co 3:14  If any man's work abide which he hath built thereupon, he shall receive a reward. </a:t>
            </a:r>
          </a:p>
          <a:p>
            <a:pPr>
              <a:buNone/>
            </a:pPr>
            <a:r>
              <a:rPr lang="en-US" altLang="zh-TW" sz="48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         - </a:t>
            </a:r>
            <a:r>
              <a:rPr lang="zh-TW" altLang="en-US" sz="48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讓我們好好建造 </a:t>
            </a:r>
            <a:r>
              <a:rPr lang="en-US" altLang="zh-TW" sz="48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endParaRPr lang="en-US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b="1" dirty="0" smtClean="0">
              <a:ea typeface="新細明體" pitchFamily="18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偷工減料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粗製濫造的結果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─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倒塌 </a:t>
            </a:r>
            <a:r>
              <a:rPr lang="en-US" altLang="zh-TW" sz="4000" b="1" dirty="0" smtClean="0">
                <a:ea typeface="新細明體" pitchFamily="18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太</a:t>
            </a:r>
            <a:r>
              <a:rPr lang="en-US" altLang="zh-TW" sz="4000" b="1" dirty="0" smtClean="0">
                <a:ea typeface="新細明體" pitchFamily="18" charset="-120"/>
              </a:rPr>
              <a:t>7:24-27)</a:t>
            </a:r>
            <a:br>
              <a:rPr lang="en-US" altLang="zh-TW" sz="4000" b="1" dirty="0" smtClean="0">
                <a:ea typeface="新細明體" pitchFamily="18" charset="-120"/>
              </a:rPr>
            </a:br>
            <a:r>
              <a:rPr lang="en-US" altLang="zh-TW" sz="4000" b="1" dirty="0" smtClean="0">
                <a:ea typeface="新細明體" pitchFamily="18" charset="-120"/>
              </a:rPr>
              <a:t>Cutting corners - Collapse</a:t>
            </a:r>
            <a:br>
              <a:rPr lang="en-US" altLang="zh-TW" sz="4000" b="1" dirty="0" smtClean="0">
                <a:ea typeface="新細明體" pitchFamily="18" charset="-120"/>
              </a:rPr>
            </a:br>
            <a:endParaRPr lang="en-US" dirty="0"/>
          </a:p>
        </p:txBody>
      </p:sp>
      <p:pic>
        <p:nvPicPr>
          <p:cNvPr id="4" name="Picture 8" descr="C:\Users\jp\Documents\Annie's Sermon Notes\靈命塑造\pic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6914" y="1332880"/>
            <a:ext cx="9539715" cy="534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295" y="290646"/>
            <a:ext cx="11748408" cy="629344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1181806" cy="1325563"/>
          </a:xfrm>
        </p:spPr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I.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靈命的定義 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Definition of Spiritual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825625"/>
            <a:ext cx="11364685" cy="4351338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Tx/>
              <a:buAutoNum type="alphaUcPeriod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靈命就是</a:t>
            </a:r>
            <a:r>
              <a:rPr lang="zh-TW" alt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屬神的生命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，這生命自從一個人重生時就開始了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lnSpc>
                <a:spcPct val="80000"/>
              </a:lnSpc>
              <a:buNone/>
            </a:pP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Spiritual life is the life of God in a born-again believer.</a:t>
            </a: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None/>
            </a:pPr>
            <a:endParaRPr lang="zh-TW" altLang="en-US" sz="2400" dirty="0" smtClean="0">
              <a:ea typeface="新細明體" pitchFamily="18" charset="-120"/>
            </a:endParaRPr>
          </a:p>
          <a:p>
            <a:pPr>
              <a:lnSpc>
                <a:spcPct val="80000"/>
              </a:lnSpc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I John 5:12-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「人有了神的兒子就有生命，沒有神的兒子就沒有生命。」</a:t>
            </a:r>
          </a:p>
          <a:p>
            <a:pPr>
              <a:lnSpc>
                <a:spcPct val="80000"/>
              </a:lnSpc>
              <a:buNone/>
            </a:pPr>
            <a:r>
              <a:rPr lang="en-US" sz="3200" b="1" dirty="0" smtClean="0"/>
              <a:t>   He that hath the Son has life; </a:t>
            </a:r>
            <a:r>
              <a:rPr lang="en-US" sz="3200" b="1" i="1" dirty="0" smtClean="0"/>
              <a:t>and he that has not the Son of God has not life.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295" y="192678"/>
            <a:ext cx="11709219" cy="6430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8371" cy="1325563"/>
          </a:xfrm>
        </p:spPr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III.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靈命的影響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Influence of your spiritual life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1825625"/>
            <a:ext cx="11181805" cy="47711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lang="zh-TW" altLang="en-US" sz="36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一個信徒至終成功與否，與他的靈命狀況絕對相關</a:t>
            </a:r>
            <a:endParaRPr lang="en-US" altLang="zh-TW" sz="3600" b="1" dirty="0" smtClean="0">
              <a:solidFill>
                <a:srgbClr val="A5002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Your eventual success or failure is related to your spiritual life</a:t>
            </a:r>
            <a:endParaRPr lang="zh-TW" altLang="en-US" b="1" dirty="0" smtClean="0">
              <a:solidFill>
                <a:srgbClr val="A5002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dirty="0" smtClean="0">
                <a:ea typeface="新細明體" pitchFamily="18" charset="-120"/>
              </a:rPr>
              <a:t>    </a:t>
            </a:r>
            <a:r>
              <a:rPr lang="en-US" altLang="zh-TW" sz="4000" dirty="0" smtClean="0">
                <a:ea typeface="新細明體" pitchFamily="18" charset="-120"/>
              </a:rPr>
              <a:t>1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個人的抉擇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 IQ, / EQ, SQ, LQ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家族的影響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信仰生活、價值觀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提摩太家族、慕安德烈家族、戴德生家族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3.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社區與社會的影響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推而及之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教會、公司、社團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31" y="248195"/>
            <a:ext cx="11696158" cy="634895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3" y="861514"/>
            <a:ext cx="10515600" cy="1594304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從事領導與屬靈工作的人必須有美好的靈性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People who lead and engage in spiritual work must have good spiritual life</a:t>
            </a:r>
            <a:r>
              <a:rPr lang="zh-TW" altLang="en-US" dirty="0" smtClean="0">
                <a:latin typeface="+mn-lt"/>
                <a:ea typeface="新細明體" pitchFamily="18" charset="-120"/>
              </a:rPr>
              <a:t> </a:t>
            </a:r>
            <a:r>
              <a:rPr lang="zh-TW" altLang="en-US" dirty="0" smtClean="0">
                <a:ea typeface="新細明體" pitchFamily="18" charset="-120"/>
              </a:rPr>
              <a:t/>
            </a:r>
            <a:br>
              <a:rPr lang="zh-TW" altLang="en-US" dirty="0" smtClean="0">
                <a:ea typeface="新細明體" pitchFamily="18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7255"/>
            <a:ext cx="10515600" cy="3917089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>
                <a:ea typeface="新細明體" pitchFamily="18" charset="-120"/>
              </a:rPr>
              <a:t>	</a:t>
            </a:r>
            <a:r>
              <a:rPr lang="en-US" altLang="zh-TW" sz="3600" dirty="0" smtClean="0">
                <a:ea typeface="新細明體" pitchFamily="18" charset="-120"/>
              </a:rPr>
              <a:t>1.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領導就是影響力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榜樣的豎立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  Leadership is influence – lead by example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約瑟、摩西、約書亞、大衛、眾先知們、但以理、 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以斯帖、尼希米、耶穌、保羅、彼得、約翰</a:t>
            </a:r>
          </a:p>
          <a:p>
            <a:pPr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33" y="248195"/>
            <a:ext cx="11735344" cy="640120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3" y="809262"/>
            <a:ext cx="10515600" cy="1594304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從事領導與屬靈工作的人必須有美好的靈性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People who lead and engage in spiritual work must have good spiritual life</a:t>
            </a:r>
            <a:r>
              <a:rPr lang="zh-TW" altLang="en-US" dirty="0" smtClean="0">
                <a:latin typeface="+mn-lt"/>
                <a:ea typeface="新細明體" pitchFamily="18" charset="-120"/>
              </a:rPr>
              <a:t> </a:t>
            </a:r>
            <a:r>
              <a:rPr lang="zh-TW" altLang="en-US" dirty="0" smtClean="0">
                <a:ea typeface="新細明體" pitchFamily="18" charset="-120"/>
              </a:rPr>
              <a:t/>
            </a:r>
            <a:br>
              <a:rPr lang="zh-TW" altLang="en-US" dirty="0" smtClean="0">
                <a:ea typeface="新細明體" pitchFamily="18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586444"/>
            <a:ext cx="11103428" cy="3917089"/>
          </a:xfrm>
        </p:spPr>
        <p:txBody>
          <a:bodyPr/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生命有感染力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屬靈的成長與變化來自神也來自人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ea typeface="微軟正黑體" pitchFamily="34" charset="-120"/>
              </a:rPr>
              <a:t>   Life is infectious – spiritual growth and transformation derives from both God and people (both divine &amp; human relationships affect how we grow).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106" y="222069"/>
            <a:ext cx="11722283" cy="64273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89" y="574131"/>
            <a:ext cx="10515600" cy="1633492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C. </a:t>
            </a:r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靈命好壞影響我們的今生與來生</a:t>
            </a:r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+mn-lt"/>
                <a:ea typeface="微軟正黑體" pitchFamily="34" charset="-120"/>
              </a:rPr>
              <a:t>The quality of our spiritual life affects this life and the life to come</a:t>
            </a:r>
            <a: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985554"/>
            <a:ext cx="11194868" cy="447879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良善又忠心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派你管理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進來享受你主人的快樂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(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太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25:21-23)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Good and faithful - </a:t>
            </a:r>
            <a:r>
              <a:rPr lang="en-US" sz="3200" b="1" i="1" dirty="0" smtClean="0"/>
              <a:t>thou hast been faithful over a few things, I will make thee ruler over many things: enter thou into the joy of thy lord. </a:t>
            </a:r>
          </a:p>
          <a:p>
            <a:pPr marL="514350" indent="-514350">
              <a:buNone/>
            </a:pPr>
            <a:endParaRPr lang="en-US" altLang="zh-TW" sz="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建造的工程存得住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就要得賞賜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林前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3:11-14)</a:t>
            </a:r>
          </a:p>
          <a:p>
            <a:pPr>
              <a:buNone/>
            </a:pPr>
            <a:r>
              <a:rPr lang="en-US" sz="3200" b="1" dirty="0" smtClean="0"/>
              <a:t>If any man's work abide which he hath built thereupon, he shall receive a reward. </a:t>
            </a:r>
          </a:p>
          <a:p>
            <a:pPr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0" y="169817"/>
            <a:ext cx="11826786" cy="647958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Conclusion: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5029"/>
            <a:ext cx="11220994" cy="5564777"/>
          </a:xfrm>
        </p:spPr>
        <p:txBody>
          <a:bodyPr>
            <a:normAutofit lnSpcReduction="10000"/>
          </a:bodyPr>
          <a:lstStyle/>
          <a:p>
            <a:pPr marL="609600" indent="-609600" algn="ctr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你曉得自己的靈命狀況嗎？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Do you know your own spiritual condition?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你走在靈命健康的路上嗎？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Are you walking on a spiritually healthy path?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你明白自己影響多少人嗎？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Do you know how many people you are influencing?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None/>
            </a:pPr>
            <a:endParaRPr lang="zh-TW" altLang="en-US" sz="500" dirty="0" smtClean="0">
              <a:ea typeface="新細明體" pitchFamily="18" charset="-120"/>
            </a:endParaRPr>
          </a:p>
          <a:p>
            <a:pPr marL="609600" indent="-609600" algn="ctr">
              <a:buNone/>
            </a:pPr>
            <a:r>
              <a:rPr lang="zh-TW" altLang="en-US" sz="36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不要小看自己靈命的重要性及其影響力</a:t>
            </a:r>
            <a:endParaRPr lang="en-US" altLang="zh-TW" sz="3600" b="1" dirty="0" smtClean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>
              <a:buNone/>
            </a:pPr>
            <a:r>
              <a:rPr lang="en-US" altLang="zh-TW" sz="3600" b="1" dirty="0" smtClean="0">
                <a:solidFill>
                  <a:srgbClr val="A50021"/>
                </a:solidFill>
                <a:latin typeface="Aharoni" pitchFamily="2" charset="-79"/>
                <a:ea typeface="微軟正黑體" pitchFamily="34" charset="-120"/>
                <a:cs typeface="Aharoni" pitchFamily="2" charset="-79"/>
              </a:rPr>
              <a:t>Do not underestimate the importance and influence of your spiritual life.</a:t>
            </a:r>
            <a:endParaRPr lang="zh-TW" altLang="en-US" sz="3600" b="1" dirty="0" smtClean="0">
              <a:solidFill>
                <a:srgbClr val="A50021"/>
              </a:solidFill>
              <a:latin typeface="Aharoni" pitchFamily="2" charset="-79"/>
              <a:ea typeface="微軟正黑體" pitchFamily="34" charset="-120"/>
              <a:cs typeface="Aharoni" pitchFamily="2" charset="-79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57" y="261258"/>
            <a:ext cx="11735346" cy="63620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I.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靈命的定義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Definition of Spiritual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825625"/>
            <a:ext cx="11155680" cy="4351338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上帝在我們身上工作的目標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靈命成長的方向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 8:28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我們曉得萬事都互相效力，叫愛神的人得益處，就是按他旨意被召的人。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 8:29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因為他預先所知道的人，就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預先定下效法他兒子的模樣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，使他兒子在許多弟兄中作長子。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 8:30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預先所定下的人又召他們來；所召來的人又稱他們為義；所稱為義的人又叫他們得榮耀。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0" y="169818"/>
            <a:ext cx="11826785" cy="650571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641386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Rom 8:28  And we know that all things work together for good to them that love God, to them who are the called according to </a:t>
            </a:r>
            <a:r>
              <a:rPr lang="en-US" sz="3600" b="1" i="1" dirty="0" smtClean="0"/>
              <a:t>his purpose. </a:t>
            </a:r>
          </a:p>
          <a:p>
            <a:r>
              <a:rPr lang="en-US" sz="3600" b="1" dirty="0" smtClean="0"/>
              <a:t>Rom 8:29  For whom he did foreknow, he also did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predestinate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conformed to the image of his Son</a:t>
            </a:r>
            <a:r>
              <a:rPr lang="en-US" sz="3600" b="1" i="1" dirty="0" smtClean="0"/>
              <a:t>, that he might be the firstborn among many brethren. </a:t>
            </a:r>
          </a:p>
          <a:p>
            <a:r>
              <a:rPr lang="en-US" sz="3600" b="1" dirty="0" smtClean="0"/>
              <a:t>Rom 8:30  Moreover whom he did predestinate, them he also called: and whom he called, them he also justified: and whom he justified, them he also glorified.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0" y="261257"/>
            <a:ext cx="11787597" cy="638814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528355"/>
            <a:ext cx="10713720" cy="514676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*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所以靈命自重生開始，且以效法神的兒子耶穌基督的生命為標竿，為標準。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不以人為標竿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3600" b="1" dirty="0" smtClean="0">
                <a:latin typeface="Calibri" pitchFamily="34" charset="0"/>
                <a:ea typeface="微軟正黑體" pitchFamily="34" charset="-120"/>
              </a:rPr>
              <a:t>    Spiritual life begins with the new birth in Christ, and this life’s goal is to be conformed to the image of Christ.</a:t>
            </a:r>
          </a:p>
          <a:p>
            <a:pPr>
              <a:lnSpc>
                <a:spcPct val="80000"/>
              </a:lnSpc>
              <a:buNone/>
            </a:pPr>
            <a:endParaRPr lang="zh-TW" altLang="en-US" sz="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*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是一個藉著與神的關係來建立的生命。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TW" sz="3600" b="1" dirty="0" smtClean="0">
                <a:latin typeface="Calibri" pitchFamily="34" charset="0"/>
                <a:ea typeface="微軟正黑體" pitchFamily="34" charset="-120"/>
              </a:rPr>
              <a:t>   The growth of this life is very much dependent upon the relationship with God.</a:t>
            </a:r>
            <a:endParaRPr lang="en-US" sz="3600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I. </a:t>
            </a:r>
            <a:r>
              <a:rPr kumimoji="0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靈命的定義 </a:t>
            </a:r>
            <a:r>
              <a:rPr kumimoji="0" lang="en-US" altLang="zh-TW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Definition of Spiritual Life</a:t>
            </a:r>
            <a:endParaRPr kumimoji="0" lang="zh-TW" alt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106" y="248194"/>
            <a:ext cx="11761471" cy="641427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靈命是</a:t>
            </a:r>
            <a:r>
              <a:rPr lang="zh-TW" altLang="en-US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內在的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生命，顯在</a:t>
            </a:r>
            <a:r>
              <a:rPr lang="zh-TW" altLang="en-US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外在的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表現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+mn-lt"/>
                <a:ea typeface="微軟正黑體" pitchFamily="34" charset="-120"/>
              </a:rPr>
              <a:t>Spiritual life is both inward and outward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Dan. 6:3 -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「因這但以理有</a:t>
            </a:r>
            <a:r>
              <a:rPr lang="zh-TW" altLang="en-US" sz="3600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美好的靈性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，所以顯然超乎其餘的總長和總督，王又想立他治理通國。」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內在的靈性影響外在的表現 </a:t>
            </a:r>
            <a:r>
              <a:rPr lang="en-US" altLang="zh-TW" sz="36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有智慧、能力、謙恭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09600" indent="-609600">
              <a:buNone/>
            </a:pPr>
            <a:r>
              <a:rPr lang="en-US" sz="3600" b="1" dirty="0" smtClean="0"/>
              <a:t>Then this Daniel was preferred above the presidents and princes, because an excellent spirit </a:t>
            </a:r>
            <a:r>
              <a:rPr lang="en-US" sz="3600" b="1" i="1" dirty="0" smtClean="0"/>
              <a:t>was in him; and the king thought to set him over the whole realm.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0" y="166143"/>
            <a:ext cx="11787597" cy="646978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靈命是</a:t>
            </a:r>
            <a:r>
              <a:rPr lang="zh-TW" altLang="en-US" sz="4800" b="1" u="sng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內在的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生命，顯在</a:t>
            </a:r>
            <a:r>
              <a:rPr lang="zh-TW" altLang="en-US" sz="4800" b="1" u="sng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外在的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表現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Spiritual life is both inward and outward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8" y="1397724"/>
            <a:ext cx="11364686" cy="5199017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 Pet. 3:3/4 -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「這正是因看見你們有</a:t>
            </a:r>
            <a:r>
              <a:rPr lang="zh-TW" alt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貞潔的品行和敬畏的心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。你們不要以外面的辮頭髮，戴金飾，穿美衣為妝飾，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>
              <a:buNone/>
            </a:pPr>
            <a:r>
              <a:rPr lang="en-US" sz="3200" b="1" dirty="0" smtClean="0"/>
              <a:t>Whose adorning let it not be that outward </a:t>
            </a:r>
            <a:r>
              <a:rPr lang="en-US" sz="3200" b="1" i="1" dirty="0" smtClean="0"/>
              <a:t>adorning of plaiting the hair, and of wearing of gold, or of putting on of apparel; </a:t>
            </a:r>
          </a:p>
          <a:p>
            <a:pPr marL="609600" indent="-609600">
              <a:buNone/>
            </a:pPr>
            <a:r>
              <a:rPr lang="zh-TW" altLang="en-US" sz="3200" b="1" i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只要以裡面存著長久溫柔，安靜的心為妝飾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；這在神面前是極寶貴的。」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內在的滿足放鬆外在的虛求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→ </a:t>
            </a:r>
            <a:r>
              <a:rPr lang="zh-TW" altLang="en-US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對自我的處理流露出榮光</a:t>
            </a:r>
            <a:r>
              <a:rPr lang="en-US" altLang="zh-TW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r>
              <a:rPr lang="en-US" sz="3200" b="1" dirty="0" smtClean="0"/>
              <a:t>But </a:t>
            </a:r>
            <a:r>
              <a:rPr lang="en-US" sz="3200" b="1" i="1" dirty="0" smtClean="0"/>
              <a:t>let it be the hidden man of the heart, in that which is not corruptible, even the ornament of a meek and quiet spirit, which is in the sight of God of great price.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981" y="140427"/>
            <a:ext cx="11839848" cy="6508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77" y="718457"/>
            <a:ext cx="11299372" cy="1345474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C.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靈性就是</a:t>
            </a:r>
            <a:r>
              <a:rPr lang="zh-TW" alt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你對人與環境的反應</a:t>
            </a:r>
            <a:r>
              <a:rPr lang="en-US" altLang="zh-TW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A50021"/>
                </a:solidFill>
                <a:latin typeface="+mn-lt"/>
                <a:ea typeface="微軟正黑體" pitchFamily="34" charset="-120"/>
              </a:rPr>
              <a:t>Spiritual life is your reaction to people and your circumstances</a:t>
            </a:r>
            <a:r>
              <a:rPr lang="zh-CN" altLang="en-US" b="1" dirty="0" smtClean="0">
                <a:latin typeface="+mn-lt"/>
                <a:ea typeface="微軟正黑體" pitchFamily="34" charset="-120"/>
              </a:rPr>
              <a:t> </a:t>
            </a:r>
            <a:r>
              <a:rPr lang="zh-CN" altLang="zh-TW" b="1" dirty="0" smtClean="0">
                <a:latin typeface="+mn-lt"/>
                <a:ea typeface="微軟正黑體" pitchFamily="34" charset="-120"/>
              </a:rPr>
              <a:t/>
            </a:r>
            <a:br>
              <a:rPr lang="zh-CN" altLang="zh-TW" b="1" dirty="0" smtClean="0">
                <a:latin typeface="+mn-lt"/>
                <a:ea typeface="微軟正黑體" pitchFamily="34" charset="-120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2037805"/>
            <a:ext cx="11456126" cy="45589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吳勇長老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有一年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向華神的畢業生這樣說：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所謂靈性就是你的反應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我們今天談靈性就是看你對人、環境的反應如何，而決定你的靈性是好或不好、高或低，所以靈性絕不是你關在房內做了很長的禱告，讀了很久的聖經而決定你的靈性，</a:t>
            </a:r>
            <a:r>
              <a:rPr lang="zh-CN" altLang="en-US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而是看你對人</a:t>
            </a:r>
            <a:r>
              <a:rPr lang="en-US" altLang="zh-TW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事</a:t>
            </a:r>
            <a:r>
              <a:rPr lang="en-US" altLang="zh-TW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物</a:t>
            </a:r>
            <a:r>
              <a:rPr lang="zh-CN" altLang="en-US" sz="3200" b="1" dirty="0" smtClean="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的反應。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」 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→ </a:t>
            </a:r>
            <a:r>
              <a:rPr lang="zh-TW" altLang="en-US" sz="32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靈命養成待人接物的習性 </a:t>
            </a:r>
            <a:r>
              <a:rPr lang="en-US" altLang="zh-TW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Your spiritual life shapes your habit of treating others and your circumstances.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200" b="1" dirty="0" smtClean="0">
                <a:solidFill>
                  <a:srgbClr val="190ADA"/>
                </a:solidFill>
                <a:latin typeface="微軟正黑體" pitchFamily="34" charset="-120"/>
                <a:ea typeface="微軟正黑體" pitchFamily="34" charset="-120"/>
              </a:rPr>
              <a:t>與人的關係，有成熟良性的應對</a:t>
            </a:r>
            <a:endParaRPr lang="en-US" altLang="zh-TW" sz="3200" b="1" dirty="0" smtClean="0">
              <a:solidFill>
                <a:srgbClr val="190ADA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   How is your inter-personal relationship? 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69" y="261258"/>
            <a:ext cx="11761471" cy="634895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04646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</a:rPr>
              <a:t>I Cor. 11:18-19</a:t>
            </a:r>
            <a:r>
              <a:rPr lang="en-US" altLang="zh-TW" b="1" dirty="0" smtClean="0">
                <a:solidFill>
                  <a:srgbClr val="A50021"/>
                </a:solidFill>
                <a:ea typeface="新細明體" pitchFamily="18" charset="-120"/>
              </a:rPr>
              <a:t/>
            </a:r>
            <a:br>
              <a:rPr lang="en-US" altLang="zh-TW" b="1" dirty="0" smtClean="0">
                <a:solidFill>
                  <a:srgbClr val="A50021"/>
                </a:solidFill>
                <a:ea typeface="新細明體" pitchFamily="18" charset="-120"/>
              </a:rPr>
            </a:br>
            <a:r>
              <a:rPr lang="zh-TW" altLang="en-US" b="1" dirty="0" smtClean="0">
                <a:ea typeface="新細明體" pitchFamily="18" charset="-120"/>
              </a:rPr>
              <a:t>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第一，我聽說，你們聚會的時候彼此分門別類，我也稍微的信這話。在你們中間不免有分門結黨的事，好叫那些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有經驗的人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經過驗證的人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顯明出來。</a:t>
            </a:r>
            <a:endParaRPr 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899954"/>
            <a:ext cx="10722429" cy="3277009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1Co 11:18  For first of all, when ye come together in the church, I hear that there be divisions among you; and I partly believe it. </a:t>
            </a:r>
          </a:p>
          <a:p>
            <a:pPr>
              <a:buNone/>
            </a:pPr>
            <a:r>
              <a:rPr lang="en-US" sz="3200" b="1" dirty="0" smtClean="0"/>
              <a:t>1Co 11:19  For there must be also heresies among you, that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which are approved may be made manifest among you</a:t>
            </a:r>
            <a:r>
              <a:rPr lang="en-US" sz="3200" b="1" dirty="0" smtClean="0"/>
              <a:t>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2114</Words>
  <Application>Microsoft Office PowerPoint</Application>
  <PresentationFormat>Custom</PresentationFormat>
  <Paragraphs>113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靈命的塑造 Spiritual Formation</vt:lpstr>
      <vt:lpstr>I. 靈命的定義  Definition of Spiritual Life</vt:lpstr>
      <vt:lpstr>I. 靈命的定義  Definition of Spiritual Life</vt:lpstr>
      <vt:lpstr>Slide 4</vt:lpstr>
      <vt:lpstr>I. 靈命的定義 Definition of Spiritual Life</vt:lpstr>
      <vt:lpstr>B.靈命是內在的生命，顯在外在的表現 Spiritual life is both inward and outward</vt:lpstr>
      <vt:lpstr>B.靈命是內在的生命，顯在外在的表現 Spiritual life is both inward and outward </vt:lpstr>
      <vt:lpstr>C. 靈性就是你對人與環境的反應 Spiritual life is your reaction to people and your circumstances  </vt:lpstr>
      <vt:lpstr>I Cor. 11:18-19  第一，我聽說，你們聚會的時候彼此分門別類，我也稍微的信這話。在你們中間不免有分門結黨的事，好叫那些有經驗的人(經過驗證的人) 顯明出來。</vt:lpstr>
      <vt:lpstr>Slide 10</vt:lpstr>
      <vt:lpstr>II.靈命健康與成長的重要性 Importance of Spiritual health and growth</vt:lpstr>
      <vt:lpstr>B.靈命的體質要健康  Spiritual life has to be healthy</vt:lpstr>
      <vt:lpstr>正常的靈命成長是什麼？ What is normal healthy spiritual growth?</vt:lpstr>
      <vt:lpstr>正常的靈命成長是什麼？ What is normal healthy spiritual growth?</vt:lpstr>
      <vt:lpstr>正常的靈命成長是什麼？ What is normal healthy spiritual growth?</vt:lpstr>
      <vt:lpstr>C.  靈命成長是一個持續不斷的過程      Spiritual growth is an on-going process </vt:lpstr>
      <vt:lpstr>   成長停滯或退後，晚節不保的可怕與可悲：    Stagnant and backsliding – tragic end </vt:lpstr>
      <vt:lpstr>Slide 18</vt:lpstr>
      <vt:lpstr>  偷工減料, 粗製濫造的結果 ─ 倒塌 (太7:24-27) Cutting corners - Collapse </vt:lpstr>
      <vt:lpstr>III. 靈命的影響 Influence of your spiritual life</vt:lpstr>
      <vt:lpstr>B.從事領導與屬靈工作的人必須有美好的靈性 People who lead and engage in spiritual work must have good spiritual life  </vt:lpstr>
      <vt:lpstr>B.從事領導與屬靈工作的人必須有美好的靈性 People who lead and engage in spiritual work must have good spiritual life  </vt:lpstr>
      <vt:lpstr>C. 靈命好壞影響我們的今生與來生 The quality of our spiritual life affects this life and the life to come </vt:lpstr>
      <vt:lpstr>結語 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65</cp:revision>
  <dcterms:created xsi:type="dcterms:W3CDTF">2017-09-02T22:15:11Z</dcterms:created>
  <dcterms:modified xsi:type="dcterms:W3CDTF">2018-01-05T22:12:38Z</dcterms:modified>
</cp:coreProperties>
</file>