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25" r:id="rId3"/>
    <p:sldId id="326" r:id="rId4"/>
    <p:sldId id="327" r:id="rId5"/>
    <p:sldId id="304" r:id="rId6"/>
    <p:sldId id="305" r:id="rId7"/>
    <p:sldId id="347" r:id="rId8"/>
    <p:sldId id="348" r:id="rId9"/>
    <p:sldId id="307" r:id="rId10"/>
    <p:sldId id="314" r:id="rId11"/>
    <p:sldId id="308" r:id="rId12"/>
    <p:sldId id="309" r:id="rId13"/>
    <p:sldId id="345" r:id="rId14"/>
    <p:sldId id="311" r:id="rId15"/>
    <p:sldId id="335" r:id="rId16"/>
    <p:sldId id="336" r:id="rId17"/>
    <p:sldId id="312" r:id="rId18"/>
    <p:sldId id="337" r:id="rId19"/>
    <p:sldId id="338" r:id="rId20"/>
    <p:sldId id="317" r:id="rId21"/>
    <p:sldId id="319" r:id="rId22"/>
    <p:sldId id="318" r:id="rId23"/>
    <p:sldId id="340" r:id="rId24"/>
    <p:sldId id="339" r:id="rId25"/>
    <p:sldId id="357" r:id="rId26"/>
    <p:sldId id="315" r:id="rId27"/>
    <p:sldId id="351" r:id="rId28"/>
    <p:sldId id="352" r:id="rId29"/>
    <p:sldId id="321" r:id="rId30"/>
    <p:sldId id="329" r:id="rId31"/>
    <p:sldId id="343" r:id="rId32"/>
    <p:sldId id="324" r:id="rId33"/>
    <p:sldId id="316" r:id="rId34"/>
    <p:sldId id="346" r:id="rId35"/>
    <p:sldId id="310" r:id="rId36"/>
    <p:sldId id="341" r:id="rId37"/>
    <p:sldId id="330" r:id="rId38"/>
    <p:sldId id="356" r:id="rId39"/>
    <p:sldId id="332" r:id="rId40"/>
    <p:sldId id="331" r:id="rId41"/>
    <p:sldId id="344" r:id="rId42"/>
    <p:sldId id="320" r:id="rId43"/>
    <p:sldId id="349" r:id="rId44"/>
    <p:sldId id="355" r:id="rId45"/>
    <p:sldId id="353" r:id="rId46"/>
    <p:sldId id="350" r:id="rId47"/>
    <p:sldId id="354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6%96%87%E7%9B%B2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wiki/%E9%84%89%E6%B0%91" TargetMode="External"/><Relationship Id="rId4" Type="http://schemas.openxmlformats.org/officeDocument/2006/relationships/hyperlink" Target="https://zh.wikipedia.org/wiki/%E9%99%95%E8%A5%B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02" y="163874"/>
            <a:ext cx="11785964" cy="64913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575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Celebrating the Chinese New Year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慶祝中國農曆新年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3749"/>
            <a:ext cx="10515600" cy="394321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zh-TW" sz="6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Lord’s</a:t>
            </a:r>
            <a:r>
              <a:rPr lang="en-US" sz="6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Reunion</a:t>
            </a:r>
            <a:r>
              <a:rPr lang="zh-TW" altLang="en-US" sz="6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6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Feast</a:t>
            </a:r>
            <a:endParaRPr lang="en-US" sz="6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zh-TW" altLang="en-US" sz="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主的團圓飯</a:t>
            </a:r>
            <a:endParaRPr lang="en-US" altLang="zh-TW" sz="6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Mrs. Annie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Petzholt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algn="ctr"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裴賀安慈師母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2787" y="365125"/>
            <a:ext cx="5632269" cy="980349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守歲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守夜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Keep Vigil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2933" y="2286000"/>
            <a:ext cx="5812643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1" y="457199"/>
            <a:ext cx="5068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警醒 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Stay Alert</a:t>
            </a:r>
            <a:endParaRPr 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926" y="1476104"/>
            <a:ext cx="5601776" cy="4310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074" y="247559"/>
            <a:ext cx="6716486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放鞭炮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Setting off Firecrackers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122" name="Picture 2" descr="C:\Users\jp\Documents\5C Church\Special Events\Chinese New Yea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2006" y="1515292"/>
            <a:ext cx="5883124" cy="41801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99909" y="5780782"/>
            <a:ext cx="61395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趕走年獸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Scaring off the </a:t>
            </a:r>
            <a:r>
              <a:rPr lang="en-US" sz="3200" b="1" dirty="0" err="1" smtClean="0">
                <a:latin typeface="微軟正黑體" pitchFamily="34" charset="-120"/>
                <a:ea typeface="微軟正黑體" pitchFamily="34" charset="-120"/>
              </a:rPr>
              <a:t>Nian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 monster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383" y="313509"/>
            <a:ext cx="55647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聚在屋內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躲避滅命的天使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Stay inside to preserve life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6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451" y="1442008"/>
            <a:ext cx="3945800" cy="5267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845" y="495755"/>
            <a:ext cx="5971903" cy="113710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賀年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拜年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New Year Greetings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0035" y="1828801"/>
            <a:ext cx="5810472" cy="38666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65669" y="5657671"/>
            <a:ext cx="5551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特別給孩子壓歲錢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New Year </a:t>
            </a:r>
            <a:r>
              <a:rPr lang="en-US" sz="2800" b="1" dirty="0" smtClean="0">
                <a:latin typeface="微軟正黑體" pitchFamily="34" charset="-120"/>
                <a:ea typeface="微軟正黑體" pitchFamily="34" charset="-120"/>
              </a:rPr>
              <a:t>Congratulations!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886" y="313509"/>
            <a:ext cx="4715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埃及人長子死亡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 smtClean="0"/>
              <a:t>First born were killed, but Israelites were safe.</a:t>
            </a:r>
            <a:endParaRPr lang="en-US" sz="3200" b="1" dirty="0"/>
          </a:p>
        </p:txBody>
      </p:sp>
      <p:pic>
        <p:nvPicPr>
          <p:cNvPr id="7170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98" y="2125027"/>
            <a:ext cx="5335659" cy="4105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1756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+mn-lt"/>
                <a:ea typeface="微軟正黑體" pitchFamily="34" charset="-120"/>
              </a:rPr>
              <a:t>The Lord’s Reunion Feast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br>
              <a:rPr lang="en-US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8" y="953589"/>
            <a:ext cx="11364685" cy="5904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Jesus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u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sed parables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to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teach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耶穌使用比喻來教導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聖經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裏的比喻跟一般的神話或寓意故事不同，因為主耶穌不用完全虛構，或根本不可能發生的事來作比喻。他採用日常可能發生，或曾經發生過的事實為設喻的內容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用地上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現在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的事說明天上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將來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的事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漁網分魚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太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13:47-50;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王子的婚宴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羔羊的婚宴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太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22:1-13/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19:6-9);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用物質的事說明屬靈的事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種子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田地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話語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太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13:1-9)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123405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從人間的團圓飯  思想  主的團圓飯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227910"/>
            <a:ext cx="11286308" cy="56300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王的兒子的婚宴 </a:t>
            </a: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The Wedding Feast of the King’s Son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22:1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耶穌又用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比喻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對他們說：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22:2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天國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好比一個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為他兒子擺設娶親的筵席，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22:3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就打發僕人去，請那些被召的人來赴席，他們卻不肯來。 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Mat 22:1And Jesus answered and </a:t>
            </a:r>
            <a:r>
              <a:rPr lang="en-US" sz="3600" b="1" dirty="0" err="1" smtClean="0"/>
              <a:t>spake</a:t>
            </a:r>
            <a:r>
              <a:rPr lang="en-US" sz="3600" b="1" dirty="0" smtClean="0"/>
              <a:t> unto them again by parables, and said, </a:t>
            </a:r>
          </a:p>
          <a:p>
            <a:pPr>
              <a:buNone/>
            </a:pPr>
            <a:r>
              <a:rPr lang="en-US" sz="3600" b="1" dirty="0" smtClean="0"/>
              <a:t>Mat 22:2  The kingdom of heaven is like unto a certain king, which made a marriage for his son, </a:t>
            </a:r>
          </a:p>
          <a:p>
            <a:pPr>
              <a:buNone/>
            </a:pPr>
            <a:r>
              <a:rPr lang="en-US" sz="3600" b="1" dirty="0" smtClean="0"/>
              <a:t>Mat 22:3  And sent forth his servants to call them that were bidden to the wedding: and they would not come. </a:t>
            </a:r>
          </a:p>
          <a:p>
            <a:pPr>
              <a:buNone/>
            </a:pP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123405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從人間的團圓飯  思想  主的團圓飯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227910"/>
            <a:ext cx="11286308" cy="4949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Mat 22:4 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又打發別的僕人，說：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你們告訴那被召的人，我的筵席已經預備好了，牛和肥畜已經宰了，各樣都齊備，請你們來赴席。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22:4  Again, he sent forth other servants, saying, Tell them which are bidden, Behold, I have prepared my dinner: my oxen and </a:t>
            </a:r>
            <a:r>
              <a:rPr lang="en-US" sz="3600" b="1" i="1" dirty="0" smtClean="0"/>
              <a:t>my fatlings are killed, and all things are ready: come unto the marriage. </a:t>
            </a:r>
          </a:p>
          <a:p>
            <a:pPr>
              <a:buNone/>
            </a:pP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123405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從人間的團圓飯  思想  主的團圓飯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227910"/>
            <a:ext cx="11286308" cy="4949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Mat 22:5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那些人不理就走了；一個到自己田裡去；一個做買賣去；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Mat 22:6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其餘的拿住僕人，凌辱他們，把他們殺了。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Mat 22:5  But they made light of </a:t>
            </a:r>
            <a:r>
              <a:rPr lang="en-US" sz="3600" b="1" i="1" dirty="0" smtClean="0"/>
              <a:t>it, and went their ways, one to his farm, another to his merchandise: </a:t>
            </a:r>
          </a:p>
          <a:p>
            <a:pPr>
              <a:buNone/>
            </a:pPr>
            <a:r>
              <a:rPr lang="en-US" sz="3600" b="1" dirty="0" smtClean="0"/>
              <a:t>Mat 22:6  And the remnant took his servants, and entreated </a:t>
            </a:r>
            <a:r>
              <a:rPr lang="en-US" sz="3600" b="1" i="1" dirty="0" smtClean="0"/>
              <a:t>them spitefully, and slew them. 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313509"/>
            <a:ext cx="11443062" cy="6348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22:7  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就大怒，發兵除滅那些兇手，燒燬他們的城。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22:8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於是對僕人說：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喜筵已經齊備，只是所召的人不配。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22:9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所以你們要往岔路口上去，凡遇見的，都召來赴席。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200" b="1" dirty="0" smtClean="0"/>
              <a:t>Mat 22:7  But when the king heard </a:t>
            </a:r>
            <a:r>
              <a:rPr lang="en-US" sz="3200" b="1" i="1" dirty="0" smtClean="0"/>
              <a:t>thereof, he was wroth: and he sent forth his armies, and destroyed those murderers, and burned up their city. </a:t>
            </a:r>
          </a:p>
          <a:p>
            <a:pPr>
              <a:buNone/>
            </a:pPr>
            <a:r>
              <a:rPr lang="en-US" sz="3200" b="1" dirty="0" smtClean="0"/>
              <a:t>Mat 22:8  Then </a:t>
            </a:r>
            <a:r>
              <a:rPr lang="en-US" sz="3200" b="1" dirty="0" err="1" smtClean="0"/>
              <a:t>saith</a:t>
            </a:r>
            <a:r>
              <a:rPr lang="en-US" sz="3200" b="1" dirty="0" smtClean="0"/>
              <a:t> he to his servants, The wedding is ready, but they which were bidden were not worthy. </a:t>
            </a:r>
          </a:p>
          <a:p>
            <a:pPr>
              <a:buNone/>
            </a:pPr>
            <a:r>
              <a:rPr lang="en-US" sz="3200" b="1" dirty="0" smtClean="0"/>
              <a:t>Mat 22:9  Go ye therefore into the highways, and as many as ye shall find, bid to the marriage. </a:t>
            </a:r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313509"/>
            <a:ext cx="11443062" cy="63485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22:10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那些僕人就出去，到大路上，凡遇見的，不論善惡都召聚了來，筵席上就坐滿了客。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22:11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王進來觀看賓客，見那裡有一個沒有穿禮服的，</a:t>
            </a: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Mat 22:12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就對他說：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朋友，你到這裡來怎麼不穿禮服呢？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那人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無言可答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Mat 22:10  So those servants went out into the highways, and gathered together all as many as they found, both bad and good: and the wedding was furnished with guests. </a:t>
            </a:r>
          </a:p>
          <a:p>
            <a:pPr>
              <a:buNone/>
            </a:pPr>
            <a:r>
              <a:rPr lang="en-US" sz="3600" b="1" dirty="0" smtClean="0"/>
              <a:t>Mat 22:11  And when the king came in to see the guests, he saw there a man which had not on a wedding garment: </a:t>
            </a:r>
          </a:p>
          <a:p>
            <a:pPr>
              <a:buNone/>
            </a:pPr>
            <a:r>
              <a:rPr lang="en-US" sz="3600" b="1" dirty="0" smtClean="0"/>
              <a:t>Mat 22:12  And he </a:t>
            </a:r>
            <a:r>
              <a:rPr lang="en-US" sz="3600" b="1" dirty="0" err="1" smtClean="0"/>
              <a:t>saith</a:t>
            </a:r>
            <a:r>
              <a:rPr lang="en-US" sz="3600" b="1" dirty="0" smtClean="0"/>
              <a:t> unto him, Friend, how </a:t>
            </a:r>
            <a:r>
              <a:rPr lang="en-US" sz="3600" b="1" dirty="0" err="1" smtClean="0"/>
              <a:t>camest</a:t>
            </a:r>
            <a:r>
              <a:rPr lang="en-US" sz="3600" b="1" dirty="0" smtClean="0"/>
              <a:t> thou in hither not having a wedding garment? And he was speechless.</a:t>
            </a:r>
            <a:r>
              <a:rPr lang="en-US" sz="3200" dirty="0" smtClean="0"/>
              <a:t> 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endParaRPr lang="zh-TW" alt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313509"/>
            <a:ext cx="11443062" cy="6348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Mat 22:13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於是王對使喚的人說：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捆起他的手腳來，把他丟在外邊的黑暗裡；在那裡必要哀哭切齒了。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Mat 22:14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因為被召的人多，選上的人少。」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Mat 22:13  Then said the king to the servants, Bind him hand and foot, and take him away, and cast </a:t>
            </a:r>
            <a:r>
              <a:rPr lang="en-US" sz="3600" b="1" i="1" dirty="0" smtClean="0"/>
              <a:t>him into outer darkness; there shall be weeping and gnashing of teeth. </a:t>
            </a:r>
          </a:p>
          <a:p>
            <a:pPr>
              <a:buNone/>
            </a:pPr>
            <a:r>
              <a:rPr lang="en-US" sz="3600" b="1" dirty="0" smtClean="0"/>
              <a:t>Mat 22:14  For many are called, but few </a:t>
            </a:r>
            <a:r>
              <a:rPr lang="en-US" sz="3600" b="1" i="1" dirty="0" smtClean="0"/>
              <a:t>are chosen. </a:t>
            </a:r>
          </a:p>
          <a:p>
            <a:pPr>
              <a:buNone/>
            </a:pP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084217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回家過年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Going Home for the CNY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42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6328" y="1186287"/>
            <a:ext cx="8960712" cy="5495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7646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婚禮的慎重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被邀請的禮遇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202" y="686755"/>
            <a:ext cx="10924524" cy="590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047" y="285355"/>
            <a:ext cx="9031742" cy="627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0075" y="277907"/>
            <a:ext cx="9665971" cy="640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0482" y="319446"/>
            <a:ext cx="8080330" cy="6355674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9818" y="613954"/>
            <a:ext cx="2991394" cy="4924696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王子的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婚禮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慎重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盛大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國家大事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600" b="1" dirty="0" smtClean="0">
                <a:latin typeface="+mn-lt"/>
                <a:ea typeface="微軟正黑體" pitchFamily="34" charset="-120"/>
              </a:rPr>
              <a:t>A Prince’s Wedding</a:t>
            </a:r>
            <a:br>
              <a:rPr lang="en-US" altLang="zh-TW" sz="3600" b="1" dirty="0" smtClean="0">
                <a:latin typeface="+mn-lt"/>
                <a:ea typeface="微軟正黑體" pitchFamily="34" charset="-120"/>
              </a:rPr>
            </a:br>
            <a:r>
              <a:rPr lang="en-US" altLang="zh-TW" sz="3600" b="1" dirty="0" smtClean="0">
                <a:latin typeface="+mn-lt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+mn-lt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+mn-lt"/>
                <a:ea typeface="微軟正黑體" pitchFamily="34" charset="-120"/>
              </a:rPr>
              <a:t>prudent and discreet,</a:t>
            </a:r>
            <a:r>
              <a:rPr lang="zh-TW" altLang="en-US" sz="3600" b="1" dirty="0" smtClean="0">
                <a:latin typeface="+mn-lt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+mn-lt"/>
                <a:ea typeface="微軟正黑體" pitchFamily="34" charset="-120"/>
              </a:rPr>
              <a:t>grand</a:t>
            </a:r>
            <a:br>
              <a:rPr lang="en-US" altLang="zh-TW" sz="3600" b="1" dirty="0" smtClean="0">
                <a:latin typeface="+mn-lt"/>
                <a:ea typeface="微軟正黑體" pitchFamily="34" charset="-120"/>
              </a:rPr>
            </a:br>
            <a:r>
              <a:rPr lang="en-US" altLang="zh-TW" sz="3600" b="1" dirty="0" smtClean="0">
                <a:latin typeface="+mn-lt"/>
                <a:ea typeface="微軟正黑體" pitchFamily="34" charset="-120"/>
              </a:rPr>
              <a:t> - draws national attention</a:t>
            </a:r>
            <a:endParaRPr lang="en-US" sz="3600" b="1" dirty="0">
              <a:latin typeface="+mn-lt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3772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王子的婚禮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A Prince’s Wedding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457" y="650041"/>
            <a:ext cx="10346599" cy="6207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6914" y="281879"/>
            <a:ext cx="9509760" cy="6328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901337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201783"/>
            <a:ext cx="10946674" cy="5656217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王請人赴祂兒子娶親的宴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席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軟正黑體" pitchFamily="34" charset="-120"/>
                <a:cs typeface="Arial" pitchFamily="34" charset="0"/>
              </a:rPr>
              <a:t>The King invites people to his son’s wedding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微軟正黑體" pitchFamily="34" charset="-120"/>
              <a:cs typeface="Arial" pitchFamily="34" charset="0"/>
            </a:endParaRPr>
          </a:p>
          <a:p>
            <a:pPr marL="742950" indent="-74295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的身分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宇宙的主宰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全地的君王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世人的主人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王一再差遣僕人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先知們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邀請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</a:p>
          <a:p>
            <a:pPr marL="742950" indent="-74295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被邀者的身分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先是以色列人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竟然有人拒絕王赴席的邀請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不理睬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對抗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叛變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被邀者的身分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後是外邦人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錯失的機會變成他人的機會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742950" indent="-742950">
              <a:buFontTx/>
              <a:buChar char="-"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在前的要在後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在後的要在前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130628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First shall be Last, Last shall be First</a:t>
            </a:r>
            <a:br>
              <a:rPr lang="en-US" b="1" dirty="0" smtClean="0"/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在前的要在後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在後的要在前</a:t>
            </a:r>
            <a:endParaRPr lang="en-US" b="1" dirty="0"/>
          </a:p>
        </p:txBody>
      </p:sp>
      <p:pic>
        <p:nvPicPr>
          <p:cNvPr id="102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463" y="1687557"/>
            <a:ext cx="5839097" cy="4974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5850" y="365125"/>
            <a:ext cx="5357949" cy="6244681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今天 </a:t>
            </a:r>
            <a:r>
              <a:rPr lang="zh-TW" alt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天地的王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也對你發出祂的邀請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藉著基督徒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傳道人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聖經的話語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廣播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電視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其他媒體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….</a:t>
            </a:r>
            <a:endParaRPr lang="en-US" dirty="0"/>
          </a:p>
        </p:txBody>
      </p:sp>
      <p:pic>
        <p:nvPicPr>
          <p:cNvPr id="2050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85" y="274320"/>
            <a:ext cx="5558656" cy="6296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7464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皇家的宴席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 Royal Feast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8171" y="912166"/>
            <a:ext cx="8934995" cy="5945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763486" cy="624468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Importance </a:t>
            </a:r>
            <a:br>
              <a:rPr lang="en-US" sz="2400" b="1" dirty="0" smtClean="0"/>
            </a:br>
            <a:r>
              <a:rPr lang="en-US" sz="2400" b="1" dirty="0" smtClean="0"/>
              <a:t>of reunion </a:t>
            </a:r>
            <a:br>
              <a:rPr lang="en-US" sz="2400" b="1" dirty="0" smtClean="0"/>
            </a:br>
            <a:r>
              <a:rPr lang="en-US" sz="2400" b="1" dirty="0" smtClean="0"/>
              <a:t>with the </a:t>
            </a:r>
            <a:br>
              <a:rPr lang="en-US" sz="2400" b="1" dirty="0" smtClean="0"/>
            </a:br>
            <a:r>
              <a:rPr lang="en-US" sz="2400" b="1" dirty="0" smtClean="0"/>
              <a:t>family</a:t>
            </a:r>
            <a:br>
              <a:rPr lang="en-US" sz="2400" b="1" dirty="0" smtClean="0"/>
            </a:br>
            <a:r>
              <a:rPr lang="en-US" sz="2400" b="1" dirty="0" smtClean="0"/>
              <a:t>during CNY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新年與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家人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團圓的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重要性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126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2549"/>
            <a:ext cx="10189029" cy="6386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215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賓客盛裝出席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 All are dressed properly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4338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155" y="734661"/>
            <a:ext cx="10833600" cy="6123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2542" y="394806"/>
            <a:ext cx="9445127" cy="6127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392" y="441577"/>
            <a:ext cx="10864487" cy="6084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1201783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489166"/>
            <a:ext cx="11312434" cy="4687797"/>
          </a:xfrm>
        </p:spPr>
        <p:txBody>
          <a:bodyPr>
            <a:normAutofit/>
          </a:bodyPr>
          <a:lstStyle/>
          <a:p>
            <a:pPr marL="742950" indent="-742950">
              <a:buAutoNum type="arabicPeriod" startAt="2"/>
            </a:pP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出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席王兒子婚宴的人需要準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備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微軟正黑體" pitchFamily="34" charset="-120"/>
                <a:cs typeface="Arial" pitchFamily="34" charset="0"/>
              </a:rPr>
              <a:t>People need to prepare to attend the prince’s wedding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微軟正黑體" pitchFamily="34" charset="-120"/>
              <a:cs typeface="Arial" pitchFamily="34" charset="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雖然任何人現在都被邀請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但赴席必須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穿上適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當的禮服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你有這禮服嗎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742950" indent="-742950">
              <a:buFontTx/>
              <a:buChar char="-"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809897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4846"/>
            <a:ext cx="10515600" cy="547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   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聖經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相當有力的暗示，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所有赴席者的“禮服”不是赴席者自備，而是主人預備的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。因：   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這些人是從岔路口請來的（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節）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   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王責備那人為何不穿禮服時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那人“無言可答”（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節）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   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這“禮服”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是王所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賜給的。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它到底是什麼呢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  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5383" y="3722915"/>
            <a:ext cx="4485841" cy="31350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天上的實際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162594"/>
            <a:ext cx="11142617" cy="542108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Rev 19:6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我聽見好像群眾的聲音，眾水的聲音，大雷的聲音，說：哈利路亞！因為主我們的神、全能者作王了。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Rev 19:6  And I heard as it were the voice of a great multitude, and as the voice of many waters, and as the voice of mighty </a:t>
            </a:r>
            <a:r>
              <a:rPr lang="en-US" sz="3600" b="1" dirty="0" err="1" smtClean="0"/>
              <a:t>thunderings</a:t>
            </a:r>
            <a:r>
              <a:rPr lang="en-US" sz="3600" b="1" dirty="0" smtClean="0"/>
              <a:t>, saying, Alleluia: for the Lord God omnipotent </a:t>
            </a:r>
            <a:r>
              <a:rPr lang="en-US" sz="3600" b="1" dirty="0" err="1" smtClean="0"/>
              <a:t>reigneth</a:t>
            </a:r>
            <a:r>
              <a:rPr lang="en-US" sz="3600" b="1" dirty="0" smtClean="0"/>
              <a:t>. 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Rev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19:7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我們要歡喜快樂，將榮耀歸給他。因為，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羔羊婚娶的時候到了；新婦也自己預備好了，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3200" b="1" dirty="0" smtClean="0"/>
              <a:t>Rev </a:t>
            </a:r>
            <a:r>
              <a:rPr lang="en-US" sz="3200" b="1" dirty="0" smtClean="0"/>
              <a:t>19:7  Let us be glad and rejoice, and give </a:t>
            </a:r>
            <a:r>
              <a:rPr lang="en-US" sz="3200" b="1" dirty="0" err="1" smtClean="0"/>
              <a:t>honour</a:t>
            </a:r>
            <a:r>
              <a:rPr lang="en-US" sz="3200" b="1" dirty="0" smtClean="0"/>
              <a:t> to him: for the marriage of the Lamb is come, and his wife hath made herself ready.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818"/>
            <a:ext cx="10515600" cy="849086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1162594"/>
            <a:ext cx="11364685" cy="56954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Rev 19:8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就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蒙恩得穿光明潔白的細麻衣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。（這細麻衣就是聖徒的義。）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900" b="1" dirty="0" smtClean="0"/>
              <a:t>Rev 19:8  And to her was granted that </a:t>
            </a:r>
            <a:r>
              <a:rPr lang="en-US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should be arrayed in fine linen, clean and white</a:t>
            </a:r>
            <a:r>
              <a:rPr lang="en-US" sz="3900" b="1" dirty="0" smtClean="0"/>
              <a:t>: for the fine linen is the righteousness of saints. 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Rev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19:9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天使吩咐我說：「你要寫上：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凡被請赴羔羊之婚筵的有福了！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」又對我說：「</a:t>
            </a:r>
            <a:r>
              <a:rPr lang="zh-TW" altLang="en-US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這是神真實的話。」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900" b="1" dirty="0" smtClean="0"/>
              <a:t>Rev </a:t>
            </a:r>
            <a:r>
              <a:rPr lang="en-US" sz="3900" b="1" dirty="0" smtClean="0"/>
              <a:t>19:9  And he </a:t>
            </a:r>
            <a:r>
              <a:rPr lang="en-US" sz="3900" b="1" dirty="0" err="1" smtClean="0"/>
              <a:t>saith</a:t>
            </a:r>
            <a:r>
              <a:rPr lang="en-US" sz="3900" b="1" dirty="0" smtClean="0"/>
              <a:t> unto me, Write, </a:t>
            </a:r>
            <a:r>
              <a:rPr lang="en-US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</a:t>
            </a:r>
            <a:r>
              <a:rPr lang="en-US" sz="39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they which are called unto the marriage supper of the Lamb. </a:t>
            </a:r>
            <a:r>
              <a:rPr lang="en-US" sz="3900" b="1" i="1" dirty="0" smtClean="0"/>
              <a:t>And he </a:t>
            </a:r>
            <a:r>
              <a:rPr lang="en-US" sz="3900" b="1" i="1" dirty="0" err="1" smtClean="0"/>
              <a:t>saith</a:t>
            </a:r>
            <a:r>
              <a:rPr lang="en-US" sz="3900" b="1" i="1" dirty="0" smtClean="0"/>
              <a:t> unto me, </a:t>
            </a:r>
            <a:r>
              <a:rPr lang="en-US" sz="39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the true sayings of God.</a:t>
            </a:r>
            <a:r>
              <a:rPr lang="en-US" sz="3900" b="1" i="1" dirty="0" smtClean="0"/>
              <a:t> 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1201783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1293224"/>
            <a:ext cx="11234057" cy="5564776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AutoNum type="arabicPeriod" startAt="2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出席王兒子婚宴的人需要準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備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en-US" altLang="zh-TW" sz="3600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People need to prepare to attend the prince’s wedding</a:t>
            </a:r>
            <a:endParaRPr lang="en-US" altLang="zh-TW" sz="3600" b="1" dirty="0" smtClean="0">
              <a:latin typeface="Arial" pitchFamily="34" charset="0"/>
              <a:ea typeface="微軟正黑體" pitchFamily="34" charset="-120"/>
              <a:cs typeface="Arial" pitchFamily="34" charset="0"/>
            </a:endParaRPr>
          </a:p>
          <a:p>
            <a:pPr marL="742950" indent="-742950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祂是公義王</a:t>
            </a:r>
            <a:r>
              <a:rPr lang="en-US" altLang="zh-TW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穿上配合祂身份的穿著</a:t>
            </a:r>
            <a:r>
              <a:rPr lang="en-US" altLang="zh-TW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蒙恩得穿光明潔白的細麻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衣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這細麻衣就是聖徒的義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742950" indent="-742950"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zh-TW" altLang="en-US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細麻衣</a:t>
            </a:r>
            <a:r>
              <a:rPr lang="en-US" altLang="zh-TW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侍立在上帝面前的人的穿戴</a:t>
            </a:r>
            <a:endParaRPr lang="en-US" altLang="zh-TW" sz="43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虔誠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悔改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拿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3:5,6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麻衣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悔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改的穿著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謙卑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順服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15:6-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天使穿潔白光明的細麻衣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純淨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尊貴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創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41:42-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約瑟當宰相的穿著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這就是基督徒的身分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象徵屬靈的品德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19:14),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披戴主耶穌基督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13:14)</a:t>
            </a: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198" y="131361"/>
            <a:ext cx="10130482" cy="6726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722" y="781299"/>
            <a:ext cx="8298997" cy="58966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0160" y="156754"/>
            <a:ext cx="10254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祂是公義王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He is the King of Righteousness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"/>
            <a:ext cx="10805160" cy="653144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幾個習俗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+mn-lt"/>
              </a:rPr>
              <a:t>Some CNY Customs</a:t>
            </a:r>
            <a:endParaRPr lang="en-US" dirty="0">
              <a:latin typeface="+mn-lt"/>
            </a:endParaRPr>
          </a:p>
        </p:txBody>
      </p:sp>
      <p:pic>
        <p:nvPicPr>
          <p:cNvPr id="12290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135" y="634204"/>
            <a:ext cx="10468928" cy="6223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1201783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4687797"/>
          </a:xfrm>
        </p:spPr>
        <p:txBody>
          <a:bodyPr>
            <a:normAutofit/>
          </a:bodyPr>
          <a:lstStyle/>
          <a:p>
            <a:pPr marL="742950" indent="-742950">
              <a:buAutoNum type="arabicPeriod" startAt="3"/>
            </a:pP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參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加婚宴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享受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主人的快樂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這是有福的時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刻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Blessed are those who were invited and did come!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在你面前有滿足的喜樂；在你右手中有永遠的福樂。</a:t>
            </a:r>
          </a:p>
          <a:p>
            <a:pPr marL="742950" indent="-742950">
              <a:buNone/>
            </a:pPr>
            <a:r>
              <a:rPr lang="en-US" altLang="zh-TW" sz="3600" b="1" dirty="0" smtClean="0">
                <a:ea typeface="微軟正黑體" pitchFamily="34" charset="-120"/>
              </a:rPr>
              <a:t>Ps. 16:11…</a:t>
            </a:r>
            <a:r>
              <a:rPr lang="en-US" sz="3600" b="1" dirty="0" smtClean="0"/>
              <a:t>in thy presence </a:t>
            </a:r>
            <a:r>
              <a:rPr lang="en-US" sz="3600" b="1" i="1" dirty="0" smtClean="0"/>
              <a:t>is fullness of joy; at thy right hand there are pleasures for evermore. </a:t>
            </a: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0" y="-1"/>
            <a:ext cx="6662057" cy="2416629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羔羊的婚宴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娶新婦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教會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The Marriage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Feast of the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Lamb</a:t>
            </a:r>
            <a:b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羔羊與新婦的關係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091" y="2495006"/>
            <a:ext cx="6361611" cy="4153988"/>
          </a:xfrm>
        </p:spPr>
        <p:txBody>
          <a:bodyPr/>
          <a:lstStyle/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有愛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There is love</a:t>
            </a:r>
            <a:endParaRPr 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有親密的關係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There is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intimacy</a:t>
            </a:r>
            <a:endParaRPr 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有喜樂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There is joy</a:t>
            </a:r>
            <a:endParaRPr 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有忠誠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There is loyalty </a:t>
            </a:r>
          </a:p>
          <a:p>
            <a:pPr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and fidelity</a:t>
            </a:r>
            <a:endParaRPr 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070" y="21825"/>
            <a:ext cx="4846320" cy="6820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1201783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主的團圓飯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The Lord’s Reunion Feast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4687797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AutoNum type="arabicPeriod" startAt="4"/>
            </a:pP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有準備好的人的結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局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en-US" altLang="zh-TW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Outcome of those who are not prepared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王對使喚的人說：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捆起他的手腳來，把他丟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在外邊的黑暗裡；在那裡必要哀哭切齒了。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</a:p>
          <a:p>
            <a:pPr>
              <a:buNone/>
            </a:pPr>
            <a:r>
              <a:rPr lang="en-US" sz="3600" b="1" dirty="0" smtClean="0"/>
              <a:t>Bind him hand and foot, and take him away, and cast </a:t>
            </a:r>
            <a:r>
              <a:rPr lang="en-US" sz="3600" b="1" i="1" dirty="0" smtClean="0"/>
              <a:t>him into outer darkness; there shall be weeping and gnashing of teeth. 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因為被召的人多，選上的人少。」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For many are called, but few </a:t>
            </a:r>
            <a:r>
              <a:rPr lang="en-US" sz="3600" b="1" i="1" dirty="0" smtClean="0"/>
              <a:t>are chosen. 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FontTx/>
              <a:buChar char="-"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不穿禮服者的結局與不肯赴席者的結局相同：</a:t>
            </a:r>
            <a:endParaRPr lang="en-US" altLang="zh-TW" sz="3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The outcome of those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who reject the invitation:</a:t>
            </a:r>
          </a:p>
          <a:p>
            <a:pPr marL="742950" indent="-742950"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都無分于王的筵席，或被除滅（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節），或被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丟在黑暗裏（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13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節）。   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都是被召而沒有被選上（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節，參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節、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節）。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/>
              <a:t> 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結語</a:t>
            </a:r>
            <a:r>
              <a:rPr lang="zh-TW" altLang="en-US" sz="4800" b="1" dirty="0" smtClean="0"/>
              <a:t> </a:t>
            </a:r>
            <a:r>
              <a:rPr lang="en-US" altLang="zh-TW" sz="4800" b="1" dirty="0" smtClean="0"/>
              <a:t>Conclusion: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02674" y="1580606"/>
            <a:ext cx="84516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None/>
            </a:pP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Come home to God! 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回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家吧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!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主在召喚你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邀請你赴羔羊的宴席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63" y="277508"/>
            <a:ext cx="11338560" cy="6349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/>
              <a:t> 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結語</a:t>
            </a:r>
            <a:r>
              <a:rPr lang="zh-TW" altLang="en-US" sz="4800" b="1" dirty="0" smtClean="0"/>
              <a:t> </a:t>
            </a:r>
            <a:r>
              <a:rPr lang="en-US" altLang="zh-TW" sz="4800" b="1" dirty="0" smtClean="0"/>
              <a:t>Conclusion: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02674" y="1580606"/>
            <a:ext cx="84516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None/>
            </a:pP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Enter the door- Jesus!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進門吧</a:t>
            </a:r>
            <a:r>
              <a:rPr lang="en-US" altLang="zh-TW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!</a:t>
            </a: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耶穌就是那門</a:t>
            </a:r>
            <a:r>
              <a:rPr lang="en-US" altLang="zh-TW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742950" indent="-742950" algn="ctr">
              <a:buNone/>
            </a:pPr>
            <a:r>
              <a:rPr lang="zh-TW" altLang="en-US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進了門</a:t>
            </a:r>
            <a:r>
              <a:rPr lang="en-US" altLang="zh-TW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你就踏進家裡了</a:t>
            </a:r>
            <a:r>
              <a:rPr lang="en-US" altLang="zh-TW" sz="4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!</a:t>
            </a:r>
            <a:endParaRPr lang="en-US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282" y="183199"/>
            <a:ext cx="11077031" cy="6281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習俗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大掃除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Year-end Cleaning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除舊佈新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0000" y="1420994"/>
            <a:ext cx="5736248" cy="38172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406638" y="5288340"/>
            <a:ext cx="3069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潔淨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Cleansing</a:t>
            </a:r>
          </a:p>
          <a:p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" name="Content Placeholder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592" y="1489166"/>
            <a:ext cx="5914825" cy="4973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0"/>
            <a:ext cx="10515600" cy="967286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迎春接福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掛春聯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Hanging Spring Couplets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2" name="Picture 4" descr="C:\Users\jp\Documents\5C Church\Special Events\Chinese New Yea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70" y="992779"/>
            <a:ext cx="5280544" cy="350123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643154" y="1005841"/>
            <a:ext cx="19594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Covered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by the Blood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of the lamb</a:t>
            </a:r>
          </a:p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羊血的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遮蓋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保佑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性命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51" y="1031967"/>
            <a:ext cx="4667649" cy="557784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1258" y="4532811"/>
            <a:ext cx="56562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吉祥字句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說文解字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吉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善也。从士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口。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字源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CN" altLang="en-US" sz="2800" b="1" u="sng" dirty="0" smtClean="0">
                <a:latin typeface="微軟正黑體" pitchFamily="34" charset="-120"/>
                <a:ea typeface="微軟正黑體" pitchFamily="34" charset="-120"/>
              </a:rPr>
              <a:t>名词，举办国家喜庆大典、帝王祭享先祖先帝的都城国庙</a:t>
            </a:r>
            <a:r>
              <a:rPr lang="zh-CN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0"/>
            <a:ext cx="10515600" cy="967286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迎春接福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掛春聯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Hanging Spring Couplets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2" name="Picture 4" descr="C:\Users\jp\Documents\5C Church\Special Events\Chinese New Yea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7067" y="914402"/>
            <a:ext cx="5280544" cy="35012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1257" y="4428309"/>
            <a:ext cx="1166513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維基百科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春聯的內容除了</a:t>
            </a:r>
            <a:r>
              <a:rPr lang="zh-TW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有意義的吉祥語句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外，一些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  <a:hlinkClick r:id="rId3" tooltip="文盲"/>
              </a:rPr>
              <a:t>文盲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也會用紅紙寫上「十」字作為春聯之用。據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1940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年代的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  <a:hlinkClick r:id="rId4" tooltip="陕西"/>
              </a:rPr>
              <a:t>陕西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宜川縣誌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载，人們會寫吉祥語句，不識字的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  <a:hlinkClick r:id="rId5" tooltip="鄉民"/>
              </a:rPr>
              <a:t>鄉民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則寫「十」字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宜川縣誌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：「间有用纸书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立新春鸿禧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立新春大吉大利，万事亨通</a:t>
            </a:r>
            <a:r>
              <a:rPr lang="en-US" altLang="zh-CN" sz="2800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等字者；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乡民如不能写字，则画一</a:t>
            </a:r>
            <a:r>
              <a:rPr lang="en-US" altLang="zh-C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十</a:t>
            </a:r>
            <a:r>
              <a:rPr lang="en-US" altLang="zh-C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字代之</a:t>
            </a:r>
            <a:r>
              <a:rPr lang="zh-CN" altLang="en-US" sz="2800" b="1" dirty="0" smtClean="0">
                <a:latin typeface="微軟正黑體" pitchFamily="34" charset="-120"/>
                <a:ea typeface="微軟正黑體" pitchFamily="34" charset="-120"/>
              </a:rPr>
              <a:t>。」</a:t>
            </a:r>
            <a:endParaRPr 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0"/>
            <a:ext cx="10515600" cy="967286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迎春接福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掛春聯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Hanging Spring Couplets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8591" y="843077"/>
            <a:ext cx="5033409" cy="6014923"/>
          </a:xfrm>
          <a:prstGeom prst="rect">
            <a:avLst/>
          </a:prstGeom>
          <a:noFill/>
        </p:spPr>
      </p:pic>
      <p:pic>
        <p:nvPicPr>
          <p:cNvPr id="3" name="Content Placeholder 2" descr="C:\Users\jp\Documents\5C Church\Special Events\Chinese New Year\pic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911" y="856684"/>
            <a:ext cx="1920785" cy="214778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79268" y="3043645"/>
            <a:ext cx="64530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祥也。</a:t>
            </a:r>
            <a:endParaRPr lang="en-US" altLang="zh-TW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考工記注曰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羊、善也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説文解字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善，吉也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。从誩，从羊。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此與義美同意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344" y="365125"/>
            <a:ext cx="5747656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吃年夜團圓飯 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Eat New Year’s Eve Dinner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pic>
        <p:nvPicPr>
          <p:cNvPr id="4098" name="Picture 2" descr="C:\Users\jp\Documents\5C Church\Special Events\Chinese New Year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0788" y="2312126"/>
            <a:ext cx="5771212" cy="38404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132" y="391887"/>
            <a:ext cx="5995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逾越節的晚餐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 smtClean="0"/>
              <a:t>Feast of the Passover Lamb</a:t>
            </a:r>
            <a:endParaRPr lang="en-US" sz="3600" b="1" dirty="0"/>
          </a:p>
        </p:txBody>
      </p:sp>
      <p:pic>
        <p:nvPicPr>
          <p:cNvPr id="3" name="Picture 2" descr="C:\Users\jp\Documents\5C Church\Special Events\Chinese New Year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196" y="1841864"/>
            <a:ext cx="6086415" cy="4558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1723</Words>
  <Application>Microsoft Office PowerPoint</Application>
  <PresentationFormat>Custom</PresentationFormat>
  <Paragraphs>176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Celebrating the Chinese New Year  慶祝中國農曆新年</vt:lpstr>
      <vt:lpstr>回家過年 Going Home for the CNY</vt:lpstr>
      <vt:lpstr>Importance  of reunion  with the  family during CNY  新年與 家人 團圓的 重要性     </vt:lpstr>
      <vt:lpstr>幾個習俗 Some CNY Customs</vt:lpstr>
      <vt:lpstr>習俗-大掃除 Year-end Cleaning 除舊佈新</vt:lpstr>
      <vt:lpstr>迎春接福, 掛春聯 Hanging Spring Couplets</vt:lpstr>
      <vt:lpstr>迎春接福, 掛春聯 Hanging Spring Couplets</vt:lpstr>
      <vt:lpstr>迎春接福, 掛春聯 Hanging Spring Couplets</vt:lpstr>
      <vt:lpstr>吃年夜團圓飯 Eat New Year’s Eve Dinner</vt:lpstr>
      <vt:lpstr>守歲/守夜 Keep Vigil</vt:lpstr>
      <vt:lpstr>放鞭炮 Setting off Firecrackers</vt:lpstr>
      <vt:lpstr>賀年/拜年  New Year Greetings</vt:lpstr>
      <vt:lpstr>The Lord’s Reunion Feast 主的團圓飯  </vt:lpstr>
      <vt:lpstr>從人間的團圓飯  思想  主的團圓飯</vt:lpstr>
      <vt:lpstr>從人間的團圓飯  思想  主的團圓飯</vt:lpstr>
      <vt:lpstr>從人間的團圓飯  思想  主的團圓飯</vt:lpstr>
      <vt:lpstr>Slide 17</vt:lpstr>
      <vt:lpstr>Slide 18</vt:lpstr>
      <vt:lpstr>Slide 19</vt:lpstr>
      <vt:lpstr>婚禮的慎重, 被邀請的禮遇</vt:lpstr>
      <vt:lpstr>Slide 21</vt:lpstr>
      <vt:lpstr>Slide 22</vt:lpstr>
      <vt:lpstr>王子的 婚禮 -慎重, 盛大 - 國家大事 A Prince’s Wedding - prudent and discreet, grand  - draws national attention</vt:lpstr>
      <vt:lpstr>王子的婚禮 A Prince’s Wedding</vt:lpstr>
      <vt:lpstr>Slide 25</vt:lpstr>
      <vt:lpstr>主的團圓飯 The Lord’s Reunion Feast</vt:lpstr>
      <vt:lpstr>First shall be Last, Last shall be First 在前的要在後, 在後的要在前</vt:lpstr>
      <vt:lpstr>今天 天地的王 也對你發出祂的邀請 –  藉著基督徒, 傳道人, 聖經的話語, 廣播, 電視,  其他媒體….</vt:lpstr>
      <vt:lpstr>皇家的宴席 A Royal Feast</vt:lpstr>
      <vt:lpstr>賓客盛裝出席 – All are dressed properly</vt:lpstr>
      <vt:lpstr>Slide 31</vt:lpstr>
      <vt:lpstr>Slide 32</vt:lpstr>
      <vt:lpstr>主的團圓飯 The Lord’s Reunion Feast</vt:lpstr>
      <vt:lpstr>主的團圓飯 The Lord’s Reunion Feast</vt:lpstr>
      <vt:lpstr>天上的實際 - 主的團圓飯</vt:lpstr>
      <vt:lpstr>主的團圓飯</vt:lpstr>
      <vt:lpstr>主的團圓飯 The Lord’s Reunion Feast</vt:lpstr>
      <vt:lpstr>Slide 38</vt:lpstr>
      <vt:lpstr>Slide 39</vt:lpstr>
      <vt:lpstr>主的團圓飯 The Lord’s Reunion Feast</vt:lpstr>
      <vt:lpstr>羔羊的婚宴 – 娶新婦(教會) The Marriage Feast of the Lamb  羔羊與新婦的關係:</vt:lpstr>
      <vt:lpstr>主的團圓飯 The Lord’s Reunion Feast</vt:lpstr>
      <vt:lpstr>Slide 43</vt:lpstr>
      <vt:lpstr>Slide 44</vt:lpstr>
      <vt:lpstr>Slide 45</vt:lpstr>
      <vt:lpstr>Slide 46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144</cp:revision>
  <dcterms:created xsi:type="dcterms:W3CDTF">2017-09-02T22:15:11Z</dcterms:created>
  <dcterms:modified xsi:type="dcterms:W3CDTF">2018-02-15T05:10:53Z</dcterms:modified>
</cp:coreProperties>
</file>