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486" r:id="rId3"/>
    <p:sldId id="462" r:id="rId4"/>
    <p:sldId id="438" r:id="rId5"/>
    <p:sldId id="439" r:id="rId6"/>
    <p:sldId id="463" r:id="rId7"/>
    <p:sldId id="477" r:id="rId8"/>
    <p:sldId id="483" r:id="rId9"/>
    <p:sldId id="493" r:id="rId10"/>
    <p:sldId id="470" r:id="rId11"/>
    <p:sldId id="441" r:id="rId12"/>
    <p:sldId id="492" r:id="rId13"/>
    <p:sldId id="491" r:id="rId14"/>
    <p:sldId id="494" r:id="rId15"/>
    <p:sldId id="397" r:id="rId16"/>
    <p:sldId id="496" r:id="rId17"/>
    <p:sldId id="437" r:id="rId18"/>
    <p:sldId id="498" r:id="rId19"/>
    <p:sldId id="499" r:id="rId20"/>
    <p:sldId id="501" r:id="rId21"/>
    <p:sldId id="504" r:id="rId22"/>
    <p:sldId id="500" r:id="rId23"/>
    <p:sldId id="525" r:id="rId24"/>
    <p:sldId id="495" r:id="rId25"/>
    <p:sldId id="485" r:id="rId26"/>
    <p:sldId id="503" r:id="rId27"/>
    <p:sldId id="502" r:id="rId28"/>
    <p:sldId id="478" r:id="rId29"/>
    <p:sldId id="521" r:id="rId30"/>
    <p:sldId id="394" r:id="rId31"/>
    <p:sldId id="487" r:id="rId32"/>
    <p:sldId id="490" r:id="rId33"/>
    <p:sldId id="497" r:id="rId34"/>
    <p:sldId id="488" r:id="rId35"/>
    <p:sldId id="391" r:id="rId36"/>
    <p:sldId id="388" r:id="rId37"/>
    <p:sldId id="512" r:id="rId38"/>
    <p:sldId id="393" r:id="rId39"/>
    <p:sldId id="516" r:id="rId40"/>
    <p:sldId id="507" r:id="rId41"/>
    <p:sldId id="405" r:id="rId42"/>
    <p:sldId id="418" r:id="rId43"/>
    <p:sldId id="403" r:id="rId44"/>
    <p:sldId id="404" r:id="rId45"/>
    <p:sldId id="518" r:id="rId46"/>
    <p:sldId id="322" r:id="rId47"/>
    <p:sldId id="524" r:id="rId48"/>
    <p:sldId id="522" r:id="rId49"/>
    <p:sldId id="484" r:id="rId50"/>
    <p:sldId id="511" r:id="rId51"/>
    <p:sldId id="469" r:id="rId52"/>
    <p:sldId id="474" r:id="rId53"/>
    <p:sldId id="433" r:id="rId54"/>
    <p:sldId id="447" r:id="rId55"/>
    <p:sldId id="509" r:id="rId56"/>
    <p:sldId id="517" r:id="rId5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CFF"/>
    <a:srgbClr val="FFFF99"/>
    <a:srgbClr val="99FFCC"/>
    <a:srgbClr val="CCFFFF"/>
    <a:srgbClr val="FFFFCC"/>
    <a:srgbClr val="66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94681" autoAdjust="0"/>
  </p:normalViewPr>
  <p:slideViewPr>
    <p:cSldViewPr>
      <p:cViewPr varScale="1">
        <p:scale>
          <a:sx n="70" d="100"/>
          <a:sy n="70" d="100"/>
        </p:scale>
        <p:origin x="46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0" y="185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6T08:01:15.2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1 516,'43'-3,"0"-1,72-17,-66 11,75-6,-36 14,-42 2,64-9,25-4,258 7,-214 8,-172-2,0 0,1-1,-1 0,0-1,0 1,0-1,0-1,0 1,-1-1,1 0,-1-1,0 0,1 0,-2 0,1-1,8-8,-4 4,1 0,0 1,0 0,0 0,1 1,0 1,1 0,0 1,-1 0,2 1,-1 0,20-2,-8 2,-1-1,-1-2,1 0,23-10,87-49,-114 54,33-28,-40 30,0 0,0 1,0 0,1 1,1 0,15-5,-2 6,0 2,0 1,1 1,-1 1,1 2,33 3,7-1,-11-2,-1-2,66-12,93-13,-160 19,0 4,99 4,-66 2,-56-1,55 11,15 1,196-11,-154-4,-124 4,0 0,36 8,-35-5,1-1,25 1,505-4,-268-3,-282 2,32 0,0 0,-1 3,58 10,42 15,-108-23,-1-2,1-1,30-1,-30-1,1 1,48 8,71 25,-110-28,0-1,0-2,0-2,51-4,-5 1,-52 1,-1 2,1 2,54 10,-39-4,-31-7,0 0,-1 1,1 1,20 9,-18-7,1 0,0-1,0-1,0 0,0-2,0 0,27 0,-1 1,-33-2,0 1,0 1,-1 0,1 0,-1 1,15 8,32 11,-5-8,77 34,-94-34,43 21,-69-32,0-1,1 0,-1 0,1 0,0-1,11 1,-11-2,-1 0,0 1,1 0,-1 1,0 0,0 0,8 5,1 1,0 0,1 0,0-2,0 0,0-1,32 5,-34-6,1 0,-1 2,0 0,-1 1,27 17,18 9,116 43,-136-61,-15-6,35 18,-17-7,-28-14,-1 0,21 14,-9-4,1-1,1-1,0-1,58 20,-65-26,-4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6T08:01:20.0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34,'3'-1,"1"1,0-1,-1 0,1 0,-1-1,0 1,4-3,20-6,16 4,56-1,-99 7,0 0,0 0,0 0,1 0,-1 0,0 0,0 0,0 0,1 0,-1 0,0 0,0 0,0 0,1 0,-1 0,0 0,0 0,0 0,0 0,1 1,-1-1,0 0,0 0,0 0,0 0,1 0,-1 0,0 0,0 1,0-1,0 0,0 0,0 0,0 0,1 1,-1-1,0 0,0 0,0 0,0 0,0 1,0-1,0 0,0 0,-6 11,-16 10,20-19,-16 16,2 0,-20 28,-9 10,45-56,-1 1,1-1,-1 0,1 1,0-1,-1 1,1-1,0 0,-1 1,1-1,0 1,0-1,0 1,-1-1,1 1,0-1,0 1,0-1,0 1,0-1,0 1,0-1,0 1,0-1,0 1,0-1,0 1,0-1,0 1,0-1,1 1,15 6,33-6,-42-1,69 0,72-4,-145 4,0 0,0-1,0 1,-1-1,1 0,0 0,0 0,-1 0,1-1,0 1,-1-1,3-1,7-9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6T08:01:33.4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0 489,'5'-1,"1"0,-1-1,0 0,0 0,-1 0,8-4,9-4,10-2,1 1,0 2,0 1,1 2,0 1,1 2,42 0,12 3,81 4,-104 8,-48-8,0 0,20 1,-19-5,1 0,-1-1,0-1,0-1,0 0,31-11,100-49,-140 58,5 0,1 1,0 0,0 1,0 0,0 2,0-1,0 2,0 0,17 3,-9-2,1-1,38-4,33-19,-69 16,0 1,0 0,48-2,1 8,-40 1,0-1,1-2,64-12,33-14,19 1,-105 21,78-1,-88 7,0-1,-1-2,1-2,35-9,1-9,34-9,-32 9,-57 16,1 1,0 1,36-6,42-3,-55 7,57-2,-47 8,22 0,92-13,-71 5,190 6,-147 5,355-2,-469 1,0 2,-1 1,1 1,30 10,-28-8,0 0,0-2,33 3,47 6,-69-8,44 1,308-6,-181-2,-199 1,-1 0,0 1,0 1,0-1,0 1,0 1,0-1,0 1,-1 1,0-1,10 7,-9-6,1 0,0-1,0 0,0 0,1-1,10 2,-11-3,1 1,0 0,-1 1,1 0,16 9,-21-10,12 9,0-2,1 0,0-1,33 9,5 1,85 37,-139-54,166 73,-131-61,99 44,-31 10,-76-47,0-1,42 20,-41-25,-7-6,0 2,-1 1,-1 1,0 1,-1 1,27 22,-33-23,-1-3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6T08:01:38.8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 1,'-2'0,"1"0,0 1,0-1,0 1,0 0,-1-1,1 1,0 0,0 0,0 0,0 0,1 0,-1 0,0 0,0 0,1 0,-1 0,0 0,1 0,-1 0,1 1,-1-1,1 0,0 0,0 1,-1-1,1 0,0 1,0 0,0 3,-1 0,1-1,0 1,0 0,0 0,2 8,-1-11,0 1,0-1,1 0,-1 1,1-1,-1 0,1 0,0 0,-1 0,1-1,0 1,0 0,0-1,1 1,-1-1,0 0,1 0,-1 0,1 0,-1 0,1 0,-1-1,1 1,-1-1,1 0,-1 0,1 0,0 0,4-1,8 0,0-1,0-1,26-9,-33 10,7-4,-1 0,0-2,0 1,-1-2,21-15,-20 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8T04:27:36.91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70,'597'0,"-568"-2,0-1,0-1,48-14,-47 10,0 1,1 2,38-3,613 8,-309 2,139-2,-491 1,-1 1,36 8,-34-5,0-1,26 1,68 9,-80-9,55 3,-54-6,50 9,30 3,436-13,-266-3,-264 1,-1-1,35-8,28-3,317 10,-207 5,1103-2,-1278-1,0-1,36-8,-34 5,0 1,26-1,-24 3,45-9,-45 6,48-4,479 8,-264 3,-266-1,-1 1,36 8,-34-5,0-1,26 1,504-4,-266-3,1416 2,-1675-1,0-2,31-6,-29 3,46-2,-34 8,-25 1,-1-2,1 1,0-2,0 0,15-4,-13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8T04:27:39.17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8T04:31:56.42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D1F023-FA72-4D51-8B7F-8C5A26B9C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493A00-1AD4-4073-AB68-DBB9C070E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0A4D9B-00A3-41B6-A9B0-92D1204DD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B714C-6C2A-4C65-9FF6-AC9045A6A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19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D0A25F-BEBF-47BB-9236-89D5129F7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7A5823-85ED-4D36-ACDF-83D6C4C8C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166C6F-67F9-4201-8258-182086749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32EEF-E32B-4C04-B775-534B025F8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8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8DCD9D-5EAC-4D5B-8A91-76395A7D8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1D575A-4B84-4D11-98A4-8638980E8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E3B54F-F721-4B35-B9BB-FE69EC96F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3472-A672-418E-AABB-AED273629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961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6A0186-7915-4982-8ECF-ADD729C78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4F996F-1DAE-4F51-AB03-0CE14C473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68589A-8D5F-47BC-81C6-D02B2EEAB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FD030-7C92-4F75-9101-4B9386F79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971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29DE459-61A9-4369-B3A9-A16445A48C2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6A8AE6F-FC84-44E7-A474-39F3C23103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83F9E7D-D09D-405A-AB63-0F54A54E1C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16ECB0A-D133-4D8A-BFC6-679CBBDD41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7BF347B-0DC1-426E-A7B5-94A37ED8E5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80 w 1722"/>
                <a:gd name="T1" fmla="*/ 45 h 66"/>
                <a:gd name="T2" fmla="*/ 1680 w 1722"/>
                <a:gd name="T3" fmla="*/ 39 h 66"/>
                <a:gd name="T4" fmla="*/ 0 w 1722"/>
                <a:gd name="T5" fmla="*/ 0 h 66"/>
                <a:gd name="T6" fmla="*/ 0 w 1722"/>
                <a:gd name="T7" fmla="*/ 33 h 66"/>
                <a:gd name="T8" fmla="*/ 1680 w 1722"/>
                <a:gd name="T9" fmla="*/ 45 h 66"/>
                <a:gd name="T10" fmla="*/ 1680 w 1722"/>
                <a:gd name="T11" fmla="*/ 4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E7EE409-2A89-479A-A54B-2DF229232D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32AD4B7-B5D1-4EE8-A736-77808C446F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4 w 975"/>
                <a:gd name="T1" fmla="*/ 48 h 101"/>
                <a:gd name="T2" fmla="*/ 95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4 w 975"/>
                <a:gd name="T9" fmla="*/ 48 h 101"/>
                <a:gd name="T10" fmla="*/ 95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067BAA1-B200-4F5A-823F-138070CB3F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9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99 w 2141"/>
                <a:gd name="T7" fmla="*/ 0 h 198"/>
                <a:gd name="T8" fmla="*/ 209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963F025-6F76-441D-B3E6-D0009BDFB7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CD68686-223A-4B52-B402-0D9A23A227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19 w 2517"/>
                <a:gd name="T1" fmla="*/ 276 h 276"/>
                <a:gd name="T2" fmla="*/ 2454 w 2517"/>
                <a:gd name="T3" fmla="*/ 204 h 276"/>
                <a:gd name="T4" fmla="*/ 2197 w 2517"/>
                <a:gd name="T5" fmla="*/ 0 h 276"/>
                <a:gd name="T6" fmla="*/ 0 w 2517"/>
                <a:gd name="T7" fmla="*/ 276 h 276"/>
                <a:gd name="T8" fmla="*/ 2119 w 2517"/>
                <a:gd name="T9" fmla="*/ 276 h 276"/>
                <a:gd name="T10" fmla="*/ 211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8248198-1EEF-4CAC-B1B0-8AD7B57198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D3226B1-FB78-429D-85F0-3F2D54EC5D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8 w 729"/>
                <a:gd name="T7" fmla="*/ 240 h 240"/>
                <a:gd name="T8" fmla="*/ 70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9A3493E-6C67-4CC2-95DA-0449FE053D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C357DE0-B0D1-44EC-A6D5-838F4C3063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8 w 729"/>
                <a:gd name="T1" fmla="*/ 318 h 318"/>
                <a:gd name="T2" fmla="*/ 70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8 w 729"/>
                <a:gd name="T9" fmla="*/ 318 h 318"/>
                <a:gd name="T10" fmla="*/ 70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DDF4044D-39DA-4847-9448-994FED7E6E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C66D7A8-A7AE-4DD2-904B-D6711FE098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564E5B2-E551-48C4-B859-5B07995448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4426095-69B3-4384-947B-56431F83C0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C9332A17-FC09-4A1C-80EC-063EB6522D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FB4EDE8-BDE8-4DFE-9897-2C7000BA51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00833D9-9FB5-434A-87AB-80A0D114E5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96578593-7E8E-4E3C-8107-506E415598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BA250DA6-58C1-4B83-AEDB-6CF9EAEA6B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8DC55C4A-D129-40F7-B2DE-59C3AD681B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F59CAB3B-42B0-4415-88C3-C88E422884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0D420F4-4B3D-4F9B-B138-29B125B318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377416B-7BDA-4756-9410-3CFA8D8E00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0630926B-55D7-41DE-8F20-79F5D46410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3ED9137B-51DF-4B53-8D61-E23749D8C3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FA2BA551-EA23-4F87-8193-2BC541809A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BE1F5E4F-41B5-475F-984E-0111FE020F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31B4E202-DAE8-4DEE-84F2-87FF3CC1DE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09B5758A-6620-4E91-9D87-ACC733EC26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E09155B5-41FD-4AB1-B416-DB862D1727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C8E2BF56-8512-4366-8D24-9EB33CD815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BEC2D654-22BA-44EC-B5C5-8FD941D4F3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40740B47-B5E6-4A6C-9543-25D64088C6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B51DF11E-73B5-47EC-AC19-7C2DE41B7A7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FF3D04E2-49DC-44DA-AE21-6CE8FCFABC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15D6F890-CA6E-479F-BE07-BA1A283CFB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4E31C524-5950-41D3-8EA8-E5028669E9D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75340F5A-20CA-4D34-A3B2-D3EF2057D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888E8DEB-1EFD-48A9-B76C-D165ACA29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88C3-5435-4DC6-B86F-CA043543A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26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36B13D76-FAE1-4744-BED9-0EC95FC8C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613BDEF4-4608-4ACF-AEBA-E447BE5215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10A55B97-F116-426A-B8FC-68E8D6954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FC968-D8C7-4478-99D5-01683B759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547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083532D-1ACC-43C3-8331-9929E0959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494F868-7A77-41AE-A8B2-10BCC9E5A6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5AAC41D-2D8A-4AC2-A361-863B158E8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E32B8-C6D7-4BF7-896C-E3BBBE42C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58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553E8DE0-D3FF-464D-AF6B-0867530BF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6BF97862-408C-49C5-B6E9-046D93271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A365C368-D7FB-4585-BC30-9E917FD94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F0E0-CBBE-4410-8A6C-F42ED9C3D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83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F72F1525-090A-4BE9-A44C-1258F531C3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34A97378-6A9F-4B21-9BC7-FA5721EDE7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A99EFBCA-F4BF-4047-9932-836E6B61C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99701-16CC-41C1-906F-20584FD08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675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71C9510B-6A03-4DC9-AD5C-6693DFC57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53CD486A-C25A-4660-B599-3ADDB7881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7916E81B-090F-4BF7-986B-1BCAB6326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04EFC-CE05-47E1-BD18-676B359E27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77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AC729726-4925-4E1F-A73E-238FE3776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366F11E9-44DE-4523-9830-9C7CBB3EF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A4BE7EC2-2C12-42FE-9C6E-9A69316EE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05B80-EB1A-4665-B380-2FA11B57D7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50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2D3565-5F66-4E64-AA79-7C97EB75A4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026CC1-9E4C-4F31-9456-72EE063B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5CCFA4-1CDC-45FA-8B99-D45C88913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F8AB6-44FC-4E95-B61C-E0DC2A072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087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62C60E97-F65A-4E74-ADEF-E7FB595D9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7C51E92B-21E8-4F1C-98A1-24815D12B9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89DAC621-2BD2-4097-B4E6-4CAD2ABB4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599B4-3426-4BF5-907E-1596B0D9D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437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E7C67D58-6A2B-48E6-8F2B-350AEE61D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056C308C-EAE6-4B41-A8B7-1DEF9275C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DA90D03A-1F9D-4185-997F-D82F70F0C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DD81-CD51-4D0F-BBC8-14B0E506C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824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7BC958E7-D7E1-44E4-B9B7-BC5757B98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B822755-52A4-4B17-A55F-10AC92304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5F2DE3A5-D48E-44EF-A9BE-B3A293F01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DCAC-D929-45B3-830A-ED75F6BF9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995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6C6BBB55-25C7-4E92-ACE0-BFF1557D1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D74527D0-82EF-404B-B193-BCBAC957F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D0B14187-DD65-463A-B441-CB8E06667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CEE0-BA7A-4634-A688-7803C6A35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344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FC43CED-320D-4518-83E2-28A27A44C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A9080424-D6EB-49C2-B0C6-B97D285BE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7A6FCA97-B6F9-4720-B3F9-EC95C6CD8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B579-CC86-40C3-95C4-3DEE21233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9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6BA2BC-359C-4876-81F4-5212BE1B2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056186-D918-485B-A082-74E69CCDD8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EBE13C-6181-4459-B4B5-238A52D01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69CC-DB45-4D4A-9913-35A762AF9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24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D6F86-E674-43C8-8115-8F8D6E0A0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91ED5E-3434-4F2C-B35B-46482BD3F4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B074F-7655-4873-B214-56A26A643B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B8710-EF74-4146-A552-8207949C2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80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5E076D-ED23-4759-A72A-1D43D6B20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175412-89DA-4E41-ABF0-9437797BC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419CF6-2AF7-47D2-94A4-C40E906D0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8488F-32F5-4098-8FCD-55BA9153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60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ABF420-3BF4-4684-93F5-AF1036B7D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6C7ACA-E0F5-455D-9DF5-8DFA6C49C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D72AA9-CEB4-4F08-B176-A6B37859BF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F80E3-BE6C-441D-A67C-DD814A3C3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1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C04AB5-EB33-47D7-B661-ED30D62CF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95A0B9-2043-4596-9FF2-62D40ABAD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559787-A55D-460F-8270-E7E2D896A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91682-195C-44D6-A834-7DBDA36F4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68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712A7-2ED0-455B-AFA2-66A825F82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7BFFC2-CA0E-450B-A13C-8A208FBA5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7C837-1CA1-4D68-9833-15758897A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716F-6008-4629-AE26-D2880B1CA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11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A0439-2EB6-4A32-9A84-F624DA145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5C6BA-C493-4AE6-A997-26711D93A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28A7A-DB13-4C93-AA07-CD1A103A4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6A3D-BD44-48D3-841F-77B8B9358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80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9BD098-4F68-4749-B436-16969916E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AA54DF-64D8-4F67-A001-3461468EF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D20F3C-E099-405E-913F-EA37B4301B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53ED70-7528-48FB-99BE-27AF676BE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CB6008-C23C-4DC2-985F-74E717C614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252C489-BC0F-4250-B7B4-BE5214834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1" r:id="rId1"/>
    <p:sldLayoutId id="2147485842" r:id="rId2"/>
    <p:sldLayoutId id="2147485843" r:id="rId3"/>
    <p:sldLayoutId id="2147485844" r:id="rId4"/>
    <p:sldLayoutId id="2147485845" r:id="rId5"/>
    <p:sldLayoutId id="2147485846" r:id="rId6"/>
    <p:sldLayoutId id="2147485847" r:id="rId7"/>
    <p:sldLayoutId id="2147485848" r:id="rId8"/>
    <p:sldLayoutId id="2147485849" r:id="rId9"/>
    <p:sldLayoutId id="2147485850" r:id="rId10"/>
    <p:sldLayoutId id="2147485851" r:id="rId11"/>
    <p:sldLayoutId id="21474858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F69339ED-2C11-44B7-BC21-456576D0B8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6D2EC5C7-7BE5-4EB7-A220-3387AF7A3E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5648F028-F1CF-4D43-9961-E6F03D8461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E2AFBF12-4280-4C81-A77F-5943948043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4C9D48BE-43D2-49A1-A885-30F47FD49E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80 w 1722"/>
                <a:gd name="T1" fmla="*/ 45 h 66"/>
                <a:gd name="T2" fmla="*/ 1680 w 1722"/>
                <a:gd name="T3" fmla="*/ 39 h 66"/>
                <a:gd name="T4" fmla="*/ 0 w 1722"/>
                <a:gd name="T5" fmla="*/ 0 h 66"/>
                <a:gd name="T6" fmla="*/ 0 w 1722"/>
                <a:gd name="T7" fmla="*/ 33 h 66"/>
                <a:gd name="T8" fmla="*/ 1680 w 1722"/>
                <a:gd name="T9" fmla="*/ 45 h 66"/>
                <a:gd name="T10" fmla="*/ 1680 w 1722"/>
                <a:gd name="T11" fmla="*/ 4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6F880F05-D2D7-4A2C-942D-908BD99174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E1CE0DB6-29DF-4E16-A70F-BF756FB7E1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4 w 975"/>
                <a:gd name="T1" fmla="*/ 48 h 101"/>
                <a:gd name="T2" fmla="*/ 95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4 w 975"/>
                <a:gd name="T9" fmla="*/ 48 h 101"/>
                <a:gd name="T10" fmla="*/ 95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127B990D-9235-4A94-B80C-896C09918B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9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99 w 2141"/>
                <a:gd name="T7" fmla="*/ 0 h 198"/>
                <a:gd name="T8" fmla="*/ 209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51853BF6-A64A-4083-A3CD-D94829AD0C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194538DF-0060-48B4-8170-1FB133E048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19 w 2517"/>
                <a:gd name="T1" fmla="*/ 276 h 276"/>
                <a:gd name="T2" fmla="*/ 2454 w 2517"/>
                <a:gd name="T3" fmla="*/ 204 h 276"/>
                <a:gd name="T4" fmla="*/ 2197 w 2517"/>
                <a:gd name="T5" fmla="*/ 0 h 276"/>
                <a:gd name="T6" fmla="*/ 0 w 2517"/>
                <a:gd name="T7" fmla="*/ 276 h 276"/>
                <a:gd name="T8" fmla="*/ 2119 w 2517"/>
                <a:gd name="T9" fmla="*/ 276 h 276"/>
                <a:gd name="T10" fmla="*/ 211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01CAF3FC-2E0B-48FB-8041-AC21ED3E1C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11C5963C-B57E-483A-9CBB-379BDA90F8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8 w 729"/>
                <a:gd name="T7" fmla="*/ 240 h 240"/>
                <a:gd name="T8" fmla="*/ 70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AEA03F40-2548-4652-99FF-3B5D8292B4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9BF512DB-D20E-47D8-9D81-103F053D8E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8 w 729"/>
                <a:gd name="T1" fmla="*/ 318 h 318"/>
                <a:gd name="T2" fmla="*/ 70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8 w 729"/>
                <a:gd name="T9" fmla="*/ 318 h 318"/>
                <a:gd name="T10" fmla="*/ 70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0C7EA0D4-C798-4AFC-8D32-6D158836FF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588488E9-15C4-4127-B93D-CF29FCDF8D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884F06E0-311D-4189-8581-9B95C631CC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856DAEB8-61DD-470D-A360-CC8F1EDF8E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E4B32952-1E8F-4960-AC3B-CA7785365E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8F257596-6350-4726-BA63-6A67122854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D14238B3-BBF7-447C-B245-BA419C1C03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627819D6-51BE-43D7-9537-D5D5352025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D1344BD8-24D1-42DF-AB4B-2864DF5390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6B2208CC-D575-4A23-8065-956C5C8042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0E673D40-0929-4914-BE1C-2CBEECC138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09C462EE-0D3B-49AC-B712-D688A330F9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F4D3E9E4-D9EA-483B-BB05-8EC5238E32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4D2B5D43-F1D2-41DB-8CB2-55561198D5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3015A167-1E13-4661-BCA0-BF1AB4AD2C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6CAE0C38-98F7-438C-89D2-06EA7A9F7E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4042E3DE-4F71-49BE-BFA4-C6CD0C1DDB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7A375D24-1871-4370-A202-9EC0D81596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B9F12A98-9F08-42D0-BFD3-FF5B578AB9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8E4F6919-19D6-469F-BFEA-56BB3018CC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AC664E4A-DBBB-429F-9393-C437EC3961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DA79059A-4CFC-4313-9DB0-AF758CB3DA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58016DD5-A8A1-4F10-8789-A66F9AD63F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3A06E005-4E71-4826-A4BE-E78C0F308E3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>
                <a:extLst>
                  <a:ext uri="{FF2B5EF4-FFF2-40B4-BE49-F238E27FC236}">
                    <a16:creationId xmlns:a16="http://schemas.microsoft.com/office/drawing/2014/main" id="{F8367A22-32FC-409A-BC6D-AF4EADF659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3" name="Freeform 41">
                <a:extLst>
                  <a:ext uri="{FF2B5EF4-FFF2-40B4-BE49-F238E27FC236}">
                    <a16:creationId xmlns:a16="http://schemas.microsoft.com/office/drawing/2014/main" id="{73782FBF-4247-4891-8A79-82B1DBACB4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29974CCB-CBC0-49EA-A83F-DB754AC84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971F22A9-7698-46FB-B08D-636279702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>
            <a:extLst>
              <a:ext uri="{FF2B5EF4-FFF2-40B4-BE49-F238E27FC236}">
                <a16:creationId xmlns:a16="http://schemas.microsoft.com/office/drawing/2014/main" id="{45E2C315-CD7D-4ACE-851B-296B59C1D2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7" name="Rectangle 45">
            <a:extLst>
              <a:ext uri="{FF2B5EF4-FFF2-40B4-BE49-F238E27FC236}">
                <a16:creationId xmlns:a16="http://schemas.microsoft.com/office/drawing/2014/main" id="{CFDFB4C4-3865-4EC8-B824-8C1488AF92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8" name="Rectangle 46">
            <a:extLst>
              <a:ext uri="{FF2B5EF4-FFF2-40B4-BE49-F238E27FC236}">
                <a16:creationId xmlns:a16="http://schemas.microsoft.com/office/drawing/2014/main" id="{2497966F-87D8-4200-956C-7ED45A9750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E7909FD-5E0E-4ED7-BBE8-6DCFEAF737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64" r:id="rId1"/>
    <p:sldLayoutId id="2147485853" r:id="rId2"/>
    <p:sldLayoutId id="2147485854" r:id="rId3"/>
    <p:sldLayoutId id="2147485855" r:id="rId4"/>
    <p:sldLayoutId id="2147485856" r:id="rId5"/>
    <p:sldLayoutId id="2147485857" r:id="rId6"/>
    <p:sldLayoutId id="2147485858" r:id="rId7"/>
    <p:sldLayoutId id="2147485859" r:id="rId8"/>
    <p:sldLayoutId id="2147485860" r:id="rId9"/>
    <p:sldLayoutId id="2147485861" r:id="rId10"/>
    <p:sldLayoutId id="2147485862" r:id="rId11"/>
    <p:sldLayoutId id="21474858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4.xml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0.jpeg"/><Relationship Id="rId7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EF27-86DF-4043-9A0E-476E98F5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Adam a Magnificent &amp; Tragic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Prophetic Type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’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of Christ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亞當 </a:t>
            </a:r>
            <a:r>
              <a:rPr lang="en-US" altLang="zh-CN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zh-CN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壯麗且悲劇式的基督預表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B1BC-3136-442A-9147-FD6337E0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 marL="0">
              <a:spcBef>
                <a:spcPct val="0"/>
              </a:spcBef>
            </a:pPr>
            <a:r>
              <a:rPr lang="en-US" altLang="en-US" b="1" u="sng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Types are Objective Proof the Bible is a supernaturally designed </a:t>
            </a: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Message whose origin is an Eternal</a:t>
            </a: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Omniscient Being </a:t>
            </a: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outside our space-time domain</a:t>
            </a:r>
          </a:p>
          <a:p>
            <a:pPr marL="0">
              <a:spcBef>
                <a:spcPct val="0"/>
              </a:spcBef>
            </a:pPr>
            <a:r>
              <a:rPr lang="zh-CN" altLang="en-US" sz="3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預表是聖經為超自然設計出的信息的客觀證據，它的源始來自我們時空領域之外的永恆且無所不知的那一位。</a:t>
            </a:r>
            <a:endParaRPr lang="en-US" altLang="en-US" sz="3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ct val="0"/>
              </a:spcBef>
            </a:pPr>
            <a:r>
              <a:rPr lang="en-US" altLang="en-US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</a:t>
            </a:r>
            <a:r>
              <a:rPr lang="en-US" altLang="en-US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b="1" i="1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Harry Rimmer debated an atheist on the 		Divine inspiration of the Bible.</a:t>
            </a:r>
          </a:p>
          <a:p>
            <a:pPr marL="0"/>
            <a:endParaRPr lang="en-US" altLang="en-US">
              <a:solidFill>
                <a:srgbClr val="66FF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4AF6-E597-430D-BFDB-94F7C2AF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0668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The N.T. fulfillment of the OT type is called the</a:t>
            </a:r>
            <a:r>
              <a:rPr lang="en-US" sz="32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en-US" sz="3200" b="1" dirty="0">
                <a:solidFill>
                  <a:srgbClr val="FFFF99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‘</a:t>
            </a:r>
            <a:r>
              <a:rPr lang="en-US" sz="3200" b="1" u="sng" dirty="0">
                <a:solidFill>
                  <a:srgbClr val="FFFF99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antitype</a:t>
            </a:r>
            <a:r>
              <a:rPr lang="en-US" sz="3200" b="1" dirty="0">
                <a:solidFill>
                  <a:srgbClr val="FFFF99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’</a:t>
            </a:r>
            <a:br>
              <a:rPr lang="en-US" sz="3200" b="1" dirty="0">
                <a:solidFill>
                  <a:srgbClr val="FFFF99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</a:b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新約所實現舊約的預表，被稱爲“原型”</a:t>
            </a:r>
            <a:endParaRPr lang="en-U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EAEB-71E3-4FC5-94B8-072AABF1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12039600" cy="5257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is a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Prophetic Type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Jesus Christ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Bible says 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</a:t>
            </a:r>
            <a:r>
              <a:rPr lang="en-US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figure</a:t>
            </a:r>
            <a:r>
              <a:rPr lang="en-US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him that was to come</a:t>
            </a:r>
            <a:r>
              <a:rPr lang="en-US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(Rom. 5:14)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亞當是耶穌基督的“預表”。聖經說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						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TW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亞當乃是那以後要來之人的預像。</a:t>
            </a:r>
            <a:r>
              <a:rPr lang="zh-CN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</a:t>
            </a:r>
            <a:endParaRPr lang="en-US" altLang="zh-CN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Holy Spirit deliberately designed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similarities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into the record of Adam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that would Correspond to great truths about Jesus recorded in the N. T. 4000 yrs. later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(Lk. 24:44; John 5:39, 45-46).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聖靈有意地將“類同之處”設計進亞當的記錄中，以其它們能與四千年之後耶穌在新約中的記錄相對應。</a:t>
            </a:r>
            <a:endParaRPr 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>
              <a:latin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E13F872-BF0D-4789-820C-518861A0E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609600"/>
          </a:xfrm>
        </p:spPr>
        <p:txBody>
          <a:bodyPr/>
          <a:lstStyle/>
          <a:p>
            <a:pPr eaLnBrk="1" hangingPunct="1"/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AE9C2B7-D647-40F6-872B-D768E86BF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981200" cy="4953000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4340" name="Picture 4" descr="Diagram&#10;&#10;Description automatically generated">
            <a:extLst>
              <a:ext uri="{FF2B5EF4-FFF2-40B4-BE49-F238E27FC236}">
                <a16:creationId xmlns:a16="http://schemas.microsoft.com/office/drawing/2014/main" id="{7AF7E9A4-3F9E-46A1-ADD7-E58FF9980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FC7532-3D61-4228-9251-937D8C675825}"/>
              </a:ext>
            </a:extLst>
          </p:cNvPr>
          <p:cNvSpPr/>
          <p:nvPr/>
        </p:nvSpPr>
        <p:spPr>
          <a:xfrm>
            <a:off x="609600" y="3886200"/>
            <a:ext cx="1219200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C23FB1-180F-4B75-93F8-9FAADEDCE8F3}"/>
              </a:ext>
            </a:extLst>
          </p:cNvPr>
          <p:cNvSpPr/>
          <p:nvPr/>
        </p:nvSpPr>
        <p:spPr>
          <a:xfrm>
            <a:off x="6897688" y="3857625"/>
            <a:ext cx="1295400" cy="533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2A4F30-7253-477A-84FE-E0E543C1A7D0}"/>
              </a:ext>
            </a:extLst>
          </p:cNvPr>
          <p:cNvSpPr/>
          <p:nvPr/>
        </p:nvSpPr>
        <p:spPr>
          <a:xfrm>
            <a:off x="2057400" y="3886200"/>
            <a:ext cx="1828800" cy="5334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4F7875-D4B5-4555-8E5E-3FBB5D5C0862}"/>
              </a:ext>
            </a:extLst>
          </p:cNvPr>
          <p:cNvSpPr/>
          <p:nvPr/>
        </p:nvSpPr>
        <p:spPr>
          <a:xfrm>
            <a:off x="8280400" y="3830638"/>
            <a:ext cx="1981200" cy="5334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DB7AC3-4A16-441E-8F52-FE21D8EE2A7A}"/>
              </a:ext>
            </a:extLst>
          </p:cNvPr>
          <p:cNvSpPr/>
          <p:nvPr/>
        </p:nvSpPr>
        <p:spPr>
          <a:xfrm>
            <a:off x="3962400" y="3886200"/>
            <a:ext cx="1447800" cy="5238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0F9264-ACD3-4F0B-A585-56EECDFE1190}"/>
              </a:ext>
            </a:extLst>
          </p:cNvPr>
          <p:cNvSpPr/>
          <p:nvPr/>
        </p:nvSpPr>
        <p:spPr>
          <a:xfrm>
            <a:off x="10325100" y="3857625"/>
            <a:ext cx="1638300" cy="4857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47E0FA4-01B8-40B1-B5BE-6EA41F21C266}"/>
                  </a:ext>
                </a:extLst>
              </p14:cNvPr>
              <p14:cNvContentPartPr/>
              <p14:nvPr/>
            </p14:nvContentPartPr>
            <p14:xfrm>
              <a:off x="1507542" y="1156565"/>
              <a:ext cx="2883960" cy="326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47E0FA4-01B8-40B1-B5BE-6EA41F21C2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3535" y="1048565"/>
                <a:ext cx="2991613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2EF245-8107-4C59-A7BD-B6102B98DB36}"/>
                  </a:ext>
                </a:extLst>
              </p14:cNvPr>
              <p14:cNvContentPartPr/>
              <p14:nvPr/>
            </p14:nvContentPartPr>
            <p14:xfrm>
              <a:off x="1614102" y="1388405"/>
              <a:ext cx="145440" cy="72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2EF245-8107-4C59-A7BD-B6102B98DB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0102" y="1280405"/>
                <a:ext cx="2530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541E5D-3E85-4466-8E8E-5D6A25DB9713}"/>
                  </a:ext>
                </a:extLst>
              </p14:cNvPr>
              <p14:cNvContentPartPr/>
              <p14:nvPr/>
            </p14:nvContentPartPr>
            <p14:xfrm>
              <a:off x="8015262" y="1068725"/>
              <a:ext cx="2503440" cy="260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541E5D-3E85-4466-8E8E-5D6A25DB97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61270" y="960575"/>
                <a:ext cx="2611065" cy="476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BB49507-4AEC-4F6A-BF9B-1897C4C5B5BB}"/>
                  </a:ext>
                </a:extLst>
              </p14:cNvPr>
              <p14:cNvContentPartPr/>
              <p14:nvPr/>
            </p14:nvContentPartPr>
            <p14:xfrm>
              <a:off x="8113902" y="1293365"/>
              <a:ext cx="101520" cy="40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BB49507-4AEC-4F6A-BF9B-1897C4C5B5B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59902" y="1184392"/>
                <a:ext cx="209160" cy="25790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FE8E3D-DEB0-48D4-80FA-E0F36C70E01F}"/>
              </a:ext>
            </a:extLst>
          </p:cNvPr>
          <p:cNvSpPr/>
          <p:nvPr/>
        </p:nvSpPr>
        <p:spPr>
          <a:xfrm>
            <a:off x="2667000" y="2743200"/>
            <a:ext cx="533400" cy="990600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9F5683-BFFC-4E36-B737-CC428772C336}"/>
              </a:ext>
            </a:extLst>
          </p:cNvPr>
          <p:cNvSpPr/>
          <p:nvPr/>
        </p:nvSpPr>
        <p:spPr>
          <a:xfrm>
            <a:off x="7391400" y="3092450"/>
            <a:ext cx="990600" cy="452438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4D28C4-256D-4210-A962-861A9857CA7B}"/>
                  </a:ext>
                </a:extLst>
              </p14:cNvPr>
              <p14:cNvContentPartPr/>
              <p14:nvPr/>
            </p14:nvContentPartPr>
            <p14:xfrm>
              <a:off x="4532622" y="626239"/>
              <a:ext cx="3748320" cy="36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4D28C4-256D-4210-A962-861A9857CA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96625" y="554239"/>
                <a:ext cx="3819953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3CEC88D-0E53-4FC9-A3C2-68F026F626C5}"/>
                  </a:ext>
                </a:extLst>
              </p14:cNvPr>
              <p14:cNvContentPartPr/>
              <p14:nvPr/>
            </p14:nvContentPartPr>
            <p14:xfrm>
              <a:off x="-700698" y="-19555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3CEC88D-0E53-4FC9-A3C2-68F026F626C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736698" y="-91555"/>
                <a:ext cx="7200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4C21A0-7ED7-48C9-A225-D284DD9E3B90}"/>
              </a:ext>
            </a:extLst>
          </p:cNvPr>
          <p:cNvSpPr/>
          <p:nvPr/>
        </p:nvSpPr>
        <p:spPr>
          <a:xfrm>
            <a:off x="2438400" y="5181600"/>
            <a:ext cx="2590800" cy="7620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AED93E-507C-4E8F-BF3B-5A28DD58DB22}"/>
              </a:ext>
            </a:extLst>
          </p:cNvPr>
          <p:cNvSpPr/>
          <p:nvPr/>
        </p:nvSpPr>
        <p:spPr>
          <a:xfrm>
            <a:off x="7162800" y="5181600"/>
            <a:ext cx="2819400" cy="76993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9" grpId="0" animBg="1"/>
      <p:bldP spid="13" grpId="0" animBg="1"/>
      <p:bldP spid="2" grpId="0" animBg="1"/>
      <p:bldP spid="3" grpId="0" animBg="1"/>
      <p:bldP spid="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54A932B-081B-4236-8130-D0AB91FD4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828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When we study Prophetic Types we must realize there are both similarities &amp; contrasts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.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當我們研究預表時，我們必須明白同時有類同與對比之處</a:t>
            </a:r>
            <a:r>
              <a:rPr lang="en-US" altLang="en-US" sz="3600" b="1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endParaRPr lang="en-US" altLang="en-US" sz="3200" b="1">
              <a:solidFill>
                <a:srgbClr val="FFFF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D473CEA-F163-49B5-8486-6CB4A20A2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11887200" cy="4572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Similarities because everyone called of God is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predestined to be conformed to the image of God’s Son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(Rom. 8:28-29).  </a:t>
            </a:r>
          </a:p>
          <a:p>
            <a:pPr eaLnBrk="1" hangingPunct="1"/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類同是因爲被上帝所呼召的每個人，都被“預先定下效法上帝兒子的模樣”（羅</a:t>
            </a:r>
            <a:r>
              <a:rPr lang="en-US" altLang="zh-CN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8</a:t>
            </a: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：</a:t>
            </a:r>
            <a:r>
              <a:rPr lang="en-US" altLang="zh-CN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28-29</a:t>
            </a: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）；</a:t>
            </a:r>
            <a:r>
              <a:rPr lang="en-US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Contrasts because Jesus Christ is the only sinless human being who ever lived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(Heb. 4:15; 7:26;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 Pet. 1:18-19; 2 Cor. 5:21; I John 3:5)</a:t>
            </a:r>
          </a:p>
          <a:p>
            <a:pPr eaLnBrk="1" hangingPunct="1"/>
            <a:r>
              <a:rPr lang="zh-CN" altLang="en-US" sz="40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對比是因爲耶穌基督是唯一活著無罪的人。</a:t>
            </a:r>
            <a:endParaRPr lang="en-US" altLang="en-US" sz="40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FA784D07-DD8D-4E73-820F-B9F275569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2149475"/>
            <a:ext cx="4494213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CCE48F41-966F-484B-B744-51A865D29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15800" cy="1676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The contrasts allow the Holy Spirit to more vividly &amp; clearly highlight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u="sng">
                <a:solidFill>
                  <a:srgbClr val="FF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the perfection of the Person &amp; Work of Christ</a:t>
            </a:r>
            <a:br>
              <a:rPr lang="en-US" altLang="en-US" sz="3200" b="1" u="sng">
                <a:solidFill>
                  <a:srgbClr val="FF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這些對比讓聖靈更鮮活、清楚地强調基督完美的位格與工作</a:t>
            </a:r>
            <a:endParaRPr lang="en-US" altLang="en-US" sz="32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00D3112-B407-458D-8070-DC4DAF549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166938"/>
            <a:ext cx="3073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way to look at fine crochet</a:t>
            </a: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u="sng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black velvet</a:t>
            </a:r>
          </a:p>
        </p:txBody>
      </p:sp>
      <p:pic>
        <p:nvPicPr>
          <p:cNvPr id="16389" name="Picture 6" descr="A black and white photo of a flower&#10;&#10;Description automatically generated with low confidence">
            <a:extLst>
              <a:ext uri="{FF2B5EF4-FFF2-40B4-BE49-F238E27FC236}">
                <a16:creationId xmlns:a16="http://schemas.microsoft.com/office/drawing/2014/main" id="{77A9BBC5-B5FC-455E-9B96-C7D60523E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109788"/>
            <a:ext cx="46228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E9D157E-80F1-4889-BBFA-A13C643BF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15800" cy="1676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Contrasts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CCFF"/>
                </a:solidFill>
                <a:latin typeface="Comic Sans MS" pitchFamily="66" charset="0"/>
              </a:rPr>
              <a:t>1</a:t>
            </a:r>
            <a:r>
              <a:rPr lang="en-US" sz="3200" b="1" u="sng" baseline="30000" dirty="0">
                <a:solidFill>
                  <a:srgbClr val="FFCCFF"/>
                </a:solidFill>
                <a:latin typeface="Comic Sans MS" pitchFamily="66" charset="0"/>
              </a:rPr>
              <a:t>st</a:t>
            </a:r>
            <a:r>
              <a:rPr lang="en-US" sz="3200" b="1" u="sng" dirty="0">
                <a:solidFill>
                  <a:srgbClr val="FFCCFF"/>
                </a:solidFill>
                <a:latin typeface="Comic Sans MS" pitchFamily="66" charset="0"/>
              </a:rPr>
              <a:t> Adam</a:t>
            </a:r>
            <a:r>
              <a:rPr lang="en-US" sz="3200" b="1" dirty="0">
                <a:solidFill>
                  <a:srgbClr val="FFCCFF"/>
                </a:solidFill>
                <a:latin typeface="Comic Sans MS" pitchFamily="66" charset="0"/>
              </a:rPr>
              <a:t> &amp; </a:t>
            </a:r>
            <a:r>
              <a:rPr lang="en-US" sz="3200" b="1" u="sng" dirty="0">
                <a:solidFill>
                  <a:srgbClr val="FFCCFF"/>
                </a:solidFill>
                <a:latin typeface="Comic Sans MS" pitchFamily="66" charset="0"/>
              </a:rPr>
              <a:t>1</a:t>
            </a:r>
            <a:r>
              <a:rPr lang="en-US" sz="3200" b="1" u="sng" baseline="30000" dirty="0">
                <a:solidFill>
                  <a:srgbClr val="FFCCFF"/>
                </a:solidFill>
                <a:latin typeface="Comic Sans MS" pitchFamily="66" charset="0"/>
              </a:rPr>
              <a:t>st</a:t>
            </a:r>
            <a:r>
              <a:rPr lang="en-US" sz="3200" b="1" u="sng" dirty="0">
                <a:solidFill>
                  <a:srgbClr val="FFCCFF"/>
                </a:solidFill>
                <a:latin typeface="Comic Sans MS" pitchFamily="66" charset="0"/>
              </a:rPr>
              <a:t> Man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; </a:t>
            </a:r>
            <a:r>
              <a:rPr lang="en-US" sz="3200" b="1" u="sng" dirty="0">
                <a:solidFill>
                  <a:srgbClr val="CCFFFF"/>
                </a:solidFill>
                <a:latin typeface="Comic Sans MS" pitchFamily="66" charset="0"/>
              </a:rPr>
              <a:t>Last Adam</a:t>
            </a:r>
            <a:r>
              <a:rPr lang="en-US" sz="3200" b="1" dirty="0">
                <a:solidFill>
                  <a:srgbClr val="CCFFFF"/>
                </a:solidFill>
                <a:latin typeface="Comic Sans MS" pitchFamily="66" charset="0"/>
              </a:rPr>
              <a:t> &amp; </a:t>
            </a:r>
            <a:r>
              <a:rPr lang="en-US" sz="3200" b="1" u="sng" dirty="0">
                <a:solidFill>
                  <a:srgbClr val="CCFFFF"/>
                </a:solidFill>
                <a:latin typeface="Comic Sans MS" pitchFamily="66" charset="0"/>
              </a:rPr>
              <a:t>2</a:t>
            </a:r>
            <a:r>
              <a:rPr lang="en-US" sz="3200" b="1" u="sng" baseline="30000" dirty="0">
                <a:solidFill>
                  <a:srgbClr val="CCFFFF"/>
                </a:solidFill>
                <a:latin typeface="Comic Sans MS" pitchFamily="66" charset="0"/>
              </a:rPr>
              <a:t>nd</a:t>
            </a:r>
            <a:r>
              <a:rPr lang="en-US" sz="3200" b="1" u="sng" dirty="0">
                <a:solidFill>
                  <a:srgbClr val="CCFFFF"/>
                </a:solidFill>
                <a:latin typeface="Comic Sans MS" pitchFamily="66" charset="0"/>
              </a:rPr>
              <a:t> Man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Cor. 15:45-47)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對比：首先的亞當，第一個男人；末後的亞當，第二個男人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0D4968F-F171-4A60-B7B6-F832F50F2D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5867400" cy="4572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The only son of God by direct creation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(Gen. 1:26-27; 5:1; Lk. 3:38).</a:t>
            </a:r>
            <a:r>
              <a:rPr lang="en-US" altLang="en-US" sz="3200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altLang="en-US" sz="3200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Has a beginning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上帝唯一直接創造的兒子，</a:t>
            </a:r>
            <a:r>
              <a:rPr lang="en-US" altLang="zh-CN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有開端</a:t>
            </a:r>
            <a:endParaRPr lang="en-US" altLang="en-US" sz="3600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He is Created</a:t>
            </a:r>
          </a:p>
          <a:p>
            <a:pPr>
              <a:defRPr/>
            </a:pPr>
            <a:r>
              <a:rPr lang="zh-CN" altLang="en-US" sz="40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他是被造的</a:t>
            </a:r>
            <a:endParaRPr lang="en-US" altLang="en-US" sz="40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D10F4A42-0908-4905-B3DE-0088CE4273E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2057400"/>
            <a:ext cx="6096000" cy="46482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The “</a:t>
            </a: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only begotten Son of God</a:t>
            </a:r>
            <a:r>
              <a:rPr lang="en-US" altLang="en-US" sz="3200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(John 3:16) </a:t>
            </a: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eternally co-existent</a:t>
            </a:r>
            <a:r>
              <a:rPr lang="en-US" altLang="en-US" sz="3200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(John 5:26; Isa. 63:16)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永遠與上帝共存的“獨生子”</a:t>
            </a:r>
            <a:r>
              <a:rPr lang="en-US" altLang="zh-CN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	</a:t>
            </a:r>
            <a:endParaRPr lang="en-US" altLang="en-US" sz="32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3200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Jesus is the Creator</a:t>
            </a:r>
            <a:r>
              <a:rPr lang="en-US" altLang="en-US" sz="3200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		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(John 1:1-3; Col. 1:15-17)</a:t>
            </a:r>
          </a:p>
          <a:p>
            <a:pPr>
              <a:defRPr/>
            </a:pPr>
            <a:r>
              <a:rPr lang="zh-CN" altLang="en-US" sz="40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耶穌是造物主</a:t>
            </a:r>
            <a:endParaRPr lang="en-US" altLang="en-US" sz="40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>
            <a:extLst>
              <a:ext uri="{FF2B5EF4-FFF2-40B4-BE49-F238E27FC236}">
                <a16:creationId xmlns:a16="http://schemas.microsoft.com/office/drawing/2014/main" id="{BBD0A7CB-1C7B-4598-8C44-4A9E4B6A2E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6400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Head of the old Creation</a:t>
            </a:r>
            <a:r>
              <a:rPr lang="en-US" altLang="en-US" sz="3200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(Gen. 1:26-28)</a:t>
            </a:r>
            <a:r>
              <a:rPr lang="en-US" altLang="en-US" sz="3200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begets all his natural offspring &amp; descendants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是舊創造的元首，生下所有後代與後裔；</a:t>
            </a:r>
            <a:endParaRPr lang="en-US" altLang="en-US" sz="3600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3200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The 1</a:t>
            </a:r>
            <a:r>
              <a:rPr lang="en-US" altLang="en-US" sz="3200" b="1" u="sng" baseline="30000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en-US" altLang="en-US" sz="3200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man was of</a:t>
            </a:r>
            <a:r>
              <a:rPr lang="en-US" altLang="en-US" sz="3200" b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altLang="en-US" sz="3200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the earth</a:t>
            </a:r>
            <a:r>
              <a:rPr lang="en-US" altLang="en-US" sz="3200" b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3200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earthy</a:t>
            </a:r>
            <a:r>
              <a:rPr lang="en-US" altLang="en-US" sz="3200" b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” &amp; </a:t>
            </a:r>
            <a:r>
              <a:rPr lang="en-US" altLang="en-US" sz="3200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we bear his image</a:t>
            </a:r>
            <a:r>
              <a:rPr lang="en-US" altLang="en-US" sz="3200" b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(I Cor. 15:47-9; Gen. 5:3) 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首先的人“出於地，是屬地的”，我們承受他的形像。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0B0D9D3-2013-49B1-A563-0952747288B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6019800" cy="6477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Head of the new Creation</a:t>
            </a:r>
            <a:r>
              <a:rPr lang="en-US" altLang="en-US" sz="3200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(Eph. 1:22-23);</a:t>
            </a:r>
            <a:r>
              <a:rPr lang="en-US" altLang="en-US" sz="3200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begets all his spiritual offspring</a:t>
            </a:r>
            <a:r>
              <a:rPr lang="en-US" altLang="en-US" sz="3200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(Joh 1:12-3; 2Cor. 5:17)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新創造的元首，生出所有屬靈的後裔；</a:t>
            </a:r>
            <a:r>
              <a:rPr lang="en-US" alt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>
              <a:defRPr/>
            </a:pPr>
            <a:r>
              <a:rPr lang="en-US" altLang="en-US" sz="3200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The 2</a:t>
            </a:r>
            <a:r>
              <a:rPr lang="en-US" altLang="en-US" sz="3200" b="1" u="sng" baseline="30000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US" altLang="en-US" sz="3200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man is</a:t>
            </a:r>
            <a:r>
              <a:rPr lang="en-US" altLang="en-US" sz="3200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altLang="en-US" sz="3200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the Lord from heaven</a:t>
            </a:r>
            <a:r>
              <a:rPr lang="en-US" altLang="en-US" sz="3200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” &amp; </a:t>
            </a:r>
            <a:r>
              <a:rPr lang="en-US" altLang="en-US" sz="3200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we bear his image</a:t>
            </a:r>
            <a:r>
              <a:rPr lang="en-US" altLang="en-US" sz="3200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(2 Cor. 3:18; I John 3:2-3) 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末後的人是“來自天上的主”，我們承受他的形像。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see Christ in the Word.jpg">
            <a:extLst>
              <a:ext uri="{FF2B5EF4-FFF2-40B4-BE49-F238E27FC236}">
                <a16:creationId xmlns:a16="http://schemas.microsoft.com/office/drawing/2014/main" id="{E26299CF-732A-4746-8C68-C126C82EC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574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>
            <a:extLst>
              <a:ext uri="{FF2B5EF4-FFF2-40B4-BE49-F238E27FC236}">
                <a16:creationId xmlns:a16="http://schemas.microsoft.com/office/drawing/2014/main" id="{039B4CBC-3E67-4987-8A2F-CFD7DBEFA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2954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Comic Sans MS" pitchFamily="66" charset="0"/>
                <a:ea typeface="SimSun" pitchFamily="2" charset="-122"/>
              </a:rPr>
              <a:t>Beholding Prophetic Types in Scripture transforms our lives</a:t>
            </a:r>
            <a:r>
              <a:rPr lang="en-US" altLang="zh-CN" sz="3200" dirty="0">
                <a:latin typeface="Comic Sans MS" pitchFamily="66" charset="0"/>
                <a:ea typeface="SimSun" pitchFamily="2" charset="-122"/>
              </a:rPr>
              <a:t> </a:t>
            </a:r>
            <a:br>
              <a:rPr lang="en-US" altLang="zh-CN" sz="3200" dirty="0">
                <a:latin typeface="Comic Sans MS" pitchFamily="66" charset="0"/>
                <a:ea typeface="SimSun" pitchFamily="2" charset="-122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上帝將預表放入祂的話語中，為的是改變我們的人生！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F414A4E-534F-4C2F-B617-535BB0A2A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7543800" cy="5257800"/>
          </a:xfrm>
        </p:spPr>
        <p:txBody>
          <a:bodyPr/>
          <a:lstStyle/>
          <a:p>
            <a:pPr>
              <a:defRPr/>
            </a:pPr>
            <a:r>
              <a:rPr lang="en-US" altLang="zh-CN" b="1" dirty="0">
                <a:latin typeface="Times New Roman" pitchFamily="18" charset="0"/>
                <a:ea typeface="SimSun" pitchFamily="2" charset="-122"/>
              </a:rPr>
              <a:t>“But we all, …</a:t>
            </a:r>
            <a:r>
              <a:rPr lang="en-US" altLang="zh-CN" b="1" u="sng" dirty="0">
                <a:solidFill>
                  <a:srgbClr val="CCFFFF"/>
                </a:solidFill>
                <a:latin typeface="Times New Roman" pitchFamily="18" charset="0"/>
                <a:ea typeface="SimSun" pitchFamily="2" charset="-122"/>
              </a:rPr>
              <a:t>beholding as in a glass the glory of the Lord</a:t>
            </a:r>
            <a:r>
              <a:rPr lang="en-US" altLang="zh-CN" b="1" dirty="0">
                <a:latin typeface="Times New Roman" pitchFamily="18" charset="0"/>
                <a:ea typeface="SimSun" pitchFamily="2" charset="-122"/>
              </a:rPr>
              <a:t>, </a:t>
            </a:r>
            <a:r>
              <a:rPr lang="en-US" altLang="zh-CN" b="1" u="sng" dirty="0">
                <a:solidFill>
                  <a:srgbClr val="FFCCFF"/>
                </a:solidFill>
                <a:latin typeface="Times New Roman" pitchFamily="18" charset="0"/>
                <a:ea typeface="SimSun" pitchFamily="2" charset="-122"/>
              </a:rPr>
              <a:t>are changed into the same image</a:t>
            </a:r>
            <a:r>
              <a:rPr lang="en-US" altLang="zh-CN" b="1" dirty="0">
                <a:solidFill>
                  <a:srgbClr val="FFCCFF"/>
                </a:solidFill>
                <a:latin typeface="Times New Roman" pitchFamily="18" charset="0"/>
                <a:ea typeface="SimSun" pitchFamily="2" charset="-122"/>
              </a:rPr>
              <a:t> from glory to glory, </a:t>
            </a:r>
          </a:p>
          <a:p>
            <a:pPr>
              <a:defRPr/>
            </a:pPr>
            <a:r>
              <a:rPr lang="en-US" altLang="zh-CN" b="1" dirty="0">
                <a:latin typeface="Times New Roman" pitchFamily="18" charset="0"/>
                <a:ea typeface="SimSun" pitchFamily="2" charset="-122"/>
              </a:rPr>
              <a:t>even as  </a:t>
            </a:r>
            <a:r>
              <a:rPr lang="en-US" altLang="zh-CN" b="1" u="sng" dirty="0">
                <a:solidFill>
                  <a:srgbClr val="FFFF99"/>
                </a:solidFill>
                <a:latin typeface="Times New Roman" pitchFamily="18" charset="0"/>
                <a:ea typeface="SimSun" pitchFamily="2" charset="-122"/>
              </a:rPr>
              <a:t>by the Spirit of the Lord</a:t>
            </a:r>
            <a:r>
              <a:rPr lang="en-US" altLang="zh-CN" b="1" dirty="0">
                <a:latin typeface="Times New Roman" pitchFamily="18" charset="0"/>
                <a:ea typeface="SimSun" pitchFamily="2" charset="-122"/>
              </a:rPr>
              <a:t>.”       (2 Cor. 3:18) 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我們眾人既然敞著臉得以看見主的榮光，好像從鏡子裡反照，就變成主的形狀，榮上加榮，如同從主的靈變成的。</a:t>
            </a:r>
            <a:r>
              <a:rPr 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林後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3:18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AC5DAB6-6994-435D-AB26-940761E3D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(Romans 5:12-21) 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Men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 to understand Redemptive History</a:t>
            </a: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（羅馬書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5:12-21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 兩個人：明白救贖歷史的關鍵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08DF9CF-DBEB-4A7D-A4C9-45D7C9645E7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867400" cy="510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Sin of 1 man</a:t>
            </a:r>
            <a:r>
              <a:rPr lang="en-US" altLang="en-US" sz="3200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en-US" sz="3200" b="1" i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Death enters humanity by his sin &amp; passed on to the whole race for all sinned</a:t>
            </a:r>
            <a:r>
              <a:rPr lang="en-US" altLang="en-US" sz="3200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(Rom. 5:12; 3:23)  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第一個人的罪惡：因他的罪 死亡進入人間，並傳遞給全 人類</a:t>
            </a:r>
            <a:endParaRPr lang="en-US" altLang="en-US" sz="3200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3200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</a:rPr>
              <a:t>Brings condemnation</a:t>
            </a:r>
            <a:r>
              <a:rPr lang="en-US" altLang="en-US" sz="3200" b="1" i="1" dirty="0">
                <a:solidFill>
                  <a:srgbClr val="CCFF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</a:rPr>
              <a:t>Rom 5:16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帶來定罪（羅</a:t>
            </a:r>
            <a:r>
              <a:rPr lang="en-US" altLang="zh-CN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16</a:t>
            </a: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9DA3F18E-C017-4E0A-AE86-6BC792707DE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600200"/>
            <a:ext cx="5867400" cy="5181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The Perfection of the 2</a:t>
            </a:r>
            <a:r>
              <a:rPr lang="en-US" altLang="en-US" sz="3200" b="1" u="sng" baseline="30000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man</a:t>
            </a:r>
            <a:r>
              <a:rPr lang="en-US" altLang="en-US" sz="3200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en-US" sz="3200" b="1" i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Life restored by righteousness of Christ &amp; passes on to many through faith</a:t>
            </a:r>
            <a:r>
              <a:rPr lang="en-US" altLang="en-US" sz="3200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(Rom. 5:1-2)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第二個完美的人：基督的公 義恢復生命，並傳遞給有信 心的人；</a:t>
            </a:r>
            <a:endParaRPr lang="en-US" altLang="en-US" sz="3600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3200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</a:rPr>
              <a:t>Brings justification</a:t>
            </a:r>
            <a:r>
              <a:rPr lang="en-US" altLang="en-US" sz="3200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</a:rPr>
              <a:t>(Rom. 5:16)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帶來稱義（羅</a:t>
            </a:r>
            <a:r>
              <a:rPr lang="en-US" altLang="zh-CN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16</a:t>
            </a: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7CF6886-E19F-4874-B198-6F136A9CD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95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in Adam all die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in Christ shall all be made alive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Cor. 15:22)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“在亞當裏衆人都死了，照樣，在基督裏衆人都要活過來”</a:t>
            </a:r>
            <a:endParaRPr lang="en-US" sz="2800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B2EA51E-B6CA-4D2F-ADD9-D18688C340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867400" cy="5181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We receive our corruptible body of flesh</a:t>
            </a:r>
            <a:r>
              <a:rPr lang="en-US" altLang="en-US" sz="3200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altLang="en-US" sz="3200" b="1" i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with a sin nature</a:t>
            </a:r>
            <a:r>
              <a:rPr lang="en-US" altLang="en-US" sz="3200" b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– Rom. 7:18-20; Eph. 2:3</a:t>
            </a:r>
            <a:r>
              <a:rPr lang="en-US" altLang="en-US" sz="3200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alt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by inheritance from Adam</a:t>
            </a:r>
            <a:r>
              <a:rPr lang="en-US" altLang="en-US" sz="3200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(Gen. 2:23; 5:3; 1Cor. 15:49)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我們承繼了來自亞當的朽壞的</a:t>
            </a:r>
            <a:r>
              <a:rPr lang="en-US" altLang="zh-CN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具有罪性的</a:t>
            </a:r>
            <a:r>
              <a:rPr lang="en-US" altLang="zh-CN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身體。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E145DC9F-EFA6-4BB0-9182-2BF7B7E1649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600200"/>
            <a:ext cx="5943600" cy="5105400"/>
          </a:xfrm>
        </p:spPr>
        <p:txBody>
          <a:bodyPr/>
          <a:lstStyle/>
          <a:p>
            <a:pPr>
              <a:defRPr/>
            </a:pPr>
            <a:r>
              <a:rPr lang="en-US" altLang="en-US" sz="3200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We will receive an incorruptible </a:t>
            </a: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glorified spiritual body by resurrection</a:t>
            </a:r>
            <a:r>
              <a:rPr lang="en-US" altLang="en-US" sz="3200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altLang="en-US" sz="3200" b="1" i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with a divine nature</a:t>
            </a:r>
            <a:r>
              <a:rPr lang="en-US" altLang="en-US" sz="3200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1 Cor. 15:50-4; 2 Cor. 5:1-5; Rom. 8:8-11; I John 3:2</a:t>
            </a:r>
            <a:r>
              <a:rPr lang="en-US" altLang="en-US" sz="3200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) 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我們將承受復活，不朽壊、榮耀的屬靈身體</a:t>
            </a:r>
            <a:r>
              <a:rPr lang="en-US" altLang="zh-CN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具有神聖的本性</a:t>
            </a:r>
            <a:r>
              <a:rPr lang="en-US" altLang="zh-CN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>
            <a:extLst>
              <a:ext uri="{FF2B5EF4-FFF2-40B4-BE49-F238E27FC236}">
                <a16:creationId xmlns:a16="http://schemas.microsoft.com/office/drawing/2014/main" id="{A6E4D6F0-54A5-4D8B-A336-738E0016F2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6400800"/>
          </a:xfrm>
        </p:spPr>
        <p:txBody>
          <a:bodyPr/>
          <a:lstStyle/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US" alt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The 1</a:t>
            </a:r>
            <a:r>
              <a:rPr lang="en-US" altLang="en-US" sz="3200" b="1" u="sng" baseline="30000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en-US" alt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question asked by God in the O.T.</a:t>
            </a:r>
            <a:r>
              <a:rPr lang="en-US" altLang="en-US" sz="3200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: “</a:t>
            </a:r>
            <a:r>
              <a:rPr lang="en-US" alt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Where art thou</a:t>
            </a:r>
            <a:r>
              <a:rPr lang="en-US" altLang="en-US" sz="3200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?”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(Gen 3:9)</a:t>
            </a: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舊約中上帝問的第一個問題：“你在哪裏？”</a:t>
            </a:r>
            <a:r>
              <a:rPr lang="en-US" altLang="zh-C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zh-CN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n-US" altLang="en-US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US" altLang="en-US" sz="3200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 tried to hide his sin</a:t>
            </a:r>
            <a:r>
              <a:rPr lang="en-US" altLang="en-US" sz="3200" b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	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(Job. 31:33; Gen. 3:8, 10)</a:t>
            </a: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亞當試圖隱藏他的罪。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D5DE2619-6E88-4F87-87AD-D6E95D32E52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791200" cy="6477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The 1</a:t>
            </a:r>
            <a:r>
              <a:rPr lang="en-US" altLang="en-US" sz="3200" b="1" u="sng" baseline="30000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question by man in the N.T.</a:t>
            </a:r>
            <a:r>
              <a:rPr lang="en-US" altLang="en-US" sz="3200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: “</a:t>
            </a: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Where is he</a:t>
            </a:r>
            <a:r>
              <a:rPr lang="en-US" altLang="en-US" sz="3200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that is born </a:t>
            </a: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King of the Jews</a:t>
            </a:r>
            <a:r>
              <a:rPr lang="en-US" altLang="en-US" sz="3200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?”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(Matt. 2:2)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新約中人問的第一個問題：“那生來要作猶太人的王在哪裏？”</a:t>
            </a:r>
            <a:endParaRPr lang="en-US" altLang="en-US" sz="3600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3200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Exposed the horror of our sin by the Cross</a:t>
            </a:r>
            <a:r>
              <a:rPr lang="en-US" altLang="en-US" sz="3200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(Gospels; I Pet. 2:24; Isa. 53:4-6, 11)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十字架揭露罪的可怕。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5F57841-C5A5-4F62-853A-CD2D0D6C12FF}"/>
                  </a:ext>
                </a:extLst>
              </p14:cNvPr>
              <p14:cNvContentPartPr/>
              <p14:nvPr/>
            </p14:nvContentPartPr>
            <p14:xfrm>
              <a:off x="749022" y="651485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5F57841-C5A5-4F62-853A-CD2D0D6C1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022" y="579485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3D70-DE38-45E8-823C-B7C57218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158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Biblical Prophesy is Powerful Proof the Bible is God’s Word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聖經的預言強有力地證明聖經是上帝的話語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1CFB-3641-4C34-89AC-970630A2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11887200" cy="54864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(John 14:29)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said 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told you before it come to pass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it is come to pass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might believe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(John 13:19)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14:29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TW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現在事情還沒有成就，我預先告訴你們，叫你們到事情成就的時候就可以信。</a:t>
            </a:r>
            <a:r>
              <a:rPr lang="en-US" altLang="zh-TW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約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13:19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is the one true Omniscient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(John 1:1-4, 14; 16:30)</a:t>
            </a:r>
            <a:endParaRPr lang="en-US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耶穌是那位真實無所不知的上帝。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Jehovah fills the O.T. with Prophecies to Prove He Inspired it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41:22-24; 46:9-10; 48:3-5; Acts 15:18)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耶和華用預言充滿舊約，證明是祂所默示的！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		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41:22-24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46:9-10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48:3-5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；徒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15:18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b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83C7B85-531D-41E8-8E5C-210EC4F6A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20986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Cross</a:t>
            </a: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Tree</a:t>
            </a: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Pet. 2:24; Act 13:28-30)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Greatest Revelation of the Knowledge of Good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&amp; </a:t>
            </a:r>
            <a:r>
              <a:rPr lang="en-US" altLang="en-US" sz="3200" b="1" u="sng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32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en-US" sz="32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32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十字架，一棵樹，</a:t>
            </a:r>
            <a:b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是對善（基督）惡（罪）樹最偉大的啓示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555" name="Picture 7" descr="A picture containing text, outdoor, plant&#10;&#10;Description automatically generated">
            <a:extLst>
              <a:ext uri="{FF2B5EF4-FFF2-40B4-BE49-F238E27FC236}">
                <a16:creationId xmlns:a16="http://schemas.microsoft.com/office/drawing/2014/main" id="{AE656E94-2470-4E11-92A6-EFE6EE654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743200"/>
            <a:ext cx="434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A picture containing tree&#10;&#10;Description automatically generated">
            <a:extLst>
              <a:ext uri="{FF2B5EF4-FFF2-40B4-BE49-F238E27FC236}">
                <a16:creationId xmlns:a16="http://schemas.microsoft.com/office/drawing/2014/main" id="{87B5AFDD-FFF6-4EF8-BE59-C988B9AF0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33663"/>
            <a:ext cx="3898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34B1F0-D58A-4031-ABC6-F0087AD3E0A7}"/>
              </a:ext>
            </a:extLst>
          </p:cNvPr>
          <p:cNvSpPr txBox="1"/>
          <p:nvPr/>
        </p:nvSpPr>
        <p:spPr>
          <a:xfrm>
            <a:off x="6400800" y="2743200"/>
            <a:ext cx="1892300" cy="523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Cor. 5:21</a:t>
            </a:r>
          </a:p>
        </p:txBody>
      </p:sp>
      <p:pic>
        <p:nvPicPr>
          <p:cNvPr id="23558" name="Picture 10" descr="A picture containing outdoor, white, old, hillside&#10;&#10;Description automatically generated">
            <a:extLst>
              <a:ext uri="{FF2B5EF4-FFF2-40B4-BE49-F238E27FC236}">
                <a16:creationId xmlns:a16="http://schemas.microsoft.com/office/drawing/2014/main" id="{62B2DF87-503E-47E3-B320-F1B3999D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2290763"/>
            <a:ext cx="33655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2" descr="A picture containing old&#10;&#10;Description automatically generated">
            <a:extLst>
              <a:ext uri="{FF2B5EF4-FFF2-40B4-BE49-F238E27FC236}">
                <a16:creationId xmlns:a16="http://schemas.microsoft.com/office/drawing/2014/main" id="{C3DF035E-A83A-4B61-820B-44A1EA15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08538"/>
            <a:ext cx="22860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13">
            <a:extLst>
              <a:ext uri="{FF2B5EF4-FFF2-40B4-BE49-F238E27FC236}">
                <a16:creationId xmlns:a16="http://schemas.microsoft.com/office/drawing/2014/main" id="{C1266AD9-FC8B-4339-BF80-546D8EE5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1993900"/>
            <a:ext cx="1892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Gen.2:17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DBBB88-99F0-4EC8-8C04-D73332FDD4DC}"/>
              </a:ext>
            </a:extLst>
          </p:cNvPr>
          <p:cNvSpPr txBox="1"/>
          <p:nvPr/>
        </p:nvSpPr>
        <p:spPr>
          <a:xfrm>
            <a:off x="9804400" y="6257925"/>
            <a:ext cx="2100263" cy="5238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22:6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A0CB5-E6A0-44B7-8C86-AA409ED9BF86}"/>
              </a:ext>
            </a:extLst>
          </p:cNvPr>
          <p:cNvSpPr txBox="1"/>
          <p:nvPr/>
        </p:nvSpPr>
        <p:spPr>
          <a:xfrm>
            <a:off x="1231900" y="6305550"/>
            <a:ext cx="1816100" cy="5238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 3:15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1031EB-16D7-4818-9646-A7D173619CD3}"/>
              </a:ext>
            </a:extLst>
          </p:cNvPr>
          <p:cNvSpPr/>
          <p:nvPr/>
        </p:nvSpPr>
        <p:spPr>
          <a:xfrm>
            <a:off x="5181600" y="2895600"/>
            <a:ext cx="1219200" cy="1676400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AA501BB-5C90-40BB-AC9F-DE30DBA4C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295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makes the 1</a:t>
            </a:r>
            <a:r>
              <a:rPr lang="en-US" sz="3200" b="1" u="sng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Sacrifice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substitute dies in the sinner‘s place</a:t>
            </a:r>
            <a:br>
              <a:rPr 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上帝做了第一個祭物：它代替罪人死</a:t>
            </a:r>
            <a:r>
              <a:rPr 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6DE11B3-4802-40E2-9005-3E550A2463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5867400" cy="487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God clothed them with coats of skins</a:t>
            </a:r>
            <a:r>
              <a:rPr lang="en-US" altLang="en-US" sz="3200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altLang="en-US" sz="3200" b="1" i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a Lamb</a:t>
            </a:r>
            <a:r>
              <a:rPr lang="en-US" altLang="en-US" sz="3200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(3:21).</a:t>
            </a:r>
            <a:r>
              <a:rPr lang="en-US" altLang="en-US" sz="3200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They are redeemed as they</a:t>
            </a:r>
            <a:r>
              <a:rPr lang="en-US" altLang="en-US" sz="3200" b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altLang="en-US" sz="3200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put on the Lamb</a:t>
            </a:r>
            <a:r>
              <a:rPr lang="en-US" altLang="en-US" sz="3200" b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”</a:t>
            </a:r>
          </a:p>
          <a:p>
            <a:pPr>
              <a:defRPr/>
            </a:pPr>
            <a:r>
              <a:rPr lang="zh-CN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上帝用皮衣（羊皮）給他們穿上；他們“穿上羔羊”而被救贖。</a:t>
            </a:r>
            <a:endParaRPr lang="en-US" altLang="en-US" sz="40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F38B9CE-4414-4660-8C7B-B7C77DD91A5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752600"/>
            <a:ext cx="6019800" cy="495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Jesus is the Lamb of God who redeems us</a:t>
            </a:r>
            <a:r>
              <a:rPr lang="en-US" altLang="en-US" sz="3200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(John 1:29, 36). </a:t>
            </a:r>
            <a:r>
              <a:rPr lang="en-US" altLang="en-US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altLang="en-US" sz="3200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altLang="en-US" sz="3200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altLang="en-US" sz="3200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put on the Lord Jesus Christ</a:t>
            </a:r>
            <a:r>
              <a:rPr lang="en-US" altLang="en-US" sz="3200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(Rom. 13:14; Gal. 3:27)</a:t>
            </a:r>
          </a:p>
          <a:p>
            <a:pPr>
              <a:defRPr/>
            </a:pPr>
            <a:r>
              <a:rPr lang="zh-CN" altLang="en-US" sz="40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耶穌是上帝的羔羊，救贖我們。我們“穿上主耶穌基督。”</a:t>
            </a:r>
            <a:endParaRPr lang="en-US" altLang="en-US" sz="40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16F8EC7-4762-433C-8CC4-3D64C67D6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600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Gardens</a:t>
            </a:r>
            <a:r>
              <a:rPr 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u="sng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Adam in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Adam in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Gethsemane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(Matt. 26:36-57; Mk. 14:32-53; Lk. 36-54; John 18:1-13)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兩個園子：首先的亞當在伊甸園；末後的亞當在客西馬尼園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DE4D8C7-B31B-4CD8-89EB-EACC8C0820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5867400" cy="4648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Adam talked with </a:t>
            </a:r>
            <a:r>
              <a:rPr lang="en-US" altLang="en-US" sz="3200" b="1" u="sng" dirty="0" err="1">
                <a:solidFill>
                  <a:srgbClr val="FFCCFF"/>
                </a:solidFill>
                <a:latin typeface="Times New Roman" panose="02020603050405020304" pitchFamily="18" charset="0"/>
              </a:rPr>
              <a:t>satan</a:t>
            </a:r>
            <a:r>
              <a:rPr lang="en-US" altLang="en-US" sz="3200" b="1" dirty="0">
                <a:solidFill>
                  <a:srgbClr val="FFCC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200" b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sinned</a:t>
            </a:r>
            <a:r>
              <a:rPr lang="en-US" altLang="en-US" sz="3200" b="1" dirty="0">
                <a:solidFill>
                  <a:srgbClr val="FFCCFF"/>
                </a:solidFill>
                <a:latin typeface="Times New Roman" panose="02020603050405020304" pitchFamily="18" charset="0"/>
              </a:rPr>
              <a:t>; &amp; </a:t>
            </a:r>
            <a:r>
              <a:rPr lang="en-US" altLang="en-US" sz="3200" b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fell</a:t>
            </a:r>
            <a:r>
              <a:rPr lang="en-US" altLang="en-US" sz="3200" b="1" dirty="0">
                <a:solidFill>
                  <a:srgbClr val="FFCCFF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亞當與撒旦説話，犯罪，墮落了，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sz="3200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The whole human race was lost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全人類失喪了。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C15D6DD3-01C5-4BEE-8EEB-C6FD445E2B0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981200"/>
            <a:ext cx="5791200" cy="4724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Jesus prayed to the Father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suffered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</a:rPr>
              <a:t>; &amp; </a:t>
            </a: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triumphed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耶穌向天父禱告，受苦，得勝了，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sz="3200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Christ said</a:t>
            </a:r>
            <a:r>
              <a:rPr lang="en-US" altLang="en-US" sz="3200" b="1" dirty="0">
                <a:solidFill>
                  <a:srgbClr val="99FF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200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I have lost none</a:t>
            </a:r>
            <a:r>
              <a:rPr lang="en-US" altLang="en-US" sz="3200" b="1" dirty="0">
                <a:solidFill>
                  <a:srgbClr val="99FFCC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b="1" dirty="0">
                <a:latin typeface="Times New Roman" panose="02020603050405020304" pitchFamily="18" charset="0"/>
              </a:rPr>
              <a:t>(John 18:9; Heb. 7:25)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基督說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“我沒有失去一個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.”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40EBFF0-C5F2-4CB6-8A56-170963FE8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905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Gethsemane means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olive press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.”  </a:t>
            </a:r>
            <a:r>
              <a:rPr lang="en-US" altLang="en-US" sz="3200" b="1" u="sng">
                <a:solidFill>
                  <a:srgbClr val="FF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Where olives are crushed under the weight of a great stone</a:t>
            </a:r>
            <a:r>
              <a:rPr lang="en-US" altLang="en-US" sz="3200" b="1">
                <a:solidFill>
                  <a:srgbClr val="FF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3200" b="1" u="sng">
                <a:solidFill>
                  <a:srgbClr val="FF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forcing out every drop of olive oil</a:t>
            </a:r>
            <a:r>
              <a:rPr lang="en-US" altLang="en-US" sz="3200" b="1">
                <a:solidFill>
                  <a:srgbClr val="FF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  <a:br>
              <a:rPr lang="en-US" altLang="en-US" sz="3200" b="1">
                <a:solidFill>
                  <a:srgbClr val="FF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客西馬尼意為“橄欖壓榨機”，</a:t>
            </a:r>
            <a:br>
              <a:rPr lang="en-US" altLang="zh-CN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橄欖在石頭的重壓下被壓榨出每一滴橄欖油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F249DE1-C3D6-4E7A-AAA8-71D05F028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5638800" cy="3429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truly Jesus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olive press as he was crushed by our sins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(Isa. 53:5, 12; Lk. 22:44)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it leads to Pentecost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 2:1-4)</a:t>
            </a:r>
          </a:p>
          <a:p>
            <a:pPr eaLnBrk="1" hangingPunct="1"/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那確實是耶穌的“橄欖壓榨機”，他被我們的罪惡壓傷。</a:t>
            </a:r>
            <a:endParaRPr lang="en-US" altLang="en-US" sz="36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628" name="Picture 2" descr="A picture containing wooden, old, wood&#10;&#10;Description automatically generated">
            <a:extLst>
              <a:ext uri="{FF2B5EF4-FFF2-40B4-BE49-F238E27FC236}">
                <a16:creationId xmlns:a16="http://schemas.microsoft.com/office/drawing/2014/main" id="{3596C28E-02EF-4AF6-BB83-04C8090B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24063"/>
            <a:ext cx="60198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>
            <a:extLst>
              <a:ext uri="{FF2B5EF4-FFF2-40B4-BE49-F238E27FC236}">
                <a16:creationId xmlns:a16="http://schemas.microsoft.com/office/drawing/2014/main" id="{4624B8A7-5CF1-4F38-AE5F-439E28DBB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36763"/>
            <a:ext cx="6096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is a Type of the Holy Spirit (I Sam. 16:13)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5AE66C3-5AD8-4AD6-815C-9CA26C70F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Garden of Gethsemane in Jerusalem where Jesus Prayed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40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耶路撒冷耶穌禱告的客西馬尼園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7651" name="Picture 2" descr="A path with trees on the side&#10;&#10;Description automatically generated with low confidence">
            <a:extLst>
              <a:ext uri="{FF2B5EF4-FFF2-40B4-BE49-F238E27FC236}">
                <a16:creationId xmlns:a16="http://schemas.microsoft.com/office/drawing/2014/main" id="{6D9057BF-D0A0-4EC0-9B46-EDC2D4B9A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7624763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A picture containing ground, outdoor, tree, dirt&#10;&#10;Description automatically generated">
            <a:extLst>
              <a:ext uri="{FF2B5EF4-FFF2-40B4-BE49-F238E27FC236}">
                <a16:creationId xmlns:a16="http://schemas.microsoft.com/office/drawing/2014/main" id="{2CAD8F49-BD3D-484F-8517-73EC0145A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76600"/>
            <a:ext cx="538797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5">
            <a:extLst>
              <a:ext uri="{FF2B5EF4-FFF2-40B4-BE49-F238E27FC236}">
                <a16:creationId xmlns:a16="http://schemas.microsoft.com/office/drawing/2014/main" id="{F6DF2268-4E15-4BDF-9C02-C1A1CEEEC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825" y="2557463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2000 yr. old Olive Tree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CF6A86F-ABCC-4055-AADF-399123E03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752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Removes All The Curse Adam Brought upon the World</a:t>
            </a: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(Rev. 22:3; Gal. 3:13; Deut. 21:23)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基督挪去亞當帶到世界所有的咒詛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BDB5A21-BADD-4175-AE37-BDB37BEF72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5867400" cy="3657600"/>
          </a:xfrm>
        </p:spPr>
        <p:txBody>
          <a:bodyPr/>
          <a:lstStyle/>
          <a:p>
            <a:pPr>
              <a:defRPr/>
            </a:pPr>
            <a:r>
              <a:rPr lang="en-US" altLang="en-US" sz="3600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Adam’s curse</a:t>
            </a:r>
            <a:r>
              <a:rPr lang="en-US" altLang="en-US" sz="3600" b="1" dirty="0">
                <a:solidFill>
                  <a:srgbClr val="FF99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sorrow</a:t>
            </a:r>
            <a:r>
              <a:rPr lang="en-US" altLang="en-US" sz="3600" b="1" dirty="0">
                <a:solidFill>
                  <a:srgbClr val="FF99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(3:17)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亞當的咒詛：憂傷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sz="4000" b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Travail</a:t>
            </a:r>
            <a:r>
              <a:rPr lang="en-US" altLang="en-US" sz="4000" b="1" dirty="0">
                <a:solidFill>
                  <a:srgbClr val="FF99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(Gen. 3:16) 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苦楚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sz="4000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thorns</a:t>
            </a:r>
            <a:r>
              <a:rPr lang="en-US" altLang="en-US" sz="4000" b="1" dirty="0">
                <a:solidFill>
                  <a:srgbClr val="FF99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>
                <a:latin typeface="Times New Roman" panose="02020603050405020304" pitchFamily="18" charset="0"/>
              </a:rPr>
              <a:t>(3:18) 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荊棘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sz="4000" b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Sweat</a:t>
            </a:r>
            <a:r>
              <a:rPr lang="en-US" altLang="en-US" sz="4000" b="1" dirty="0">
                <a:solidFill>
                  <a:srgbClr val="FF99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(3:19) 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流汗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9F8CB46-8501-40C6-AE69-28CAF258587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828800"/>
            <a:ext cx="5791200" cy="487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Jesus was a man of sorrows </a:t>
            </a:r>
            <a:r>
              <a:rPr lang="en-US" altLang="en-US" b="1" dirty="0">
                <a:latin typeface="Times New Roman" panose="02020603050405020304" pitchFamily="18" charset="0"/>
              </a:rPr>
              <a:t>(Isa. 53:3); </a:t>
            </a:r>
            <a:r>
              <a:rPr lang="en-US" altLang="en-US" sz="3200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experienced</a:t>
            </a:r>
            <a:r>
              <a:rPr lang="en-US" altLang="en-US" sz="3200" b="1" dirty="0">
                <a:solidFill>
                  <a:srgbClr val="99FF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200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the travail of his soul</a:t>
            </a:r>
            <a:r>
              <a:rPr lang="en-US" altLang="en-US" sz="3200" b="1" dirty="0">
                <a:solidFill>
                  <a:srgbClr val="99FFCC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b="1" dirty="0">
                <a:latin typeface="Times New Roman" panose="02020603050405020304" pitchFamily="18" charset="0"/>
              </a:rPr>
              <a:t>(Isa. 53:11); </a:t>
            </a: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bore the crown of thorns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(John 19:2); </a:t>
            </a:r>
            <a:r>
              <a:rPr lang="en-US" altLang="en-US" sz="3200" b="1" dirty="0">
                <a:solidFill>
                  <a:srgbClr val="99FFCC"/>
                </a:solidFill>
                <a:latin typeface="Times New Roman" panose="02020603050405020304" pitchFamily="18" charset="0"/>
              </a:rPr>
              <a:t>&amp; </a:t>
            </a:r>
            <a:r>
              <a:rPr lang="en-US" altLang="en-US" sz="3200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sweat blood</a:t>
            </a:r>
            <a:r>
              <a:rPr lang="en-US" altLang="en-US" sz="3200" b="1" dirty="0">
                <a:solidFill>
                  <a:srgbClr val="99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(Lk. 22:44)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耶穌是“憂患之子”，歷經“心靈的苦楚”，戴上“荊棘冠冕”，汗如血點。</a:t>
            </a:r>
            <a:endParaRPr lang="en-US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8677" name="Picture 2" descr="A close up of a bug&#10;&#10;Description automatically generated with low confidence">
            <a:extLst>
              <a:ext uri="{FF2B5EF4-FFF2-40B4-BE49-F238E27FC236}">
                <a16:creationId xmlns:a16="http://schemas.microsoft.com/office/drawing/2014/main" id="{BCB30824-C73A-423B-90E7-8B64BDE4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14950"/>
            <a:ext cx="399573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499CE8A-A5C8-49A8-BE7D-1E983D41A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altLang="en-US" sz="32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He who knew no sin became sin for us</a:t>
            </a:r>
            <a:r>
              <a:rPr lang="en-US" alt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US" altLang="en-US" sz="3200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(2 Cor. 5:21; Rom. 8:3)</a:t>
            </a:r>
            <a:br>
              <a:rPr lang="en-US" altLang="en-US" sz="3200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zh-CN" altLang="en-US" sz="40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“那不知罪的為我們成爲罪”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72E8DDE-6AF4-40E1-A778-784D702823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867400" cy="4419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Adam was Alienated from God</a:t>
            </a:r>
            <a:r>
              <a:rPr lang="en-US" altLang="en-US" sz="3200" b="1" dirty="0">
                <a:solidFill>
                  <a:srgbClr val="FF99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(Gen. 3:8) 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亞當與上帝遠離；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Physical &amp; spiritual death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(Eph. 2:1);</a:t>
            </a:r>
            <a:r>
              <a:rPr lang="en-US" altLang="en-US" sz="3200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returns to the dust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(Gen. 3:19)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身體與靈性死亡；歸回塵土。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B2F47783-2070-4606-AD33-144A688D62D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600200"/>
            <a:ext cx="5791200" cy="51054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God why hast thou forsaken me</a:t>
            </a:r>
            <a:r>
              <a:rPr lang="en-US" altLang="en-US" sz="3200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(Matt. 27:46; Ps. 22:1)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“上帝啊，爲何離棄我？”</a:t>
            </a:r>
            <a:endParaRPr lang="en-US" altLang="en-US" sz="3600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3200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Christ tasted death for every man</a:t>
            </a:r>
            <a:r>
              <a:rPr lang="en-US" altLang="en-US" sz="3200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(Heb. 2:9).  </a:t>
            </a: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Ascends to Glory</a:t>
            </a:r>
            <a:r>
              <a:rPr lang="en-US" altLang="en-US" sz="3200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(Acts 1:9-11; Mk. 16:19)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基督為人人嘗了死亡；升上榮耀。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08C7BE6-B9A4-441D-97C5-43D502799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875"/>
            <a:ext cx="11811000" cy="17907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Christ tasted death for every man</a:t>
            </a:r>
            <a:r>
              <a:rPr lang="en-US" altLang="en-US" sz="3200" b="1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(Heb. 2:9; Ps. 22:15) 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Death couldn’t hold Him</a:t>
            </a:r>
            <a:r>
              <a:rPr lang="en-US" altLang="en-US" sz="3200" b="1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(Act 2:24) </a:t>
            </a:r>
            <a:r>
              <a:rPr lang="en-US" altLang="en-US" sz="3200" b="1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&amp; </a:t>
            </a:r>
            <a:r>
              <a:rPr lang="en-US" altLang="en-US" sz="3200" b="1" u="sng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can’t hold us</a:t>
            </a:r>
            <a:r>
              <a:rPr lang="en-US" altLang="en-US" sz="3200" b="1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!</a:t>
            </a:r>
            <a:br>
              <a:rPr lang="en-US" altLang="en-US" sz="3200" b="1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基督為人人嘗了死亡，死亡無法拘禁他，也無法拘禁我們！</a:t>
            </a:r>
            <a:endParaRPr lang="en-US" altLang="en-US" sz="28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B9F6A30-24D4-49FC-9C3A-B6E9C03E4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191000"/>
            <a:ext cx="1828800" cy="2514600"/>
          </a:xfrm>
        </p:spPr>
        <p:txBody>
          <a:bodyPr/>
          <a:lstStyle/>
          <a:p>
            <a:pPr eaLnBrk="1" hangingPunct="1"/>
            <a:endParaRPr lang="en-US" altLang="en-US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4" name="Picture 2" descr="A picture containing tree, outdoor, green, plant&#10;&#10;Description automatically generated">
            <a:extLst>
              <a:ext uri="{FF2B5EF4-FFF2-40B4-BE49-F238E27FC236}">
                <a16:creationId xmlns:a16="http://schemas.microsoft.com/office/drawing/2014/main" id="{42FAD9DA-B915-4BD3-9EBF-CAA062F2E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6948488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" descr="A picture containing stone, brick, building material&#10;&#10;Description automatically generated">
            <a:extLst>
              <a:ext uri="{FF2B5EF4-FFF2-40B4-BE49-F238E27FC236}">
                <a16:creationId xmlns:a16="http://schemas.microsoft.com/office/drawing/2014/main" id="{CF7C45D9-A1E1-43ED-B824-6B15D671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87575"/>
            <a:ext cx="34766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A statue of a person on a bicycle&#10;&#10;Description automatically generated with medium confidence">
            <a:extLst>
              <a:ext uri="{FF2B5EF4-FFF2-40B4-BE49-F238E27FC236}">
                <a16:creationId xmlns:a16="http://schemas.microsoft.com/office/drawing/2014/main" id="{A8E75665-F5D0-4EAE-B958-74CB7A7E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1828800"/>
            <a:ext cx="2255837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86755DC5-B226-4A7E-AD49-467D4F383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1887200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“</a:t>
            </a: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And there shall be no more curse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” </a:t>
            </a:r>
            <a:r>
              <a:rPr lang="en-US" altLang="en-US" dirty="0">
                <a:solidFill>
                  <a:schemeClr val="bg1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(Rev. 22:3)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Hallelujah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!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“不再有咒詛”，哈利路亞！</a:t>
            </a:r>
            <a:endParaRPr lang="en-US" altLang="en-US" sz="40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174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3D3D152-4474-4793-B796-4996C57A9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225800"/>
            <a:ext cx="41275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48D4AEB-9AD8-40F7-B347-10735CA3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819400"/>
            <a:ext cx="46831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A picture containing arch, ceiling&#10;&#10;Description automatically generated">
            <a:extLst>
              <a:ext uri="{FF2B5EF4-FFF2-40B4-BE49-F238E27FC236}">
                <a16:creationId xmlns:a16="http://schemas.microsoft.com/office/drawing/2014/main" id="{EC8A9E54-9A2B-4CF9-B780-78192E89B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30413"/>
            <a:ext cx="426720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A4DDF3E-5C84-4C7D-9AE5-BD7C8D9D4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2895600"/>
            <a:ext cx="11811000" cy="2590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Jesus restores to believers the glory the 1</a:t>
            </a:r>
            <a:r>
              <a:rPr lang="en-US" altLang="en-US" sz="3200" b="1" u="sng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en-US" altLang="en-US" sz="32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Adam lost</a:t>
            </a:r>
            <a:r>
              <a:rPr lang="en-US" altLang="en-US" sz="3200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                 </a:t>
            </a:r>
            <a:r>
              <a:rPr lang="en-US" altLang="en-US" sz="2800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(Heb. 2:10-11; I Cor. 15:41-42; 2 Cor. 3:18; Phil. 3:21; Dan. 12:2-3)  </a:t>
            </a:r>
            <a:br>
              <a:rPr lang="en-US" altLang="en-US" sz="2800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sz="3200" b="1" dirty="0">
                <a:solidFill>
                  <a:srgbClr val="FFFF99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&amp; </a:t>
            </a:r>
            <a:r>
              <a:rPr lang="en-US" altLang="en-US" sz="3200" b="1" u="sng" dirty="0">
                <a:solidFill>
                  <a:srgbClr val="FFFF99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clothes us in Garments of salvation</a:t>
            </a:r>
            <a:r>
              <a:rPr lang="en-US" altLang="en-US" sz="3200" b="1" dirty="0">
                <a:solidFill>
                  <a:srgbClr val="FFFF99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(Gen. 3:21; Isa. 61:10)</a:t>
            </a:r>
            <a:br>
              <a:rPr lang="en-US" altLang="en-US" sz="3200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耶穌恢復信徒因首先的亞當失去的榮耀，</a:t>
            </a:r>
            <a:br>
              <a:rPr lang="en-US" altLang="zh-CN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</a:b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並為我們穿上救恩的衣裳。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188EBA6-EF24-4EEC-8E57-559A706D19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"/>
            <a:ext cx="5867400" cy="2819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Adam was</a:t>
            </a:r>
            <a:r>
              <a:rPr lang="en-US" sz="3200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‘</a:t>
            </a:r>
            <a:r>
              <a:rPr 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crowned</a:t>
            </a:r>
            <a:r>
              <a:rPr lang="en-US" sz="3200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 (</a:t>
            </a:r>
            <a:r>
              <a:rPr lang="en-US" sz="3200" b="1" i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clothed</a:t>
            </a:r>
            <a:r>
              <a:rPr lang="en-US" sz="3200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 God’s glory before the fall</a:t>
            </a:r>
            <a:r>
              <a:rPr lang="en-US" sz="3200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(Ps. 8:4-6; Gen. 2:25)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墮落前，亞當穿戴上帝的榮耀。</a:t>
            </a:r>
            <a:endParaRPr 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7480CAC9-C195-4E97-BB94-A7B58754CED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76200"/>
            <a:ext cx="6019800" cy="2819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Jesus is the very</a:t>
            </a:r>
            <a:r>
              <a:rPr lang="en-US" sz="3200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brightness of God’s glory</a:t>
            </a:r>
            <a:r>
              <a:rPr lang="en-US" sz="3200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(Heb. 1:3)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&amp; </a:t>
            </a:r>
            <a:r>
              <a:rPr lang="en-US" sz="3200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fulfills Psalm 8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(Heb. 2:6-9)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耶穌是“上帝榮耀的光輝”，實現詩篇第八篇。</a:t>
            </a:r>
            <a:endParaRPr 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44574E-B24F-49E6-A754-C9EF3ACA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441950"/>
            <a:ext cx="53276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6FB820B-B831-4DBB-8E56-4ED7AC88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30838"/>
            <a:ext cx="67818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hrist empty tomb 3.jpg">
            <a:extLst>
              <a:ext uri="{FF2B5EF4-FFF2-40B4-BE49-F238E27FC236}">
                <a16:creationId xmlns:a16="http://schemas.microsoft.com/office/drawing/2014/main" id="{C5E0A483-FB2D-4531-AF5F-08A1578EE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1905000"/>
            <a:ext cx="52212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08EBA5-02A3-4AD7-BE51-96C2A5EB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Bible is more Compelling proof for the Supernatural than someone rising from the Dead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聖經比人從死裡復活更能證明超自然的存在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1CB9E-974B-4B9D-A7A3-FC8C5A709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3" y="1600200"/>
            <a:ext cx="8110537" cy="51816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</a:rPr>
              <a:t>Jesus said “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</a:rPr>
              <a:t>If they hear not Moses &amp; the prophets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</a:rPr>
              <a:t>neither will they be persuaded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</a:rPr>
              <a:t>though one rose from the dead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</a:rPr>
              <a:t>” </a:t>
            </a:r>
            <a:r>
              <a:rPr lang="en-US" altLang="en-US" sz="2800" b="1" dirty="0">
                <a:effectLst/>
                <a:latin typeface="Times New Roman" panose="02020603050405020304" pitchFamily="18" charset="0"/>
              </a:rPr>
              <a:t>(Lk.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路</a:t>
            </a:r>
            <a:r>
              <a:rPr lang="en-US" altLang="en-US" sz="2800" b="1" dirty="0">
                <a:effectLst/>
                <a:latin typeface="Times New Roman" panose="02020603050405020304" pitchFamily="18" charset="0"/>
              </a:rPr>
              <a:t>16:31)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耶穌說，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若不聽從摩西和先知的話，就是有一個從死裡復活的，他們也是不聽勸。</a:t>
            </a:r>
            <a:endParaRPr lang="en-US" altLang="zh-TW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zh-TW" b="1" u="sng" dirty="0">
                <a:solidFill>
                  <a:srgbClr val="FFCC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Rejecting such powerful evidence means your problem is not intellectual but moral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拒絕如此有力的證據表示人的問題不是知識上的，而是道德上的。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b="1" dirty="0">
              <a:effectLst/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38F5-12B1-4A79-8A69-63A5247E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752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Great Mystery of Adam’s Bride &amp; Christ’ Church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br>
              <a:rPr lang="en-US" sz="32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</a:t>
            </a:r>
            <a:r>
              <a:rPr lang="zh-TW" altLang="en-US" sz="3200" dirty="0">
                <a:solidFill>
                  <a:srgbClr val="FFFF00"/>
                </a:solidFill>
                <a:latin typeface="Comic Sans MS" pitchFamily="66" charset="0"/>
                <a:ea typeface="新細明體" charset="-120"/>
              </a:rPr>
              <a:t> 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以弗所書</a:t>
            </a:r>
            <a:r>
              <a:rPr lang="zh-TW" altLang="en-US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5:25-32 KJV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亞當的新婦與基督的教會這偉大的奧秘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2729-FA2D-4B2E-BE52-64AFBD1F2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(5:29)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For no man ever yet hated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his own flesh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b="1" u="sng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nourisheth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u="sng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cherisheth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it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even as the Lord the church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5:29</a:t>
            </a:r>
            <a:r>
              <a:rPr lang="en-US" sz="36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從來沒有人恨惡自己的身子，總是保養顧惜，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			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正像基督待教會一樣，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sz="3600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(30)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For we are members of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flesh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bones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5:30</a:t>
            </a:r>
            <a:r>
              <a:rPr lang="en-US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因我們是他身上的肢體（有古卷加：就是他的骨他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的肉</a:t>
            </a:r>
            <a:r>
              <a:rPr lang="zh-CN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03F3-181B-49F8-8DD3-C9329CE7B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4478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Paul Reveals the Mystery by Referring to Adam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(Genesis 2)</a:t>
            </a:r>
            <a:b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保羅藉引述亞當揭示此奧秘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B3CF0-21E5-4534-B773-FDC2988FD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(Eph. 5:31)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For this cause shall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a man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leave his father &amp; mother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shall be joined unto his wife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they two shall be one flesh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5:31</a:t>
            </a:r>
            <a:r>
              <a:rPr lang="en-US" sz="36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為這個緣故，人要離開父母，與妻子連合，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二人成為一體</a:t>
            </a:r>
            <a:r>
              <a:rPr lang="zh-CN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3600" dirty="0">
                <a:solidFill>
                  <a:srgbClr val="FFC000"/>
                </a:solidFill>
                <a:ea typeface="新細明體" charset="-120"/>
              </a:rPr>
              <a:t> 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(5:32) 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This is a GREAT mystery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: but</a:t>
            </a:r>
            <a:r>
              <a:rPr lang="en-US" b="1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 speak concerning Christ 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and the church</a:t>
            </a:r>
            <a:r>
              <a:rPr lang="en-US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5:32</a:t>
            </a:r>
            <a:r>
              <a:rPr lang="en-US" sz="36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這是極大的奧秘，但我是指著基督和教會說的。</a:t>
            </a:r>
            <a:r>
              <a:rPr lang="en-US" altLang="zh-TW" sz="3600" dirty="0">
                <a:solidFill>
                  <a:srgbClr val="FFC000"/>
                </a:solidFill>
                <a:ea typeface="新細明體" charset="-120"/>
              </a:rPr>
              <a:t> </a:t>
            </a: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63A5873-2212-4F50-A63C-33675C985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The Great MYSTERY of ADAM’S BRID</a:t>
            </a:r>
            <a:r>
              <a:rPr lang="en-US" alt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E &amp; </a:t>
            </a:r>
            <a:r>
              <a:rPr lang="en-US" altLang="en-US" sz="32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CHRIST’S CHURCH </a:t>
            </a:r>
            <a:r>
              <a:rPr lang="en-US" altLang="en-US" sz="2800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(Eph. 5:28-32KJV)</a:t>
            </a:r>
            <a:br>
              <a:rPr lang="en-US" altLang="en-US" sz="2800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zh-CN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亞當的新婦與基督的教會這偉大的奧秘</a:t>
            </a:r>
            <a:endParaRPr lang="en-US" altLang="en-US" sz="2800" b="1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99422E6-990F-45F4-8ABE-B68DF1E553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5867400" cy="510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Eve made from the wounded side of Adam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夏娃從亞當受傷的肋旁被造，</a:t>
            </a:r>
            <a:endParaRPr lang="en-US" altLang="en-US" sz="3200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US" altLang="en-US" sz="3200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 is taken from Adam while in a</a:t>
            </a:r>
            <a:r>
              <a:rPr lang="en-US" altLang="en-US" sz="3200" b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altLang="en-US" sz="3200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deep sleep</a:t>
            </a:r>
            <a:r>
              <a:rPr lang="en-US" altLang="en-US" sz="3200" b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altLang="en-US" sz="3200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altLang="en-US" sz="3200" b="1" i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 of death</a:t>
            </a:r>
            <a:r>
              <a:rPr lang="en-US" altLang="en-US" sz="3200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(Gen. 2:21-23; John 11:11-13)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夏娃在亞當“沉睡</a:t>
            </a:r>
            <a:r>
              <a:rPr lang="en-US" altLang="zh-CN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”</a:t>
            </a: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時從他的身體被造出來。</a:t>
            </a:r>
            <a:endParaRPr lang="en-US" altLang="en-US" sz="36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2E4ADA2F-FA38-4171-AA12-07DF629F904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676400"/>
            <a:ext cx="6019800" cy="510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The Church is given life out of wounded side of Christ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教會的生命來自基督受傷的肋旁，</a:t>
            </a:r>
            <a:endParaRPr lang="en-US" altLang="en-US" sz="3600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US" altLang="en-US" sz="3200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</a:t>
            </a:r>
            <a:r>
              <a:rPr lang="en-US" altLang="en-US" sz="3200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altLang="en-US" sz="3200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deep sleep</a:t>
            </a:r>
            <a:r>
              <a:rPr lang="en-US" altLang="en-US" sz="3200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altLang="en-US" sz="3200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death redeems His Bride with</a:t>
            </a:r>
            <a:r>
              <a:rPr lang="en-US" altLang="en-US" sz="3200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blood</a:t>
            </a:r>
            <a:r>
              <a:rPr lang="en-US" altLang="en-US" sz="3200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(Joh 19:33-37; </a:t>
            </a:r>
            <a:r>
              <a:rPr lang="en-US" alt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IPet</a:t>
            </a:r>
            <a:r>
              <a:rPr lang="en-US" alt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1:18-19)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在死亡的“沉睡”中，基督用他的血救贖他的新婦。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E6683-92FB-47EB-B2E4-E4B16999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Part of this Mystery is the fact that a man’s wife 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is considered his own body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.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此奧秘的一部分是妻子被看成是 丈夫自己的身體的事實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4976E-421D-4D5E-B144-3187A4F9B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8800"/>
            <a:ext cx="8001000" cy="5029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(Gen. 2:23)  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And Adam said,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now bone of my bones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flesh of my flesh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she shall be called Woman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because she was taken out of Man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創</a:t>
            </a:r>
            <a:r>
              <a:rPr 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2:23 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那人說：這是我骨中的骨，肉中的肉，可以稱他為「女人」，因為他是從「男人」身上取出來的。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the Body &amp; Bride of Christ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Cor. 12:27; 2 Cor. 11:2)</a:t>
            </a:r>
            <a:r>
              <a:rPr lang="en-US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我們是基督的身體與新婦</a:t>
            </a: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3" descr="Adam and eve formed.jpg">
            <a:extLst>
              <a:ext uri="{FF2B5EF4-FFF2-40B4-BE49-F238E27FC236}">
                <a16:creationId xmlns:a16="http://schemas.microsoft.com/office/drawing/2014/main" id="{5911CBE7-580A-4461-9497-14164C2BC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1828800"/>
            <a:ext cx="4030662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FA63-14D0-4438-857F-DB315538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9906000" cy="1597025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My Big Fat Greek Wedding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r>
              <a:rPr lang="zh-TW" altLang="en-US" sz="3200" b="1" u="sng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我的希臘婚禮</a:t>
            </a:r>
            <a:br>
              <a:rPr lang="en-US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Contrast between 2 men &amp; 2 Kinds of Love</a:t>
            </a:r>
            <a:b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兩個男人與兩種愛的對比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7891" name="Picture 5" descr="my_big_fat_greek_wedding_4.jpg">
            <a:extLst>
              <a:ext uri="{FF2B5EF4-FFF2-40B4-BE49-F238E27FC236}">
                <a16:creationId xmlns:a16="http://schemas.microsoft.com/office/drawing/2014/main" id="{1CDAA4F4-37EA-49C3-B496-1A6CC12D1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597025"/>
            <a:ext cx="2573338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8" descr="01502.m2ts_snapshot_00.14.30_2012.11.20_03.20.49_original.jpg">
            <a:extLst>
              <a:ext uri="{FF2B5EF4-FFF2-40B4-BE49-F238E27FC236}">
                <a16:creationId xmlns:a16="http://schemas.microsoft.com/office/drawing/2014/main" id="{0258C739-C275-4A56-B2A6-844B565BF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514475"/>
            <a:ext cx="4840288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9" descr="34669-2002mybigfatgreekwedding001.jpg">
            <a:extLst>
              <a:ext uri="{FF2B5EF4-FFF2-40B4-BE49-F238E27FC236}">
                <a16:creationId xmlns:a16="http://schemas.microsoft.com/office/drawing/2014/main" id="{9EB2F5FE-D32F-4986-8FCF-CF6FFD5BC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38" y="1219200"/>
            <a:ext cx="25908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h.jpg">
            <a:extLst>
              <a:ext uri="{FF2B5EF4-FFF2-40B4-BE49-F238E27FC236}">
                <a16:creationId xmlns:a16="http://schemas.microsoft.com/office/drawing/2014/main" id="{ADBAF12F-4F33-4E9D-BAB6-356091CB0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3330575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869C50-27F8-48A5-AA0D-2ABBE87C2756}"/>
              </a:ext>
            </a:extLst>
          </p:cNvPr>
          <p:cNvSpPr txBox="1"/>
          <p:nvPr/>
        </p:nvSpPr>
        <p:spPr>
          <a:xfrm>
            <a:off x="4705350" y="1555750"/>
            <a:ext cx="2684463" cy="5222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rial" charset="0"/>
                <a:cs typeface="Arial" charset="0"/>
              </a:rPr>
              <a:t>Frumpy </a:t>
            </a:r>
            <a:r>
              <a:rPr lang="en-US" sz="2800" b="1" dirty="0" err="1">
                <a:latin typeface="Arial" charset="0"/>
                <a:cs typeface="Arial" charset="0"/>
              </a:rPr>
              <a:t>Toula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  <p:sp>
        <p:nvSpPr>
          <p:cNvPr id="37896" name="TextBox 2">
            <a:extLst>
              <a:ext uri="{FF2B5EF4-FFF2-40B4-BE49-F238E27FC236}">
                <a16:creationId xmlns:a16="http://schemas.microsoft.com/office/drawing/2014/main" id="{B431E8CD-E31D-44F7-B114-1DEB746D7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5288" y="4267200"/>
            <a:ext cx="99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Ian - grace</a:t>
            </a:r>
          </a:p>
        </p:txBody>
      </p:sp>
      <p:sp>
        <p:nvSpPr>
          <p:cNvPr id="37897" name="TextBox 3">
            <a:extLst>
              <a:ext uri="{FF2B5EF4-FFF2-40B4-BE49-F238E27FC236}">
                <a16:creationId xmlns:a16="http://schemas.microsoft.com/office/drawing/2014/main" id="{4F18F617-E041-4197-8CB3-99822513E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514475"/>
            <a:ext cx="22463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Toula’s Dad - law</a:t>
            </a:r>
          </a:p>
        </p:txBody>
      </p:sp>
      <p:sp>
        <p:nvSpPr>
          <p:cNvPr id="37898" name="TextBox 4">
            <a:extLst>
              <a:ext uri="{FF2B5EF4-FFF2-40B4-BE49-F238E27FC236}">
                <a16:creationId xmlns:a16="http://schemas.microsoft.com/office/drawing/2014/main" id="{212321F0-703F-460C-B5D3-D4F5C36D3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05450"/>
            <a:ext cx="5791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transformative power of grace filled love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>
                <a:solidFill>
                  <a:srgbClr val="CC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充滿愛的恩典具有改變的能力</a:t>
            </a:r>
            <a:endParaRPr lang="en-US" altLang="en-US" sz="2800" b="1">
              <a:solidFill>
                <a:srgbClr val="CCFFFF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jewish orthodox wedding 2.jpg">
            <a:extLst>
              <a:ext uri="{FF2B5EF4-FFF2-40B4-BE49-F238E27FC236}">
                <a16:creationId xmlns:a16="http://schemas.microsoft.com/office/drawing/2014/main" id="{91B2136E-3A96-4B30-88DB-B7DA2F2E7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43113"/>
            <a:ext cx="5999163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20D68-ACFA-4E01-B85E-2A659ADD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12115800" cy="14478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OUR ETERNAL DESTINY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My Big Fabulous Jewish Wedding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!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 </a:t>
            </a:r>
            <a:b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</a:b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我們永恆的去處</a:t>
            </a:r>
            <a:r>
              <a:rPr lang="zh-CN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我盛大超好的猶太婚禮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!!!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151A-69B6-4348-BD37-E7265CE56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38" y="2057400"/>
            <a:ext cx="6151562" cy="42672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Jewish Marriage customs give us insight into our relationship with our Lord Jesus Christ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基督時期的婚禮習俗</a:t>
            </a:r>
            <a:r>
              <a:rPr lang="zh-CN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讓我們看見與主耶穌基督的關係。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Psalm 45; Rev.  19:6-9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詩篇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45;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啟示錄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19:6-9</a:t>
            </a:r>
            <a:endParaRPr lang="en-US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41E53DC-B4A8-4D62-9D6F-574EAAD4B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811000" cy="762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1.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Proposal</a:t>
            </a:r>
            <a:r>
              <a:rPr lang="zh-TW" altLang="en-US" sz="3200" b="1" dirty="0">
                <a:solidFill>
                  <a:srgbClr val="FFFF00"/>
                </a:solidFill>
                <a:latin typeface="Comic Sans MS" pitchFamily="66" charset="0"/>
                <a:ea typeface="新細明體" charset="-120"/>
              </a:rPr>
              <a:t>  </a:t>
            </a:r>
            <a:r>
              <a:rPr lang="zh-TW" altLang="en-US" sz="3600" b="1" u="sng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提親</a:t>
            </a:r>
            <a:endParaRPr lang="en-US" sz="3200" b="1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417500A-3148-4D1C-8C48-3CC5B6BF7E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5638800" cy="54102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00FFFF"/>
                </a:solidFill>
                <a:latin typeface="Times New Roman" pitchFamily="18" charset="0"/>
              </a:rPr>
              <a:t>Jewish Wedding Type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猶太婚禮預表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3200" b="1" u="sng" dirty="0">
                <a:solidFill>
                  <a:srgbClr val="FFFF99"/>
                </a:solidFill>
                <a:latin typeface="Times New Roman" pitchFamily="18" charset="0"/>
              </a:rPr>
              <a:t>The Father sets the</a:t>
            </a:r>
            <a:r>
              <a:rPr lang="zh-TW" altLang="en-US" sz="3200" b="1" u="sng" dirty="0">
                <a:solidFill>
                  <a:srgbClr val="FFFF99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en-US" sz="3200" b="1" u="sng" dirty="0">
                <a:solidFill>
                  <a:srgbClr val="FFFF99"/>
                </a:solidFill>
                <a:latin typeface="Times New Roman" pitchFamily="18" charset="0"/>
              </a:rPr>
              <a:t>Bride price</a:t>
            </a:r>
            <a:r>
              <a:rPr lang="en-US" sz="3200" b="1" dirty="0">
                <a:solidFill>
                  <a:srgbClr val="FFFF99"/>
                </a:solidFill>
                <a:latin typeface="Times New Roman" pitchFamily="18" charset="0"/>
              </a:rPr>
              <a:t>   </a:t>
            </a:r>
            <a:r>
              <a:rPr lang="en-US" sz="3200" b="1" i="1" dirty="0">
                <a:latin typeface="Times New Roman" pitchFamily="18" charset="0"/>
              </a:rPr>
              <a:t>(Gen. 34:12;                Ex. 22:16-7; I Sam. 18:25)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父親決定聘金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sz="3200" b="1" i="1" dirty="0">
              <a:solidFill>
                <a:srgbClr val="CCFFFF"/>
              </a:solidFill>
              <a:latin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57985AE6-D986-4661-8F60-60797032481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219200"/>
            <a:ext cx="6019800" cy="54864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Fulfillment in Christ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在基督裡應驗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Father Set the Bride price as the Life of His Son</a:t>
            </a:r>
            <a:r>
              <a:rPr lang="en-US" sz="32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Eph. 5:25; John 3:16; 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Lev. 17:11, 14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天父的聘金是祂兒子的血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sz="3200" b="1" i="1" dirty="0">
              <a:solidFill>
                <a:srgbClr val="FFCC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9CC8-293A-4FB9-A62A-7A297C2C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71363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“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Cup of </a:t>
            </a:r>
            <a:r>
              <a:rPr lang="en-US" sz="3200" b="1" u="sng" dirty="0" err="1">
                <a:solidFill>
                  <a:srgbClr val="FFFF00"/>
                </a:solidFill>
                <a:latin typeface="Comic Sans MS" pitchFamily="66" charset="0"/>
              </a:rPr>
              <a:t>Accptance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” 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接受之杯</a:t>
            </a:r>
            <a:b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en-US" sz="3200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Bride &amp; Groom enter into a Blood Covenant Relationship</a:t>
            </a:r>
            <a:r>
              <a:rPr lang="en-US" altLang="en-US" sz="3200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(Mal. 2:14)</a:t>
            </a:r>
            <a:br>
              <a:rPr lang="en-US" altLang="en-US" sz="3200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他們進入血盟關係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A3B15-AE1E-4D23-982A-FFD3356B5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0"/>
            <a:ext cx="6477000" cy="4124325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prospective bridegroom pours a cup of wine for the prospective bride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未來的新郎為未來的新娘倒一杯酒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wine blessed with prayer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i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這杯</a:t>
            </a:r>
            <a:r>
              <a:rPr lang="zh-CN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酒蒙禱告祝福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64" name="Picture 4" descr="lords supper cross in cup.jpg">
            <a:extLst>
              <a:ext uri="{FF2B5EF4-FFF2-40B4-BE49-F238E27FC236}">
                <a16:creationId xmlns:a16="http://schemas.microsoft.com/office/drawing/2014/main" id="{A7873B8F-C922-438E-A797-D320875E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2557463"/>
            <a:ext cx="53435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47B6-5CB3-4D26-8CD7-D957D808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16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“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Cup of </a:t>
            </a:r>
            <a:r>
              <a:rPr lang="en-US" sz="3200" b="1" u="sng" dirty="0" err="1">
                <a:solidFill>
                  <a:srgbClr val="FFFF00"/>
                </a:solidFill>
                <a:latin typeface="Comic Sans MS" pitchFamily="66" charset="0"/>
              </a:rPr>
              <a:t>Accptance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”  </a:t>
            </a:r>
            <a:r>
              <a:rPr lang="zh-TW" altLang="en-US" sz="4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接受之杯</a:t>
            </a:r>
            <a:endParaRPr lang="en-US" sz="3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F2D31-58C8-4233-B1AA-91A663DE5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6248400" cy="54737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If she agreed to marry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she would drink from the cup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	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indicating her acceptance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倘若她同意提親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,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她會喝這杯酒</a:t>
            </a:r>
            <a:r>
              <a:rPr lang="zh-CN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表示她接受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In this manner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covenant was sealed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couple was considered to be betrothed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喝酒之後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婚約完成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二人就算正式訂婚了</a:t>
            </a:r>
            <a:r>
              <a:rPr lang="zh-CN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988" name="Picture 4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F561EF78-1D37-41AB-AF33-48748B4E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676400"/>
            <a:ext cx="54641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B6B09F-33DF-47AC-9F69-BF807B123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557838"/>
            <a:ext cx="3886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have you seen this Cup before</a:t>
            </a:r>
            <a:r>
              <a:rPr lang="en-US" altLang="en-US" sz="28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1907F9F-1DDA-4F55-9147-578F0F560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17348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2.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 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Preparation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Period of Betrothal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預備期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訂婚期間  </a:t>
            </a:r>
            <a:endParaRPr lang="en-US" sz="3200" b="1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705AED5-F808-4DAC-9B6A-C8DF4EDF26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5867400" cy="49530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00FFFF"/>
                </a:solidFill>
                <a:latin typeface="Times New Roman" pitchFamily="18" charset="0"/>
              </a:rPr>
              <a:t>Jewish Wedding Type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猶太婚禮預表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</a:rPr>
              <a:t>Exact Time is unknown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確實時間不知</a:t>
            </a:r>
            <a:endParaRPr 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sz="3200" b="1" i="1" u="sng" dirty="0">
                <a:solidFill>
                  <a:srgbClr val="CCFFFF"/>
                </a:solidFill>
                <a:latin typeface="Times New Roman" pitchFamily="18" charset="0"/>
              </a:rPr>
              <a:t>Bride trained &amp; prepared </a:t>
            </a:r>
            <a:r>
              <a:rPr lang="en-US" sz="3200" b="1" i="1" dirty="0">
                <a:solidFill>
                  <a:srgbClr val="CCFFFF"/>
                </a:solidFill>
                <a:latin typeface="Times New Roman" pitchFamily="18" charset="0"/>
              </a:rPr>
              <a:t>	</a:t>
            </a:r>
            <a:r>
              <a:rPr lang="en-US" sz="3200" b="1" i="1" u="sng" dirty="0">
                <a:solidFill>
                  <a:srgbClr val="CCFFFF"/>
                </a:solidFill>
                <a:latin typeface="Times New Roman" pitchFamily="18" charset="0"/>
              </a:rPr>
              <a:t>to be a wife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新娘被訓練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預備她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成為妻子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sz="3200" b="1" i="1" dirty="0">
              <a:solidFill>
                <a:srgbClr val="CCFFFF"/>
              </a:solidFill>
              <a:latin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B9D1240-2F8D-423B-8557-2A3B0DE0704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676400"/>
            <a:ext cx="5791200" cy="50292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Fulfillment in Christ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基督裡的應驗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(2 Cor. 11:2) 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“I espoused you to one husband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to present you as a pure virgin to Christ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林後</a:t>
            </a:r>
            <a:r>
              <a:rPr 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11:2 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我曾把你們許配一個丈夫，要把你們如同貞潔的童女，獻給基督。</a:t>
            </a:r>
            <a:r>
              <a:rPr lang="en-US" altLang="zh-TW" sz="3600" dirty="0">
                <a:solidFill>
                  <a:srgbClr val="FFC000"/>
                </a:solidFill>
                <a:ea typeface="新細明體" charset="-120"/>
              </a:rPr>
              <a:t> </a:t>
            </a:r>
          </a:p>
          <a:p>
            <a:pPr>
              <a:defRPr/>
            </a:pPr>
            <a:endParaRPr lang="en-US" sz="3200" b="1" i="1" dirty="0">
              <a:solidFill>
                <a:srgbClr val="FFCC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4D6C-EE23-4314-AE87-B7D1A53F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Why is God’s Word so Powerful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?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為何上帝的話語如此有能力？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CABA4-870D-44BF-A2D7-956E7AEE3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11734800" cy="38862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27 %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Bible is Prophesy</a:t>
            </a:r>
            <a:r>
              <a:rPr lang="en-US" altLang="en-US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infallible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irrefutable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		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proof of inspiration by an Omniscient Eternal Being 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聖經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27%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都是預言：無誤，無可辯駁，具體證明它來自永恆、無所不知上帝的默示。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around 300 major Prophecies of Christ in the O.T.</a:t>
            </a:r>
          </a:p>
          <a:p>
            <a:pPr>
              <a:defRPr/>
            </a:pP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舊約有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300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個主要關於基督的預言。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altLang="en-US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5" descr="GodBreathed_slide3x_365_y_273.jpg">
            <a:extLst>
              <a:ext uri="{FF2B5EF4-FFF2-40B4-BE49-F238E27FC236}">
                <a16:creationId xmlns:a16="http://schemas.microsoft.com/office/drawing/2014/main" id="{E5B9CD9F-48A4-43C6-A0D2-C3427D04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0"/>
            <a:ext cx="89900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rev. 21 - Copy.jpg">
            <a:extLst>
              <a:ext uri="{FF2B5EF4-FFF2-40B4-BE49-F238E27FC236}">
                <a16:creationId xmlns:a16="http://schemas.microsoft.com/office/drawing/2014/main" id="{614A16A1-4306-4E14-8E80-3F521A53E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3350"/>
            <a:ext cx="462438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2228A3-58BA-4F76-BE8B-24305973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3" y="114300"/>
            <a:ext cx="7602537" cy="13335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For the Groom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He Prepares a Place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新郎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預備期</a:t>
            </a:r>
            <a:r>
              <a:rPr lang="zh-CN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預備新房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C762D-E752-4F5D-8813-5CB751FB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63" y="2133600"/>
            <a:ext cx="7297737" cy="46101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14:2) 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 my Father's house are many mansions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if it were not so, I would have told you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 go to prepare a place for you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(Joel 2:16)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約</a:t>
            </a:r>
            <a:r>
              <a:rPr 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14:2 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在我父的家裡有許多住處；若是沒有，我就早已告訴你們了。我去原是為你們預備地方去。   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約珥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2:16) 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7" name="TextBox 4">
            <a:extLst>
              <a:ext uri="{FF2B5EF4-FFF2-40B4-BE49-F238E27FC236}">
                <a16:creationId xmlns:a16="http://schemas.microsoft.com/office/drawing/2014/main" id="{FF70C19B-D61E-4383-A0AB-EBE92510A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733800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Revelation 21</a:t>
            </a:r>
          </a:p>
        </p:txBody>
      </p:sp>
      <p:pic>
        <p:nvPicPr>
          <p:cNvPr id="44038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BC605EC-38B4-445F-93E3-C49AE142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4648200"/>
            <a:ext cx="885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7">
            <a:extLst>
              <a:ext uri="{FF2B5EF4-FFF2-40B4-BE49-F238E27FC236}">
                <a16:creationId xmlns:a16="http://schemas.microsoft.com/office/drawing/2014/main" id="{B37520F3-C3D9-4A6B-84F5-7E9CE5E62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8213" y="4953000"/>
            <a:ext cx="3609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Ancient engagement ring with mansion on 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kveh BAR 19.02 Mar. Apr 1993.jpg">
            <a:extLst>
              <a:ext uri="{FF2B5EF4-FFF2-40B4-BE49-F238E27FC236}">
                <a16:creationId xmlns:a16="http://schemas.microsoft.com/office/drawing/2014/main" id="{DFC4A23A-3FA0-4849-BD24-828837CC8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3581400"/>
            <a:ext cx="35861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modern outdoor mikvah Israel jpeg.jpg">
            <a:extLst>
              <a:ext uri="{FF2B5EF4-FFF2-40B4-BE49-F238E27FC236}">
                <a16:creationId xmlns:a16="http://schemas.microsoft.com/office/drawing/2014/main" id="{D2ED6C24-7560-451A-928D-7DD292935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905000"/>
            <a:ext cx="27432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71AEE-8057-4590-AE52-EF12B507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1734800" cy="1295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For The Bride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a time of sanctification &amp; anticipation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4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新娘的預備</a:t>
            </a:r>
            <a:r>
              <a:rPr lang="en-US" altLang="zh-TW" sz="4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4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成聖與期待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(Eph. 5:26-27; I John 3:2-3)</a:t>
            </a:r>
            <a:endParaRPr 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1FE39-13D4-4D33-B68A-0B5B25D2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6096000" cy="46482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She must undergo a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Mikveh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-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purifying bath by total immersion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 Baptism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!)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Cor. 6:11; Eph. 5:25-27; Titus 3:5; Heb. 10:25; Rev. 19:7)</a:t>
            </a:r>
          </a:p>
          <a:p>
            <a:pPr>
              <a:defRPr/>
            </a:pPr>
            <a:r>
              <a:rPr lang="zh-TW" altLang="en-US" sz="4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她必須完全浸在水中</a:t>
            </a:r>
            <a:r>
              <a:rPr lang="en-US" altLang="zh-TW" sz="4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4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浸禮</a:t>
            </a:r>
            <a:r>
              <a:rPr lang="en-US" altLang="zh-TW" sz="4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),</a:t>
            </a:r>
            <a:r>
              <a:rPr lang="zh-TW" altLang="en-US" sz="4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經歷「潔淨的沐浴」</a:t>
            </a:r>
            <a:endParaRPr lang="en-US" sz="40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>
            <a:extLst>
              <a:ext uri="{FF2B5EF4-FFF2-40B4-BE49-F238E27FC236}">
                <a16:creationId xmlns:a16="http://schemas.microsoft.com/office/drawing/2014/main" id="{39C9BCE2-B372-4C7C-99B1-AC4E07010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1658600" cy="838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3.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  “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Stealing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”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away the Bride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!  </a:t>
            </a:r>
            <a:r>
              <a:rPr lang="zh-TW" altLang="en-US" sz="4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「偷走」新娘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8831B8A5-6EEB-41E9-A0FC-A803AB536F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562600" cy="34290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00FFFF"/>
                </a:solidFill>
                <a:latin typeface="Times New Roman" pitchFamily="18" charset="0"/>
              </a:rPr>
              <a:t>Jewish Wedding Type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猶太婚禮預表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</a:rPr>
              <a:t>The Groom surprises the Bride at her home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</a:rPr>
              <a:t>  </a:t>
            </a:r>
            <a:r>
              <a:rPr lang="en-US" b="1" i="1" u="sng" dirty="0">
                <a:latin typeface="Times New Roman" pitchFamily="18" charset="0"/>
              </a:rPr>
              <a:t>Matt25:5-6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新郎突然出現在新娘家中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3E5D2EAC-1198-4726-9621-34AC0E561F9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990600"/>
            <a:ext cx="5943600" cy="38862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Fulfillment in Christ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基督裡的應驗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Jesus fetches His Bride at the Rapture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(I Thess. 4:13-18)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在教會「被提」時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彌賽亞娶走祂的新娘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b="1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(Rom. 8:8-11)</a:t>
            </a:r>
            <a:endParaRPr lang="en-US" b="1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6085" name="Picture 2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7D390961-CC19-4E88-B76A-8A0B9162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648200"/>
            <a:ext cx="59896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" descr="A picture containing person, people, group, crowd&#10;&#10;Description automatically generated">
            <a:extLst>
              <a:ext uri="{FF2B5EF4-FFF2-40B4-BE49-F238E27FC236}">
                <a16:creationId xmlns:a16="http://schemas.microsoft.com/office/drawing/2014/main" id="{909DD34C-D9F5-47E3-BE99-1C422746F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191000"/>
            <a:ext cx="50117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>
            <a:extLst>
              <a:ext uri="{FF2B5EF4-FFF2-40B4-BE49-F238E27FC236}">
                <a16:creationId xmlns:a16="http://schemas.microsoft.com/office/drawing/2014/main" id="{D5784DDE-292E-45A1-81DA-798A7C766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9525"/>
            <a:ext cx="9372600" cy="981075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4.</a:t>
            </a: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  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Wedding Ceremony</a:t>
            </a:r>
            <a:r>
              <a:rPr lang="zh-TW" altLang="en-US" sz="3200" b="1" dirty="0">
                <a:solidFill>
                  <a:srgbClr val="FFFF00"/>
                </a:solidFill>
                <a:latin typeface="Comic Sans MS" pitchFamily="66" charset="0"/>
                <a:ea typeface="新細明體" charset="-120"/>
              </a:rPr>
              <a:t>  </a:t>
            </a:r>
            <a:r>
              <a:rPr lang="zh-TW" altLang="en-US" sz="4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婚禮儀式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83C2FE76-E675-4478-B229-BFEF9DD43D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5486400" cy="30480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00FFFF"/>
                </a:solidFill>
                <a:latin typeface="Times New Roman" pitchFamily="18" charset="0"/>
              </a:rPr>
              <a:t>Jewish Wedding Type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猶太婚禮預表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</a:rPr>
              <a:t>The Ceremony is conducted at the Home of the Groom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婚禮儀式在新郎家舉行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DD2F9D05-7C1C-44BD-9BC3-A0B28765D8C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066800"/>
            <a:ext cx="6019800" cy="28956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Fulfillment in Christ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基督裡的應驗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Ceremony in Heaven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Rev. 19:6-8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婚禮儀式在天堂  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啟示錄</a:t>
            </a:r>
            <a:r>
              <a:rPr lang="en-US" altLang="zh-TW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19:6-8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7109" name="Picture 4" descr="A person and person dancing in a room full of people&#10;&#10;Description automatically generated with low confidence">
            <a:extLst>
              <a:ext uri="{FF2B5EF4-FFF2-40B4-BE49-F238E27FC236}">
                <a16:creationId xmlns:a16="http://schemas.microsoft.com/office/drawing/2014/main" id="{1EDC4370-720C-4A80-8864-921A5297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62413"/>
            <a:ext cx="4191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92797E8-7925-45BC-A096-A1999C29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3943350"/>
            <a:ext cx="37909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8" descr="A picture containing arch, ceiling&#10;&#10;Description automatically generated">
            <a:extLst>
              <a:ext uri="{FF2B5EF4-FFF2-40B4-BE49-F238E27FC236}">
                <a16:creationId xmlns:a16="http://schemas.microsoft.com/office/drawing/2014/main" id="{FC1B02C3-D192-4B84-97BD-6DEA29DE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943350"/>
            <a:ext cx="33528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>
            <a:extLst>
              <a:ext uri="{FF2B5EF4-FFF2-40B4-BE49-F238E27FC236}">
                <a16:creationId xmlns:a16="http://schemas.microsoft.com/office/drawing/2014/main" id="{A436E022-2CEB-4DCA-97DE-CB6292F8D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11430000" cy="762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5.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 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Marriage Supper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(Feast)  </a:t>
            </a:r>
            <a:r>
              <a:rPr lang="zh-TW" altLang="en-US" sz="4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婚宴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(Rev. 20:4-6)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1FFB8538-9D4C-455C-9CEF-10494C9E10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28700"/>
            <a:ext cx="5486400" cy="40005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00FFFF"/>
                </a:solidFill>
                <a:latin typeface="Times New Roman" pitchFamily="18" charset="0"/>
              </a:rPr>
              <a:t>Jewish Wedding Type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猶太婚禮預表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</a:rPr>
              <a:t>Bride &amp; Groom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</a:rPr>
              <a:t>treated as King &amp; Queen</a:t>
            </a:r>
            <a:r>
              <a:rPr lang="en-US" sz="3200" dirty="0">
                <a:solidFill>
                  <a:srgbClr val="FFCCFF"/>
                </a:solidFill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</a:rPr>
              <a:t>(</a:t>
            </a:r>
            <a:r>
              <a:rPr lang="en-US" b="1" dirty="0" err="1">
                <a:latin typeface="Times New Roman" pitchFamily="18" charset="0"/>
              </a:rPr>
              <a:t>Ezek</a:t>
            </a:r>
            <a:r>
              <a:rPr lang="en-US" b="1" dirty="0">
                <a:latin typeface="Times New Roman" pitchFamily="18" charset="0"/>
              </a:rPr>
              <a:t> 16:8-14) </a:t>
            </a:r>
          </a:p>
          <a:p>
            <a:pPr>
              <a:defRPr/>
            </a:pP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新娘與新郎以國王和王后</a:t>
            </a:r>
            <a:r>
              <a:rPr lang="zh-CN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樣式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對待</a:t>
            </a:r>
            <a:r>
              <a:rPr lang="en-US" altLang="zh-TW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418E1A3C-9ABF-493B-BB9A-E6F46AA81D0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028700"/>
            <a:ext cx="6248400" cy="41910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Fulfillment in Christ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基督裡的應驗</a:t>
            </a: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Jesus is King of Kings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He made us Kings &amp; gives us Crowns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(Rev. 19:16; 1:6; 20:6; 2:10; 2 Tim. 4:8; Jam. 1:12; I Pet. 5:4; Isa. 61:10)</a:t>
            </a:r>
          </a:p>
          <a:p>
            <a:pPr>
              <a:defRPr/>
            </a:pP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新娘與新郎穿上特別的衣服與冠冕</a:t>
            </a:r>
            <a:endParaRPr lang="en-US" sz="32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813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719FFEF-BB05-4C14-9EA8-028A3379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267200"/>
            <a:ext cx="5408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BF00DAA-72A0-49FD-96E7-8AAF8CAF6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02175"/>
            <a:ext cx="487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13BDA80-8E11-425C-AFCE-BCC5B3552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76200"/>
            <a:ext cx="10134600" cy="685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Important Lessons</a:t>
            </a:r>
            <a:r>
              <a:rPr lang="zh-TW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重要功課</a:t>
            </a:r>
            <a:endParaRPr lang="en-US" altLang="en-US" sz="320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C7CEE34-43DC-49A3-9D61-3A8D508CC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914400"/>
            <a:ext cx="11811000" cy="5791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Honest study reveals concrete irrefutable proof the Bible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is supernaturally inspired by an Omniscient Being</a:t>
            </a:r>
          </a:p>
          <a:p>
            <a:pPr eaLnBrk="1" hangingPunct="1"/>
            <a:r>
              <a:rPr lang="zh-CN" altLang="en-US" sz="3600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誠實的研究揭示出具體無法駁斥的證據：聖經是無所不知的上帝超自然啓示的；</a:t>
            </a:r>
            <a:endParaRPr lang="en-US" altLang="en-US" sz="3600" b="1">
              <a:solidFill>
                <a:srgbClr val="FFC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27% of the Bible is Prophecy predicting historical events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100’s &amp; 1000’s of years in the future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! </a:t>
            </a:r>
          </a:p>
          <a:p>
            <a:pPr eaLnBrk="1" hangingPunct="1"/>
            <a:r>
              <a:rPr lang="zh-CN" altLang="en-US" sz="3600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聖經</a:t>
            </a:r>
            <a:r>
              <a:rPr lang="en-US" altLang="zh-CN" sz="3600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27%</a:t>
            </a:r>
            <a:r>
              <a:rPr lang="zh-CN" altLang="en-US" sz="3600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的篇幅是預言，預告未來幾百、幾千年的歷史事件！</a:t>
            </a:r>
            <a:endParaRPr lang="en-US" altLang="zh-CN" sz="3600" b="1">
              <a:solidFill>
                <a:srgbClr val="FFC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Adam is the 1</a:t>
            </a:r>
            <a:r>
              <a:rPr lang="en-US" altLang="en-US" b="1" u="sng" baseline="30000">
                <a:solidFill>
                  <a:srgbClr val="99FF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Prophetic Type of our LORD Jesus Christ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zh-CN" altLang="en-US" sz="3600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亞當是我們主耶穌基督的第一個預表。</a:t>
            </a:r>
            <a:endParaRPr lang="en-US" altLang="en-US" sz="3600" b="1">
              <a:solidFill>
                <a:srgbClr val="FFC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683A60B-9830-4AB8-BBA8-38F4FE155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10134600" cy="609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Important Lessons</a:t>
            </a:r>
            <a:r>
              <a:rPr lang="zh-TW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r>
              <a:rPr lang="zh-TW" altLang="en-US" sz="40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重要功課</a:t>
            </a:r>
            <a:endParaRPr lang="en-US" altLang="en-US" sz="320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75D51C0-90AE-4521-9D22-DD22A5514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990600"/>
            <a:ext cx="11811000" cy="5791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Adam’s real History reveals God’s original very good plan for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the World &amp; how it got so messed up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(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the problem of evil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zh-CN" altLang="en-US" sz="3600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亞當的真實歷史揭示上帝原本為世界訂立的美好計劃，</a:t>
            </a:r>
            <a:r>
              <a:rPr lang="en-US" altLang="zh-CN" sz="3600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CN" altLang="en-US" sz="3600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以及此計劃是如何搞砸的（罪惡的問題）。</a:t>
            </a:r>
            <a:endParaRPr lang="en-US" altLang="en-US" sz="3600" b="1">
              <a:solidFill>
                <a:srgbClr val="FFC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5.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We learned the curse Adam brought upon the World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		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&amp; how Jesus removes the entire curse</a:t>
            </a:r>
          </a:p>
          <a:p>
            <a:pPr eaLnBrk="1" hangingPunct="1"/>
            <a:r>
              <a:rPr lang="zh-CN" altLang="en-US" sz="3600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我們學到亞當帶給世界的咒詛，以及耶穌如何挪去</a:t>
            </a:r>
            <a:r>
              <a:rPr lang="en-US" altLang="zh-CN" sz="3600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zh-CN" altLang="en-US" sz="3600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全部的咒詛。</a:t>
            </a:r>
            <a:endParaRPr lang="en-US" altLang="en-US" sz="3600" b="1">
              <a:solidFill>
                <a:srgbClr val="FFC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6.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We learned why there is death &amp; how we can have eternal life</a:t>
            </a:r>
          </a:p>
          <a:p>
            <a:pPr eaLnBrk="1" hangingPunct="1"/>
            <a:r>
              <a:rPr lang="zh-CN" altLang="en-US" sz="3600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我們學到爲何有死亡，以及我們如何能夠有永恆的生命。</a:t>
            </a:r>
            <a:endParaRPr lang="en-US" altLang="en-US" sz="3600" b="1">
              <a:solidFill>
                <a:srgbClr val="FFC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1F10DBC-8FE2-44D7-B69F-A556CDB38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10134600" cy="762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Important Lessons</a:t>
            </a:r>
            <a:r>
              <a:rPr lang="zh-TW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重要功課</a:t>
            </a:r>
            <a:endParaRPr lang="en-US" altLang="en-US" sz="320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1C0F00C-BB92-477D-BB63-03F69D1BA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914400"/>
            <a:ext cx="12001500" cy="5791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 all Creation &amp; History is the Divine love story of the Ages</a:t>
            </a:r>
          </a:p>
          <a:p>
            <a:pPr eaLnBrk="1" hangingPunct="1"/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在創造與歷史的背後</a:t>
            </a:r>
            <a:r>
              <a:rPr lang="en-US" altLang="zh-TW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有歷世歷代神聖的愛情故事</a:t>
            </a:r>
            <a:r>
              <a:rPr lang="zh-CN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8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b="1" u="sng">
                <a:solidFill>
                  <a:srgbClr val="99FF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It began with the 1</a:t>
            </a:r>
            <a:r>
              <a:rPr lang="en-US" altLang="zh-TW" b="1" u="sng" baseline="30000">
                <a:solidFill>
                  <a:srgbClr val="99FF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</a:t>
            </a:r>
            <a:r>
              <a:rPr lang="en-US" altLang="zh-TW" b="1" u="sng">
                <a:solidFill>
                  <a:srgbClr val="99FF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Adam &amp; climaxes with the Last Adam </a:t>
            </a:r>
            <a:r>
              <a:rPr lang="en-US" altLang="zh-TW" b="1">
                <a:solidFill>
                  <a:srgbClr val="99FF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它從首先的亞當開始，以末後的亞當為高潮。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lvl="2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altLang="en-US" sz="3200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be a part of That Love story if I trust Christ as my savior!</a:t>
            </a:r>
          </a:p>
          <a:p>
            <a:pPr marL="0" lvl="2" eaLnBrk="1" hangingPunct="1"/>
            <a:r>
              <a:rPr lang="zh-TW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我可以是那愛情故事的一部分</a:t>
            </a:r>
            <a:r>
              <a:rPr lang="zh-CN" altLang="en-US"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，倘若我信靠基督為我的救主！</a:t>
            </a:r>
            <a:endParaRPr lang="en-US" altLang="zh-TW" sz="32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faithfully prepare for my Bridegroom’s return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Hallelujah, Jesus is coming back for me!  For us!  For His Bride!</a:t>
            </a:r>
          </a:p>
          <a:p>
            <a:pPr eaLnBrk="1" hangingPunct="1"/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我要忠實地預備新郎的歸來</a:t>
            </a:r>
            <a:r>
              <a:rPr lang="zh-CN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哈利路亞</a:t>
            </a:r>
            <a:r>
              <a:rPr lang="en-US" altLang="zh-TW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耶穌會為我</a:t>
            </a:r>
            <a:r>
              <a:rPr lang="en-US" altLang="zh-TW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		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為我們</a:t>
            </a:r>
            <a:r>
              <a:rPr lang="en-US" altLang="zh-TW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為祂的新娘</a:t>
            </a:r>
            <a:r>
              <a:rPr lang="zh-CN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歸</a:t>
            </a:r>
            <a:r>
              <a:rPr lang="zh-TW" altLang="en-US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en-US" altLang="zh-TW" sz="36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en-US" sz="36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2" eaLnBrk="1" hangingPunct="1"/>
            <a:endParaRPr lang="en-US" altLang="en-US" sz="32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6DF1F78-6E28-41DF-86D3-5D02F1E8B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ABA142F-E995-4623-B2C3-82CF14EE1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BDC6-5A4C-4C6C-96E3-9BD6373B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EE868-73C7-4F77-9284-7BB18C5FA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Following are a few extra slides with a few extra insights into the extraordinary prophetic Type of Adam</a:t>
            </a:r>
          </a:p>
          <a:p>
            <a:pPr marL="0" indent="0"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May they awaken more hope in your spirit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			       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 &amp; kindle more love in your heart as Christ’s 2</a:t>
            </a:r>
            <a:r>
              <a:rPr lang="en-US" baseline="300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Coming draws near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667D-4F54-49DD-A503-6F2EFDE4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Prophesy is Mathematical Proof of supernatural origin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預言起源於超自然的數學證明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29A0D-2550-4B7E-A8D2-9E1BED341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11734800" cy="5257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Peter Stoner in his book “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Science Speaks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,” calculates: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(p. 99-107)</a:t>
            </a:r>
            <a:endParaRPr lang="en-US" sz="28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probability of just 8 of the 300 major prophecies of Christ being fulfilled in any one individual is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1 in 10 to the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(1 in 100,000,000,000,000,000)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or one in 100 quadrillion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CN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300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個關於基督的主要預言中有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個實現，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			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是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100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兆之一的可能性。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ea typeface="SimSun" pitchFamily="2" charset="-122"/>
              </a:rPr>
              <a:t>To reject Christ is to reject a fact proved more absolutely than almost any other fact in the world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ea typeface="SimSun" pitchFamily="2" charset="-122"/>
              </a:rPr>
              <a:t>!</a:t>
            </a:r>
          </a:p>
          <a:p>
            <a:pPr>
              <a:defRPr/>
            </a:pPr>
            <a:r>
              <a:rPr lang="zh-CN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拒絕基督就是拒絕鐵證的事實！</a:t>
            </a:r>
            <a:endParaRPr lang="en-US" sz="40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Emmaus road-to-emmaus.jpg">
            <a:extLst>
              <a:ext uri="{FF2B5EF4-FFF2-40B4-BE49-F238E27FC236}">
                <a16:creationId xmlns:a16="http://schemas.microsoft.com/office/drawing/2014/main" id="{1CB77633-023D-48EE-BE46-6341DFED7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0"/>
            <a:ext cx="9101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234A5223-7FDF-4519-A8DB-E6742384DB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5410200" cy="4953000"/>
          </a:xfrm>
          <a:solidFill>
            <a:schemeClr val="accent4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Even after His resurrection Jesus proved He was the Savior of the World by revealing the O.T. Prophecies about Himself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(Lk. 24:25-7, 44-7)</a:t>
            </a:r>
          </a:p>
          <a:p>
            <a:pPr eaLnBrk="1" hangingPunct="1"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即使在祂復活之後，耶穌還用舊約關於祂的預言，來證實祂是世人的救主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（路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24:25-27,44-47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）。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F2C2-BDEE-4D74-A99A-F0B3E1A8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0"/>
            <a:ext cx="11785600" cy="18288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“Did not our heart burn within us, while he opened to us the scriptures?”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(Lk. 24:27, 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8E14F-BDF7-452F-B510-745E8A2D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86000"/>
            <a:ext cx="11684000" cy="4343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Once you learn how to discover Prophetic Types you will never doubt the Divine Inspiration of the Bible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You will know it could only have been inspired by an eternal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Omniscient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Sovereign God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b="1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D8840EC9-189E-4177-A397-4FBC5ADA5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1811000" cy="1295400"/>
          </a:xfrm>
        </p:spPr>
        <p:txBody>
          <a:bodyPr/>
          <a:lstStyle/>
          <a:p>
            <a:pPr>
              <a:defRPr/>
            </a:pPr>
            <a:r>
              <a:rPr lang="en-US" sz="2800" b="1" u="sng" dirty="0">
                <a:solidFill>
                  <a:srgbClr val="FFFF00"/>
                </a:solidFill>
                <a:latin typeface="Comic Sans MS" pitchFamily="66" charset="0"/>
              </a:rPr>
              <a:t>The Entire Old Testament is About Jesus Christ in some way</a:t>
            </a:r>
            <a:br>
              <a:rPr lang="en-US" sz="28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CN" altLang="en-US" sz="2800" b="1" dirty="0">
                <a:solidFill>
                  <a:srgbClr val="FFC000"/>
                </a:solidFill>
                <a:latin typeface="Comic Sans MS" pitchFamily="66" charset="0"/>
                <a:ea typeface="SimSun" pitchFamily="2" charset="-122"/>
              </a:rPr>
              <a:t>整本舊約某方面是關於耶穌基督的</a:t>
            </a:r>
            <a:endParaRPr lang="en-US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6199964-5D27-45CF-B517-F37848D52B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5842000" cy="3733800"/>
          </a:xfrm>
        </p:spPr>
        <p:txBody>
          <a:bodyPr/>
          <a:lstStyle/>
          <a:p>
            <a:pPr>
              <a:defRPr/>
            </a:pPr>
            <a:r>
              <a:rPr lang="en-US" altLang="zh-CN" b="1" dirty="0">
                <a:solidFill>
                  <a:srgbClr val="CCFFFF"/>
                </a:solidFill>
                <a:latin typeface="Times New Roman" pitchFamily="18" charset="0"/>
                <a:ea typeface="SimSun" pitchFamily="2" charset="-122"/>
              </a:rPr>
              <a:t>"</a:t>
            </a:r>
            <a:r>
              <a:rPr lang="en-US" altLang="zh-CN" sz="3200" b="1" dirty="0">
                <a:solidFill>
                  <a:srgbClr val="CCFFFF"/>
                </a:solidFill>
                <a:latin typeface="Times New Roman" pitchFamily="18" charset="0"/>
                <a:ea typeface="SimSun" pitchFamily="2" charset="-122"/>
              </a:rPr>
              <a:t>Search </a:t>
            </a:r>
            <a:r>
              <a:rPr lang="en-US" altLang="zh-CN" sz="3200" b="1" u="sng" dirty="0">
                <a:solidFill>
                  <a:srgbClr val="99FFCC"/>
                </a:solidFill>
                <a:latin typeface="Times New Roman" pitchFamily="18" charset="0"/>
                <a:ea typeface="SimSun" pitchFamily="2" charset="-122"/>
              </a:rPr>
              <a:t>the scriptures</a:t>
            </a:r>
            <a:r>
              <a:rPr lang="en-US" altLang="zh-CN" sz="3200" b="1" dirty="0">
                <a:solidFill>
                  <a:srgbClr val="CCFFFF"/>
                </a:solidFill>
                <a:latin typeface="Times New Roman" pitchFamily="18" charset="0"/>
                <a:ea typeface="SimSun" pitchFamily="2" charset="-122"/>
              </a:rPr>
              <a:t>; </a:t>
            </a:r>
            <a:r>
              <a:rPr lang="en-US" altLang="zh-CN" sz="3200" b="1" u="sng" dirty="0">
                <a:solidFill>
                  <a:srgbClr val="CCFFFF"/>
                </a:solidFill>
                <a:latin typeface="Times New Roman" pitchFamily="18" charset="0"/>
                <a:ea typeface="SimSun" pitchFamily="2" charset="-122"/>
              </a:rPr>
              <a:t>for in them ye think ye have eternal life</a:t>
            </a:r>
            <a:r>
              <a:rPr lang="en-US" altLang="zh-CN" sz="3200" b="1" dirty="0">
                <a:solidFill>
                  <a:srgbClr val="CCFFFF"/>
                </a:solidFill>
                <a:latin typeface="Times New Roman" pitchFamily="18" charset="0"/>
                <a:ea typeface="SimSun" pitchFamily="2" charset="-122"/>
              </a:rPr>
              <a:t>: and </a:t>
            </a:r>
            <a:r>
              <a:rPr lang="en-US" altLang="zh-CN" sz="3200" b="1" u="sng" dirty="0">
                <a:solidFill>
                  <a:srgbClr val="99FFCC"/>
                </a:solidFill>
                <a:latin typeface="Times New Roman" pitchFamily="18" charset="0"/>
                <a:ea typeface="SimSun" pitchFamily="2" charset="-122"/>
              </a:rPr>
              <a:t>they are they which testify of me</a:t>
            </a:r>
            <a:r>
              <a:rPr lang="en-US" altLang="zh-CN" b="1" dirty="0">
                <a:solidFill>
                  <a:srgbClr val="CCFFFF"/>
                </a:solidFill>
                <a:latin typeface="Times New Roman" pitchFamily="18" charset="0"/>
                <a:ea typeface="SimSun" pitchFamily="2" charset="-122"/>
              </a:rPr>
              <a:t>”</a:t>
            </a:r>
            <a:r>
              <a:rPr lang="en-US" altLang="zh-CN" b="1" dirty="0">
                <a:latin typeface="Times New Roman" pitchFamily="18" charset="0"/>
                <a:ea typeface="SimSun" pitchFamily="2" charset="-122"/>
              </a:rPr>
              <a:t> (John. 5:39) </a:t>
            </a:r>
          </a:p>
          <a:p>
            <a:pPr>
              <a:defRPr/>
            </a:pPr>
            <a:r>
              <a:rPr lang="zh-TW" altLang="en-US" dirty="0">
                <a:solidFill>
                  <a:srgbClr val="FFC000"/>
                </a:solidFill>
                <a:ea typeface="新細明體" charset="-120"/>
              </a:rPr>
              <a:t>你們查考聖經，因你們以為內中有永生；給我作見證的就是這經。</a:t>
            </a:r>
            <a:r>
              <a:rPr lang="en-US" altLang="zh-TW" dirty="0">
                <a:solidFill>
                  <a:srgbClr val="FFC000"/>
                </a:solidFill>
                <a:ea typeface="新細明體" charset="-120"/>
              </a:rPr>
              <a:t>(</a:t>
            </a:r>
            <a:r>
              <a:rPr lang="zh-CN" altLang="en-US" dirty="0">
                <a:solidFill>
                  <a:srgbClr val="FFC000"/>
                </a:solidFill>
                <a:ea typeface="SimSun" pitchFamily="2" charset="-122"/>
              </a:rPr>
              <a:t>約</a:t>
            </a:r>
            <a:r>
              <a:rPr lang="en-US" altLang="zh-CN" dirty="0">
                <a:solidFill>
                  <a:srgbClr val="FFC000"/>
                </a:solidFill>
                <a:ea typeface="SimSun" pitchFamily="2" charset="-122"/>
              </a:rPr>
              <a:t>5:39</a:t>
            </a:r>
            <a:r>
              <a:rPr lang="zh-CN" altLang="en-US" dirty="0">
                <a:solidFill>
                  <a:srgbClr val="FFC000"/>
                </a:solidFill>
                <a:ea typeface="SimSun" pitchFamily="2" charset="-122"/>
              </a:rPr>
              <a:t>）</a:t>
            </a:r>
            <a:endParaRPr lang="zh-TW" altLang="en-US" dirty="0">
              <a:solidFill>
                <a:srgbClr val="FFC000"/>
              </a:solidFill>
              <a:ea typeface="新細明體" charset="-120"/>
            </a:endParaRPr>
          </a:p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685CF0B-84B9-4D65-81AD-51E95E7C97D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524000"/>
            <a:ext cx="5867400" cy="3581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</a:rPr>
              <a:t>“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</a:rPr>
              <a:t>Had ye believed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</a:rPr>
              <a:t>Moses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</a:rPr>
              <a:t>,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</a:rPr>
              <a:t>ye would have believed me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</a:rPr>
              <a:t>: 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</a:rPr>
              <a:t>for he wrote of me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</a:rPr>
              <a:t>”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</a:rPr>
              <a:t>(John 5:46-7; John 1:45; Acts 26:22)</a:t>
            </a:r>
          </a:p>
          <a:p>
            <a:pPr>
              <a:defRPr/>
            </a:pPr>
            <a:r>
              <a:rPr lang="zh-TW" altLang="en-US" dirty="0">
                <a:solidFill>
                  <a:srgbClr val="FFC000"/>
                </a:solidFill>
                <a:ea typeface="新細明體" charset="-120"/>
              </a:rPr>
              <a:t>你們如果信摩西，也必信我，因為他書上有指著我寫的話。</a:t>
            </a:r>
            <a:r>
              <a:rPr lang="en-US" altLang="zh-TW" dirty="0">
                <a:solidFill>
                  <a:srgbClr val="FFC000"/>
                </a:solidFill>
                <a:ea typeface="新細明體" charset="-120"/>
              </a:rPr>
              <a:t>(</a:t>
            </a:r>
            <a:r>
              <a:rPr lang="zh-CN" altLang="en-US" b="1" dirty="0">
                <a:solidFill>
                  <a:srgbClr val="FFC000"/>
                </a:solidFill>
                <a:latin typeface="Times New Roman" pitchFamily="18" charset="0"/>
                <a:ea typeface="SimSun" pitchFamily="2" charset="-122"/>
              </a:rPr>
              <a:t>約</a:t>
            </a:r>
            <a:r>
              <a:rPr lang="en-US" altLang="zh-CN" b="1" dirty="0">
                <a:solidFill>
                  <a:srgbClr val="FFC000"/>
                </a:solidFill>
                <a:latin typeface="Times New Roman" pitchFamily="18" charset="0"/>
                <a:ea typeface="SimSun" pitchFamily="2" charset="-122"/>
              </a:rPr>
              <a:t>5:46-47</a:t>
            </a:r>
            <a:r>
              <a:rPr lang="zh-CN" altLang="en-US" b="1" dirty="0">
                <a:solidFill>
                  <a:srgbClr val="FFC000"/>
                </a:solidFill>
                <a:latin typeface="Times New Roman" pitchFamily="18" charset="0"/>
                <a:ea typeface="SimSun" pitchFamily="2" charset="-122"/>
              </a:rPr>
              <a:t>）</a:t>
            </a:r>
            <a:endParaRPr lang="en-US" b="1" dirty="0">
              <a:solidFill>
                <a:srgbClr val="FFC000"/>
              </a:solidFill>
              <a:latin typeface="Times New Roman" pitchFamily="18" charset="0"/>
            </a:endParaRPr>
          </a:p>
          <a:p>
            <a:pPr>
              <a:defRPr/>
            </a:pP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56325" name="Picture 5" descr="GodBreathed_slide3x_365_y_273.jpg">
            <a:extLst>
              <a:ext uri="{FF2B5EF4-FFF2-40B4-BE49-F238E27FC236}">
                <a16:creationId xmlns:a16="http://schemas.microsoft.com/office/drawing/2014/main" id="{ECBBF2B3-52E6-42F8-A1DE-5361724ED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89900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B733822-8CBB-467D-B678-BCF9E57A0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0"/>
            <a:ext cx="11785600" cy="16764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The O.T. Reveals how sin separated man from God &amp; why there is so much pain &amp; suffering in the World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B6AD05A-C2C3-4A2A-AD83-8B9638FCF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0" y="1981200"/>
            <a:ext cx="11988800" cy="47244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written in the dark shadows of O. T. prophesy that are always hard to see clearly until Jesus, “the Sun of righteousness arises” and shines His Light on them.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(Malachi 4:2)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(2Cor. 4:6)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“For God, who commanded the light to shine out of darkness, hath shined in our hearts, to 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light of the knowledge of the glory of God in the face of Jesus Christ.” 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9A70FC2-6147-41E3-8EDD-E033CEFCE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57075" cy="1676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Types are an infallible proof of the Divine Design of all Scripture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	</a:t>
            </a:r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[They are hidden until Christ's resurrection]</a:t>
            </a:r>
            <a:endParaRPr lang="en-US" altLang="en-US" sz="32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5755B50-FF77-414E-9482-BC85C4041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128838"/>
            <a:ext cx="4303713" cy="456565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picture is formed by writing out the Gospel of John.</a:t>
            </a:r>
          </a:p>
          <a:p>
            <a:pPr eaLnBrk="1" hangingPunct="1"/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Types (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Jesus are hidden in the very words of the Bible</a:t>
            </a:r>
          </a:p>
        </p:txBody>
      </p:sp>
      <p:pic>
        <p:nvPicPr>
          <p:cNvPr id="58372" name="Picture 3" descr="christ hand2">
            <a:extLst>
              <a:ext uri="{FF2B5EF4-FFF2-40B4-BE49-F238E27FC236}">
                <a16:creationId xmlns:a16="http://schemas.microsoft.com/office/drawing/2014/main" id="{80CCBC1C-F509-4C77-85C2-4F0062BF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2128838"/>
            <a:ext cx="762476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D58C-ED61-47FC-833D-9917313D9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11430000" cy="6172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(John 14:3) 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if I go and prepare a place for you,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 will come again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receive you unto myself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that where I am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there ye may be also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(I Thess. 4:16-18; Ps. 19:6)</a:t>
            </a:r>
          </a:p>
          <a:p>
            <a:pPr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約</a:t>
            </a:r>
            <a:r>
              <a:rPr lang="en-US" b="1" dirty="0">
                <a:latin typeface="微軟正黑體" pitchFamily="34" charset="-120"/>
                <a:ea typeface="微軟正黑體" pitchFamily="34" charset="-120"/>
              </a:rPr>
              <a:t>14:3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我若去為你們預備了地方，就必再來接你們到我那裡去，我在那裡，叫你們也在那裡。</a:t>
            </a:r>
            <a:r>
              <a:rPr lang="en-US" altLang="zh-TW" dirty="0">
                <a:solidFill>
                  <a:srgbClr val="FFC000"/>
                </a:solidFill>
                <a:ea typeface="新細明體" charset="-120"/>
              </a:rPr>
              <a:t> </a:t>
            </a:r>
            <a:endParaRPr lang="en-US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Only the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Father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could decide when the time was right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(Matt. 24:36; Mark 13:32)</a:t>
            </a:r>
          </a:p>
          <a:p>
            <a:pPr>
              <a:defRPr/>
            </a:pP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只有父親能夠決定娶親的正確時間</a:t>
            </a:r>
            <a:r>
              <a:rPr lang="en-US" altLang="zh-TW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That is why Jesus had to say He didn’t know the time!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11E26C1-4E3A-47E4-BB0C-82F1E6C06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2133600"/>
          </a:xfrm>
        </p:spPr>
        <p:txBody>
          <a:bodyPr/>
          <a:lstStyle/>
          <a:p>
            <a:pPr eaLnBrk="1" hangingPunct="1"/>
            <a:r>
              <a:rPr lang="en-US" altLang="en-US" sz="36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 amazing type of Prophesy is</a:t>
            </a:r>
            <a:r>
              <a:rPr lang="en-US" altLang="en-US" sz="36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“</a:t>
            </a:r>
            <a:r>
              <a:rPr lang="en-US" altLang="en-US" sz="36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Prophetic Types</a:t>
            </a:r>
            <a:r>
              <a:rPr lang="en-US" altLang="en-US" sz="36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” </a:t>
            </a:r>
            <a:r>
              <a:rPr lang="en-US" altLang="en-US" sz="3600" b="1" u="sng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Absolutely inexplicable apart from Divine Revelation</a:t>
            </a:r>
            <a:r>
              <a:rPr lang="en-US" altLang="en-US" sz="36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!</a:t>
            </a:r>
            <a:br>
              <a:rPr lang="en-US" altLang="en-US" sz="36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40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預言中最奇妙的形式是預表</a:t>
            </a:r>
            <a:br>
              <a:rPr lang="en-US" altLang="zh-CN" sz="40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40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除非來自神聖的啓示，它們絕對無法解釋</a:t>
            </a:r>
            <a:endParaRPr lang="en-US" altLang="en-US" sz="3600">
              <a:solidFill>
                <a:srgbClr val="FFFF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9350219-DFC5-474F-8BE6-FC2E9F617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11734800" cy="4267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1,817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predictions in the Bible are Types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(21%)</a:t>
            </a:r>
          </a:p>
          <a:p>
            <a:pPr eaLnBrk="1" hangingPunct="1"/>
            <a:r>
              <a:rPr lang="zh-CN" altLang="en-US" sz="40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聖經</a:t>
            </a:r>
            <a:r>
              <a:rPr lang="en-US" altLang="en-US" sz="40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1817</a:t>
            </a:r>
            <a:r>
              <a:rPr lang="zh-CN" altLang="en-US" sz="40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個不同的預言中，</a:t>
            </a:r>
            <a:r>
              <a:rPr lang="en-US" altLang="zh-CN" sz="40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380</a:t>
            </a:r>
            <a:r>
              <a:rPr lang="zh-CN" altLang="en-US" sz="40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個是預表（</a:t>
            </a:r>
            <a:r>
              <a:rPr lang="en-US" altLang="zh-CN" sz="40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21%</a:t>
            </a:r>
            <a:r>
              <a:rPr lang="zh-CN" altLang="en-US" sz="40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）；</a:t>
            </a:r>
            <a:endParaRPr lang="en-US" altLang="en-US" sz="40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2,895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verses out of a total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31,124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verses in the Bible deal with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specifically revealed as such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(9%).  </a:t>
            </a:r>
          </a:p>
          <a:p>
            <a:pPr eaLnBrk="1" hangingPunct="1"/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聖經</a:t>
            </a:r>
            <a:r>
              <a:rPr lang="en-US" altLang="zh-CN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31,124</a:t>
            </a: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經節中，</a:t>
            </a:r>
            <a:r>
              <a:rPr lang="en-US" altLang="zh-CN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2,895</a:t>
            </a: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節直接針對“預表”而言（</a:t>
            </a:r>
            <a:r>
              <a:rPr lang="en-US" altLang="zh-CN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9%</a:t>
            </a: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sz="36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(J. B. Payne,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Encyclopedia of Biblical Prophecy,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pgs. 674-675, 681)</a:t>
            </a:r>
          </a:p>
          <a:p>
            <a:pPr eaLnBrk="1" hangingPunct="1"/>
            <a:r>
              <a:rPr lang="en-US" altLang="en-US" sz="28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800" b="1">
              <a:solidFill>
                <a:srgbClr val="CC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7AB02-D0F1-4F63-9C05-5A281229D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9375"/>
            <a:ext cx="8610600" cy="2968625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 type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is 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 shadow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cast by Divine design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of good things to come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not the very image of the things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(Heb. 10:1; 8:5; 9:9, 11). 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預表</a:t>
            </a:r>
            <a:r>
              <a:rPr lang="zh-TW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是 </a:t>
            </a:r>
            <a:r>
              <a:rPr lang="en-US" altLang="zh-TW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 </a:t>
            </a:r>
            <a:r>
              <a:rPr lang="zh-TW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將來美事的影兒，不是本物的真像</a:t>
            </a:r>
            <a:r>
              <a:rPr lang="en-US" altLang="zh-TW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來</a:t>
            </a:r>
            <a:r>
              <a:rPr lang="en-US" altLang="zh-CN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10:1</a:t>
            </a:r>
            <a:r>
              <a:rPr lang="zh-CN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zh-TW" altLang="en-US" sz="40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024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AA3A0B2-6DBE-48D8-815D-23D7F0B3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393950"/>
            <a:ext cx="310197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A picture containing text, outdoor, plant&#10;&#10;Description automatically generated">
            <a:extLst>
              <a:ext uri="{FF2B5EF4-FFF2-40B4-BE49-F238E27FC236}">
                <a16:creationId xmlns:a16="http://schemas.microsoft.com/office/drawing/2014/main" id="{38729676-EFB4-47A1-9EDC-65DA48FB4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86075"/>
            <a:ext cx="51054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A picture containing text, dog, mammal, domestic cat&#10;&#10;Description automatically generated">
            <a:extLst>
              <a:ext uri="{FF2B5EF4-FFF2-40B4-BE49-F238E27FC236}">
                <a16:creationId xmlns:a16="http://schemas.microsoft.com/office/drawing/2014/main" id="{37C32F24-72F7-4CD9-AA33-437E7703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79375"/>
            <a:ext cx="297180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F97E5B-4B46-477D-9452-41FA08D124DC}"/>
              </a:ext>
            </a:extLst>
          </p:cNvPr>
          <p:cNvSpPr txBox="1"/>
          <p:nvPr/>
        </p:nvSpPr>
        <p:spPr>
          <a:xfrm>
            <a:off x="3048000" y="2900363"/>
            <a:ext cx="2438400" cy="95408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3:14-15; Numb. 21:5-9)</a:t>
            </a:r>
          </a:p>
        </p:txBody>
      </p:sp>
      <p:sp>
        <p:nvSpPr>
          <p:cNvPr id="10247" name="TextBox 3">
            <a:extLst>
              <a:ext uri="{FF2B5EF4-FFF2-40B4-BE49-F238E27FC236}">
                <a16:creationId xmlns:a16="http://schemas.microsoft.com/office/drawing/2014/main" id="{F7BA17AB-46C1-4E79-B9E5-67D1887C1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639445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Gen. 22</a:t>
            </a:r>
          </a:p>
        </p:txBody>
      </p:sp>
      <p:sp>
        <p:nvSpPr>
          <p:cNvPr id="10248" name="TextBox 4">
            <a:extLst>
              <a:ext uri="{FF2B5EF4-FFF2-40B4-BE49-F238E27FC236}">
                <a16:creationId xmlns:a16="http://schemas.microsoft.com/office/drawing/2014/main" id="{9C8A4737-DC70-454A-B080-F2061B736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075" y="79375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Rev. 4:5-6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C3FEE-452E-4E3F-96B1-686B88CDF4D9}"/>
              </a:ext>
            </a:extLst>
          </p:cNvPr>
          <p:cNvSpPr txBox="1"/>
          <p:nvPr/>
        </p:nvSpPr>
        <p:spPr>
          <a:xfrm>
            <a:off x="6994525" y="2393950"/>
            <a:ext cx="1847850" cy="461963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8:56-58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09ADDB-38FE-46AA-8473-F9FC00A81290}"/>
              </a:ext>
            </a:extLst>
          </p:cNvPr>
          <p:cNvSpPr/>
          <p:nvPr/>
        </p:nvSpPr>
        <p:spPr>
          <a:xfrm>
            <a:off x="1600200" y="3048000"/>
            <a:ext cx="1228725" cy="1752600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A299AA15-31A6-4580-824E-E27C2D9325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0"/>
            <a:ext cx="11887200" cy="2819400"/>
          </a:xfrm>
        </p:spPr>
        <p:txBody>
          <a:bodyPr/>
          <a:lstStyle/>
          <a:p>
            <a:r>
              <a:rPr lang="en-US" altLang="en-US" b="1" u="sng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Types are temporary shadows compared to the eternal</a:t>
            </a: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altLang="en-US" b="1" u="sng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body</a:t>
            </a: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(</a:t>
            </a:r>
            <a:r>
              <a:rPr lang="en-US" altLang="en-US" b="1" i="1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or reality</a:t>
            </a: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altLang="en-US" b="1" u="sng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it reveals</a:t>
            </a:r>
            <a:r>
              <a:rPr lang="en-US" altLang="en-US" b="1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(Col. 2:16-17)</a:t>
            </a:r>
            <a:r>
              <a:rPr lang="en-US" altLang="en-US" b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altLang="en-US" b="1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altLang="en-US" b="1" u="sng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As a cryptic form of Prophesy</a:t>
            </a:r>
            <a:r>
              <a:rPr lang="en-US" altLang="en-US" b="1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they always prefigure something future &amp; far greater</a:t>
            </a:r>
            <a:r>
              <a:rPr lang="en-US" altLang="en-US" b="1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r>
              <a:rPr lang="zh-CN" altLang="en-US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預表與它們所啓示的永恆“實體”相比，只是暫時的影子（西</a:t>
            </a:r>
            <a:r>
              <a:rPr lang="en-US" altLang="zh-CN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2:16-17)</a:t>
            </a:r>
            <a:r>
              <a:rPr lang="zh-CN" altLang="en-US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。它們是預言的一種隱秘形式，預示未來且更大的事情</a:t>
            </a:r>
            <a:endParaRPr lang="en-US" altLang="en-US" b="1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1267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FB8A61FB-4808-4265-A692-B93A685C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32100"/>
            <a:ext cx="5105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A person riding a bicycle&#10;&#10;Description automatically generated">
            <a:extLst>
              <a:ext uri="{FF2B5EF4-FFF2-40B4-BE49-F238E27FC236}">
                <a16:creationId xmlns:a16="http://schemas.microsoft.com/office/drawing/2014/main" id="{9FA399F5-84F2-432C-90B2-F1C18027D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2776538"/>
            <a:ext cx="4659312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C839-E3CF-468E-B5ED-1B33AF60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296400" cy="1219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Prophetic Types are Faith Inspiring Wonders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預表是激發信仰的奇跡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B46A-B82F-4A80-AFC7-EC3879C97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10200"/>
          </a:xfrm>
        </p:spPr>
        <p:txBody>
          <a:bodyPr/>
          <a:lstStyle/>
          <a:p>
            <a:pPr>
              <a:defRPr/>
            </a:pPr>
            <a:r>
              <a:rPr lang="en-US" altLang="zh-CN" b="1" u="sng" dirty="0">
                <a:solidFill>
                  <a:srgbClr val="CCFFFF"/>
                </a:solidFill>
                <a:latin typeface="Times New Roman" pitchFamily="18" charset="0"/>
                <a:ea typeface="SimSun" pitchFamily="2" charset="-122"/>
              </a:rPr>
              <a:t>It was impossible to know a Type’s importance until Jesus Christ fulfilled its prophetic details</a:t>
            </a:r>
            <a:r>
              <a:rPr lang="en-US" altLang="zh-CN" b="1" dirty="0"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 b="1" i="1" dirty="0">
                <a:solidFill>
                  <a:srgbClr val="99FFCC"/>
                </a:solidFill>
                <a:latin typeface="Times New Roman" pitchFamily="18" charset="0"/>
                <a:ea typeface="SimSun" pitchFamily="2" charset="-122"/>
              </a:rPr>
              <a:t>(i.e. Unleavened Bread of LORD’s Supper)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我們不可能明白預表的重要性，直到耶穌基督實現它們所預言的細節。</a:t>
            </a:r>
            <a:endParaRPr lang="en-US" altLang="zh-CN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Prophetic Types are obviously supernatural</a:t>
            </a:r>
            <a:r>
              <a:rPr lang="en-US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inspired by someone from outside our space-time domain</a:t>
            </a:r>
            <a:r>
              <a:rPr lang="en-US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>
              <a:defRPr/>
            </a:pPr>
            <a:r>
              <a:rPr lang="zh-CN" altLang="en-US" sz="36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預表明顯是超自然的，是來自我們時空領域之外的某人所啓示的。</a:t>
            </a:r>
            <a:endParaRPr 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A picture containing grass&#10;&#10;Description automatically generated">
            <a:extLst>
              <a:ext uri="{FF2B5EF4-FFF2-40B4-BE49-F238E27FC236}">
                <a16:creationId xmlns:a16="http://schemas.microsoft.com/office/drawing/2014/main" id="{6A26BB67-B8B0-49A2-9FFD-CCD1A7FC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38" y="914400"/>
            <a:ext cx="30480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8EB857B-B349-4A09-BA08-0C975D65F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38" y="3414713"/>
            <a:ext cx="3103562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53321-0194-4CCA-BDBD-E79FAB0F5B07}"/>
              </a:ext>
            </a:extLst>
          </p:cNvPr>
          <p:cNvSpPr txBox="1"/>
          <p:nvPr/>
        </p:nvSpPr>
        <p:spPr>
          <a:xfrm>
            <a:off x="10666413" y="6334125"/>
            <a:ext cx="1524000" cy="5238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Isa. 53:5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5773</Words>
  <Application>Microsoft Office PowerPoint</Application>
  <PresentationFormat>Widescreen</PresentationFormat>
  <Paragraphs>301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Calibri</vt:lpstr>
      <vt:lpstr>Wingdings</vt:lpstr>
      <vt:lpstr>Comic Sans MS</vt:lpstr>
      <vt:lpstr>DengXian</vt:lpstr>
      <vt:lpstr>Times New Roman</vt:lpstr>
      <vt:lpstr>新細明體</vt:lpstr>
      <vt:lpstr>SimSun</vt:lpstr>
      <vt:lpstr>Algerian</vt:lpstr>
      <vt:lpstr>微軟正黑體</vt:lpstr>
      <vt:lpstr>Default Design</vt:lpstr>
      <vt:lpstr>Beam</vt:lpstr>
      <vt:lpstr>Adam a Magnificent &amp; Tragic ‘Prophetic Type’ of Christ 亞當 – 壯麗且悲劇式的基督預表</vt:lpstr>
      <vt:lpstr>Biblical Prophesy is Powerful Proof the Bible is God’s Word! 聖經的預言強有力地證明聖經是上帝的話語</vt:lpstr>
      <vt:lpstr>The Bible is more Compelling proof for the Supernatural than someone rising from the Dead! 聖經比人從死裡復活更能證明超自然的存在</vt:lpstr>
      <vt:lpstr>Why is God’s Word so Powerful? 為何上帝的話語如此有能力？</vt:lpstr>
      <vt:lpstr>Prophesy is Mathematical Proof of supernatural origin 預言起源於超自然的數學證明</vt:lpstr>
      <vt:lpstr>An amazing type of Prophesy is “Prophetic Types” Absolutely inexplicable apart from Divine Revelation! 預言中最奇妙的形式是預表 除非來自神聖的啓示，它們絕對無法解釋</vt:lpstr>
      <vt:lpstr>PowerPoint Presentation</vt:lpstr>
      <vt:lpstr>PowerPoint Presentation</vt:lpstr>
      <vt:lpstr>Prophetic Types are Faith Inspiring Wonders 預表是激發信仰的奇跡</vt:lpstr>
      <vt:lpstr>The N.T. fulfillment of the OT type is called the ‘antitype’ 新約所實現舊約的預表，被稱爲“原型”</vt:lpstr>
      <vt:lpstr>PowerPoint Presentation</vt:lpstr>
      <vt:lpstr>When we study Prophetic Types we must realize there are both similarities &amp; contrasts. 當我們研究預表時，我們必須明白同時有類同與對比之處 </vt:lpstr>
      <vt:lpstr>The contrasts allow the Holy Spirit to more vividly &amp; clearly highlight the perfection of the Person &amp; Work of Christ 這些對比讓聖靈更鮮活、清楚地强調基督完美的位格與工作</vt:lpstr>
      <vt:lpstr>Contrasts: 1st Adam &amp; 1st Man; Last Adam &amp; 2nd Man    (I Cor. 15:45-47) 對比：首先的亞當，第一個男人；末後的亞當，第二個男人</vt:lpstr>
      <vt:lpstr>PowerPoint Presentation</vt:lpstr>
      <vt:lpstr>Beholding Prophetic Types in Scripture transforms our lives  上帝將預表放入祂的話語中，為的是改變我們的人生！</vt:lpstr>
      <vt:lpstr>(Romans 5:12-21) 2 Men: Keys to understand Redemptive History （羅馬書5:12-21） 兩個人：明白救贖歷史的關鍵</vt:lpstr>
      <vt:lpstr>“As in Adam all die, so in Christ shall all be made alive” (I Cor. 15:22) “在亞當裏衆人都死了，照樣，在基督裏衆人都要活過來”</vt:lpstr>
      <vt:lpstr>PowerPoint Presentation</vt:lpstr>
      <vt:lpstr>The Cross, a Tree (I Pet. 2:24; Act 13:28-30) is the Greatest Revelation of the Knowledge of Good (Christ) &amp; evil (sin) 十字架，一棵樹， 是對善（基督）惡（罪）樹最偉大的啓示</vt:lpstr>
      <vt:lpstr>God makes the 1st Sacrifice: A substitute dies in the sinner‘s place 上帝做了第一個祭物：它代替罪人死 </vt:lpstr>
      <vt:lpstr>2 Gardens: 1st Adam in Eden; Last Adam in Gethsemane  (Matt. 26:36-57; Mk. 14:32-53; Lk. 36-54; John 18:1-13) 兩個園子：首先的亞當在伊甸園；末後的亞當在客西馬尼園</vt:lpstr>
      <vt:lpstr>Gethsemane means “olive press.”  Where olives are crushed under the weight of a great stone, forcing out every drop of olive oil.  客西馬尼意為“橄欖壓榨機”， 橄欖在石頭的重壓下被壓榨出每一滴橄欖油</vt:lpstr>
      <vt:lpstr>Garden of Gethsemane in Jerusalem where Jesus Prayed 耶路撒冷耶穌禱告的客西馬尼園</vt:lpstr>
      <vt:lpstr>Christ Removes All The Curse Adam Brought upon the World (Rev. 22:3; Gal. 3:13; Deut. 21:23) 基督挪去亞當帶到世界所有的咒詛</vt:lpstr>
      <vt:lpstr>“He who knew no sin became sin for us” (2 Cor. 5:21; Rom. 8:3) “那不知罪的為我們成爲罪”</vt:lpstr>
      <vt:lpstr>Christ tasted death for every man (Heb. 2:9; Ps. 22:15)  Death couldn’t hold Him (Act 2:24) &amp; can’t hold us! 基督為人人嘗了死亡，死亡無法拘禁他，也無法拘禁我們！</vt:lpstr>
      <vt:lpstr>PowerPoint Presentation</vt:lpstr>
      <vt:lpstr>Jesus restores to believers the glory the 1st Adam lost                  (Heb. 2:10-11; I Cor. 15:41-42; 2 Cor. 3:18; Phil. 3:21; Dan. 12:2-3)   &amp; clothes us in Garments of salvation (Gen. 3:21; Isa. 61:10) 耶穌恢復信徒因首先的亞當失去的榮耀， 並為我們穿上救恩的衣裳。</vt:lpstr>
      <vt:lpstr>The Great Mystery of Adam’s Bride &amp; Christ’ Church  Ephesians 以弗所書 5:25-32 KJV 亞當的新婦與基督的教會這偉大的奧秘</vt:lpstr>
      <vt:lpstr>Paul Reveals the Mystery by Referring to Adam (Genesis 2) 保羅藉引述亞當揭示此奧秘</vt:lpstr>
      <vt:lpstr>The Great MYSTERY of ADAM’S BRIDE &amp; CHRIST’S CHURCH (Eph. 5:28-32KJV) 亞當的新婦與基督的教會這偉大的奧秘</vt:lpstr>
      <vt:lpstr>Part of this Mystery is the fact that a man’s wife  is considered his own body. 此奧秘的一部分是妻子被看成是 丈夫自己的身體的事實</vt:lpstr>
      <vt:lpstr>My Big Fat Greek Wedding  我的希臘婚禮 Contrast between 2 men &amp; 2 Kinds of Love 兩個男人與兩種愛的對比</vt:lpstr>
      <vt:lpstr>OUR ETERNAL DESTINY My Big Fabulous Jewish Wedding!   我們永恆的去處：我盛大超好的猶太婚禮!!!</vt:lpstr>
      <vt:lpstr>1.  The Proposal  提親</vt:lpstr>
      <vt:lpstr>The “Cup of Accptance”  接受之杯 Bride &amp; Groom enter into a Blood Covenant Relationship (Mal. 2:14) 他們進入血盟關係</vt:lpstr>
      <vt:lpstr>The “Cup of Accptance”  接受之杯</vt:lpstr>
      <vt:lpstr>2.   Preparation: Period of Betrothal:預備期:訂婚期間  </vt:lpstr>
      <vt:lpstr>For the Groom: He Prepares a Place 新郎:預備期預備新房</vt:lpstr>
      <vt:lpstr>For The Bride: a time of sanctification &amp; anticipation 新娘的預備: 成聖與期待  (Eph. 5:26-27; I John 3:2-3)</vt:lpstr>
      <vt:lpstr>3.   “Stealing” away the Bride!  「偷走」新娘</vt:lpstr>
      <vt:lpstr>4.   The Wedding Ceremony  婚禮儀式</vt:lpstr>
      <vt:lpstr>5.   The Marriage Supper (Feast)  婚宴 (Rev. 20:4-6)</vt:lpstr>
      <vt:lpstr>Important Lessons 重要功課</vt:lpstr>
      <vt:lpstr>Important Lessons 重要功課</vt:lpstr>
      <vt:lpstr>Important Lessons 重要功課</vt:lpstr>
      <vt:lpstr>PowerPoint Presentation</vt:lpstr>
      <vt:lpstr>PowerPoint Presentation</vt:lpstr>
      <vt:lpstr>PowerPoint Presentation</vt:lpstr>
      <vt:lpstr>“Did not our heart burn within us, while he opened to us the scriptures?” (Lk. 24:27, 32)</vt:lpstr>
      <vt:lpstr>The Entire Old Testament is About Jesus Christ in some way 整本舊約某方面是關於耶穌基督的</vt:lpstr>
      <vt:lpstr>The O.T. Reveals how sin separated man from God &amp; why there is so much pain &amp; suffering in the World</vt:lpstr>
      <vt:lpstr>Types are an infallible proof of the Divine Design of all Scripture.  [They are hidden until Christ's resurrection]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Jeremiah Petzholt</dc:creator>
  <cp:lastModifiedBy>Jinchang Chen</cp:lastModifiedBy>
  <cp:revision>739</cp:revision>
  <dcterms:created xsi:type="dcterms:W3CDTF">2005-08-26T16:47:04Z</dcterms:created>
  <dcterms:modified xsi:type="dcterms:W3CDTF">2021-12-10T19:09:07Z</dcterms:modified>
</cp:coreProperties>
</file>