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4" autoAdjust="0"/>
    <p:restoredTop sz="95380" autoAdjust="0"/>
  </p:normalViewPr>
  <p:slideViewPr>
    <p:cSldViewPr snapToGrid="0" snapToObjects="1">
      <p:cViewPr varScale="1">
        <p:scale>
          <a:sx n="86" d="100"/>
          <a:sy n="86" d="100"/>
        </p:scale>
        <p:origin x="792"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5B3D0-B28F-EF4B-94DF-432E71F647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B03242-1849-4542-889D-D60892AF30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106079-00A9-CC47-942B-192DB0FD2637}"/>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5" name="Footer Placeholder 4">
            <a:extLst>
              <a:ext uri="{FF2B5EF4-FFF2-40B4-BE49-F238E27FC236}">
                <a16:creationId xmlns:a16="http://schemas.microsoft.com/office/drawing/2014/main" id="{9A7B52F9-99F8-3549-A7B9-F5C102E02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7B0AC8-5C1F-C541-9152-5F9568B5B646}"/>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1396617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F778C-0D28-0240-BFF8-6F00803B1D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A3CD5E-8D0F-674F-BF40-B705694A4EF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40F4D1-4D4A-FA45-A3D0-EE542FCD516B}"/>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5" name="Footer Placeholder 4">
            <a:extLst>
              <a:ext uri="{FF2B5EF4-FFF2-40B4-BE49-F238E27FC236}">
                <a16:creationId xmlns:a16="http://schemas.microsoft.com/office/drawing/2014/main" id="{8FC19128-40CA-DD43-AE44-9E9CC3B082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0BB965-AF44-814B-AEFC-65C1F4B36612}"/>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2832126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F9D05E-6A87-344D-A0F5-1C54AAB0F2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BE5A24-7C56-AB4A-A440-86E786E1562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1CC402-3B5E-7141-8952-F44C93511EA3}"/>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5" name="Footer Placeholder 4">
            <a:extLst>
              <a:ext uri="{FF2B5EF4-FFF2-40B4-BE49-F238E27FC236}">
                <a16:creationId xmlns:a16="http://schemas.microsoft.com/office/drawing/2014/main" id="{029AD4B8-DD0A-AF46-8EC0-8B204A8E85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A9527A-2AF2-8042-90F9-CF0636C27F24}"/>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839869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F38A-775B-1242-ACA9-1A855403BB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10EB8E-C3A0-BB4C-B0CC-963FED5FF1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1BDDB0-7C2E-4B4F-9748-880B6A8DC0E9}"/>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5" name="Footer Placeholder 4">
            <a:extLst>
              <a:ext uri="{FF2B5EF4-FFF2-40B4-BE49-F238E27FC236}">
                <a16:creationId xmlns:a16="http://schemas.microsoft.com/office/drawing/2014/main" id="{596845F4-4299-B24B-8235-652A5A3C1E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6E6FF-67BA-C443-A1C0-FF9651C7B51E}"/>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269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CC542-8C36-B848-B73B-3F4D77370B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FB73F6-A79D-AC4F-A918-3B7D971C52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494A99-E82B-034A-B50F-B3D0373E2B2B}"/>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5" name="Footer Placeholder 4">
            <a:extLst>
              <a:ext uri="{FF2B5EF4-FFF2-40B4-BE49-F238E27FC236}">
                <a16:creationId xmlns:a16="http://schemas.microsoft.com/office/drawing/2014/main" id="{81B6F9EE-4496-5A42-ACAD-C33A904814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F248BC-7376-A24D-97AD-9554C904470C}"/>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355842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53F76-A73F-1946-9B46-EBC35FCB60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358D5B-F496-274A-84AD-3FDA752BB0D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DFBAF5-2FB2-5446-959D-E4C53D3C885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07C38D-588B-564E-86EF-3E2477150A08}"/>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6" name="Footer Placeholder 5">
            <a:extLst>
              <a:ext uri="{FF2B5EF4-FFF2-40B4-BE49-F238E27FC236}">
                <a16:creationId xmlns:a16="http://schemas.microsoft.com/office/drawing/2014/main" id="{3FB533E9-89C9-0742-8B65-9A307C0E6C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1B0BB-2EC3-DB48-B3F9-BBA5DF683074}"/>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116324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600D6-819C-8A4A-B894-C8A96DFAC1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2C2A7F-D42D-F54C-BEA0-337D278721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C7530D-BA07-5C47-AB81-CA16C5C887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EA9816-3319-1642-BADD-B05ACFF15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472615-C7E1-E741-9E17-A3D5362D4F4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22C6A7-EC52-2949-9D1B-BDA4F2B2AA27}"/>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8" name="Footer Placeholder 7">
            <a:extLst>
              <a:ext uri="{FF2B5EF4-FFF2-40B4-BE49-F238E27FC236}">
                <a16:creationId xmlns:a16="http://schemas.microsoft.com/office/drawing/2014/main" id="{DE2708F8-2893-8042-83C8-2FB0C3595C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1591A5-0719-9743-93AD-9248D6E69916}"/>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148312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412B5-25E8-2C42-A184-41A6D2E301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911B39-934E-2044-BCC9-1D81BEA682FF}"/>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4" name="Footer Placeholder 3">
            <a:extLst>
              <a:ext uri="{FF2B5EF4-FFF2-40B4-BE49-F238E27FC236}">
                <a16:creationId xmlns:a16="http://schemas.microsoft.com/office/drawing/2014/main" id="{1AE83009-87C4-B74F-8BB7-1AC4EBA3E6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CC01D4-358A-1F44-BC5D-DEDB8F7E291D}"/>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88377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116782-A3EB-1448-8E02-BC1D6E8736F8}"/>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3" name="Footer Placeholder 2">
            <a:extLst>
              <a:ext uri="{FF2B5EF4-FFF2-40B4-BE49-F238E27FC236}">
                <a16:creationId xmlns:a16="http://schemas.microsoft.com/office/drawing/2014/main" id="{23DEFD22-C46A-834D-91C5-64FFB0C0D4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D8A025-759A-A041-9F5E-C76D14C4C56A}"/>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570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E1A92-D8FD-4D4D-AC0F-176692DEE0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45C49B-47F3-A84B-A162-21534E1DCF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EC22F0-267B-EE4F-AF21-50F832CD0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65FE3B-F31F-7949-A4A7-28AE6001832E}"/>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6" name="Footer Placeholder 5">
            <a:extLst>
              <a:ext uri="{FF2B5EF4-FFF2-40B4-BE49-F238E27FC236}">
                <a16:creationId xmlns:a16="http://schemas.microsoft.com/office/drawing/2014/main" id="{F44140D3-0AC1-1549-8B2C-CACC890F5C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939C9A-310E-2041-8B11-A98FC91D8720}"/>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2740715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70855-C8C1-CF42-AF06-834216A04C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9BAC00-C7E4-EA40-8345-060CBD133C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5DAD7B-0877-BD42-8FC2-4E1A66AFA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5C76AB-CB8E-594B-85AC-A2A2BB5AFD18}"/>
              </a:ext>
            </a:extLst>
          </p:cNvPr>
          <p:cNvSpPr>
            <a:spLocks noGrp="1"/>
          </p:cNvSpPr>
          <p:nvPr>
            <p:ph type="dt" sz="half" idx="10"/>
          </p:nvPr>
        </p:nvSpPr>
        <p:spPr/>
        <p:txBody>
          <a:bodyPr/>
          <a:lstStyle/>
          <a:p>
            <a:fld id="{6F7A707E-1B01-C64F-9361-624B9F244D57}" type="datetimeFigureOut">
              <a:rPr lang="en-US" smtClean="0"/>
              <a:t>11/20/2018</a:t>
            </a:fld>
            <a:endParaRPr lang="en-US"/>
          </a:p>
        </p:txBody>
      </p:sp>
      <p:sp>
        <p:nvSpPr>
          <p:cNvPr id="6" name="Footer Placeholder 5">
            <a:extLst>
              <a:ext uri="{FF2B5EF4-FFF2-40B4-BE49-F238E27FC236}">
                <a16:creationId xmlns:a16="http://schemas.microsoft.com/office/drawing/2014/main" id="{D96D965A-B3C6-634E-AFFB-153BE3A590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E3B512-6DFF-EF44-919F-8E08B8875393}"/>
              </a:ext>
            </a:extLst>
          </p:cNvPr>
          <p:cNvSpPr>
            <a:spLocks noGrp="1"/>
          </p:cNvSpPr>
          <p:nvPr>
            <p:ph type="sldNum" sz="quarter" idx="12"/>
          </p:nvPr>
        </p:nvSpPr>
        <p:spPr/>
        <p:txBody>
          <a:bodyPr/>
          <a:lstStyle/>
          <a:p>
            <a:fld id="{CA252C59-CAC0-1047-A03F-8B85ED10E1B3}" type="slidenum">
              <a:rPr lang="en-US" smtClean="0"/>
              <a:t>‹#›</a:t>
            </a:fld>
            <a:endParaRPr lang="en-US"/>
          </a:p>
        </p:txBody>
      </p:sp>
    </p:spTree>
    <p:extLst>
      <p:ext uri="{BB962C8B-B14F-4D97-AF65-F5344CB8AC3E}">
        <p14:creationId xmlns:p14="http://schemas.microsoft.com/office/powerpoint/2010/main" val="751576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5DCBF1-29FC-B746-9452-C0F0A6E234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0F3299-BBD9-C84E-BA63-9F5D6E169F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E2D71-5D62-3E48-832A-F3831118E3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A707E-1B01-C64F-9361-624B9F244D57}" type="datetimeFigureOut">
              <a:rPr lang="en-US" smtClean="0"/>
              <a:t>11/20/2018</a:t>
            </a:fld>
            <a:endParaRPr lang="en-US"/>
          </a:p>
        </p:txBody>
      </p:sp>
      <p:sp>
        <p:nvSpPr>
          <p:cNvPr id="5" name="Footer Placeholder 4">
            <a:extLst>
              <a:ext uri="{FF2B5EF4-FFF2-40B4-BE49-F238E27FC236}">
                <a16:creationId xmlns:a16="http://schemas.microsoft.com/office/drawing/2014/main" id="{989C1DB7-4530-6945-B4D6-6BE28925D3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B829F3-6DF0-0942-BA46-2C16EA5A40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252C59-CAC0-1047-A03F-8B85ED10E1B3}" type="slidenum">
              <a:rPr lang="en-US" smtClean="0"/>
              <a:t>‹#›</a:t>
            </a:fld>
            <a:endParaRPr lang="en-US"/>
          </a:p>
        </p:txBody>
      </p:sp>
    </p:spTree>
    <p:extLst>
      <p:ext uri="{BB962C8B-B14F-4D97-AF65-F5344CB8AC3E}">
        <p14:creationId xmlns:p14="http://schemas.microsoft.com/office/powerpoint/2010/main" val="1808636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9686893-F3E8-4158-8067-E036F9D2E5D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A794A69-D2AE-CB4F-AEBE-96C6C679D70B}"/>
              </a:ext>
            </a:extLst>
          </p:cNvPr>
          <p:cNvSpPr>
            <a:spLocks noGrp="1"/>
          </p:cNvSpPr>
          <p:nvPr>
            <p:ph type="ctrTitle"/>
          </p:nvPr>
        </p:nvSpPr>
        <p:spPr>
          <a:xfrm>
            <a:off x="1524000" y="1122362"/>
            <a:ext cx="9144000" cy="4895665"/>
          </a:xfrm>
        </p:spPr>
        <p:txBody>
          <a:bodyPr>
            <a:normAutofit fontScale="90000"/>
          </a:bodyPr>
          <a:lstStyle/>
          <a:p>
            <a:r>
              <a:rPr lang="en-US" dirty="0"/>
              <a:t>DEATH: A LENS FOR LIVING LIFE—FULLY OR FUTILELY</a:t>
            </a:r>
            <a:br>
              <a:rPr lang="en-US" dirty="0"/>
            </a:b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死亡</a:t>
            </a:r>
            <a: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生活的鏡片</a:t>
            </a:r>
            <a: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b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b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豐富地或無益地</a:t>
            </a:r>
            <a:br>
              <a:rPr lang="en-US" dirty="0"/>
            </a:br>
            <a:br>
              <a:rPr lang="en-US" dirty="0"/>
            </a:br>
            <a:br>
              <a:rPr lang="en-US" dirty="0"/>
            </a:br>
            <a:endParaRPr lang="en-US" dirty="0"/>
          </a:p>
        </p:txBody>
      </p:sp>
      <p:sp>
        <p:nvSpPr>
          <p:cNvPr id="3" name="Subtitle 2">
            <a:extLst>
              <a:ext uri="{FF2B5EF4-FFF2-40B4-BE49-F238E27FC236}">
                <a16:creationId xmlns:a16="http://schemas.microsoft.com/office/drawing/2014/main" id="{08EE8CE8-7939-3E44-906C-5B44FB6BADC2}"/>
              </a:ext>
            </a:extLst>
          </p:cNvPr>
          <p:cNvSpPr>
            <a:spLocks noGrp="1"/>
          </p:cNvSpPr>
          <p:nvPr>
            <p:ph type="subTitle" idx="1"/>
          </p:nvPr>
        </p:nvSpPr>
        <p:spPr>
          <a:xfrm>
            <a:off x="1524000" y="4125433"/>
            <a:ext cx="9144000" cy="2438085"/>
          </a:xfrm>
        </p:spPr>
        <p:txBody>
          <a:bodyPr>
            <a:normAutofit lnSpcReduction="10000"/>
          </a:bodyPr>
          <a:lstStyle/>
          <a:p>
            <a:r>
              <a:rPr lang="en-US" sz="4000" dirty="0"/>
              <a:t>Part IV:  Be on guard! Be grateful.</a:t>
            </a:r>
          </a:p>
          <a:p>
            <a:r>
              <a:rPr lang="en-US" sz="4000" dirty="0"/>
              <a:t>Ecclesiastes 5</a:t>
            </a:r>
          </a:p>
          <a:p>
            <a:r>
              <a:rPr lang="zh-CN" altLang="en-US" sz="4000" dirty="0"/>
              <a:t>第四篇：谨慎小心！要感恩。</a:t>
            </a:r>
            <a:endParaRPr lang="en-US" altLang="zh-CN" sz="4000" dirty="0"/>
          </a:p>
          <a:p>
            <a:r>
              <a:rPr lang="zh-CN" altLang="en-US" sz="4000" dirty="0"/>
              <a:t>傳道書第五章</a:t>
            </a:r>
            <a:endParaRPr lang="en-US" sz="4000" dirty="0"/>
          </a:p>
          <a:p>
            <a:endParaRPr lang="en-US" sz="4000" dirty="0"/>
          </a:p>
        </p:txBody>
      </p:sp>
    </p:spTree>
    <p:extLst>
      <p:ext uri="{BB962C8B-B14F-4D97-AF65-F5344CB8AC3E}">
        <p14:creationId xmlns:p14="http://schemas.microsoft.com/office/powerpoint/2010/main" val="90844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51B925-9AEE-4EDA-BB92-AFA5116A3FAB}"/>
              </a:ext>
            </a:extLst>
          </p:cNvPr>
          <p:cNvPicPr>
            <a:picLocks noChangeAspect="1"/>
          </p:cNvPicPr>
          <p:nvPr/>
        </p:nvPicPr>
        <p:blipFill>
          <a:blip r:embed="rId2"/>
          <a:stretch>
            <a:fillRect/>
          </a:stretch>
        </p:blipFill>
        <p:spPr>
          <a:xfrm>
            <a:off x="0" y="8571"/>
            <a:ext cx="12192000" cy="6849428"/>
          </a:xfrm>
          <a:prstGeom prst="rect">
            <a:avLst/>
          </a:prstGeom>
        </p:spPr>
      </p:pic>
      <p:sp>
        <p:nvSpPr>
          <p:cNvPr id="2" name="Title 1">
            <a:extLst>
              <a:ext uri="{FF2B5EF4-FFF2-40B4-BE49-F238E27FC236}">
                <a16:creationId xmlns:a16="http://schemas.microsoft.com/office/drawing/2014/main" id="{1555BF0D-0454-0047-B880-9BC993F918C7}"/>
              </a:ext>
            </a:extLst>
          </p:cNvPr>
          <p:cNvSpPr>
            <a:spLocks noGrp="1"/>
          </p:cNvSpPr>
          <p:nvPr>
            <p:ph type="title"/>
          </p:nvPr>
        </p:nvSpPr>
        <p:spPr>
          <a:xfrm>
            <a:off x="742507" y="152474"/>
            <a:ext cx="10515600" cy="783191"/>
          </a:xfrm>
        </p:spPr>
        <p:txBody>
          <a:bodyPr>
            <a:normAutofit/>
          </a:bodyPr>
          <a:lstStyle/>
          <a:p>
            <a:r>
              <a:rPr lang="en-US" sz="4000" b="1" dirty="0"/>
              <a:t>INTRODUCTION </a:t>
            </a:r>
            <a:r>
              <a:rPr lang="zh-CN" altLang="en-US" sz="4000" b="1" dirty="0"/>
              <a:t>引言</a:t>
            </a:r>
            <a:endParaRPr lang="en-US" sz="4000" b="1" dirty="0"/>
          </a:p>
        </p:txBody>
      </p:sp>
      <p:sp>
        <p:nvSpPr>
          <p:cNvPr id="3" name="Content Placeholder 2">
            <a:extLst>
              <a:ext uri="{FF2B5EF4-FFF2-40B4-BE49-F238E27FC236}">
                <a16:creationId xmlns:a16="http://schemas.microsoft.com/office/drawing/2014/main" id="{3D60726C-BDA1-564D-B063-4F67764D3BCE}"/>
              </a:ext>
            </a:extLst>
          </p:cNvPr>
          <p:cNvSpPr>
            <a:spLocks noGrp="1"/>
          </p:cNvSpPr>
          <p:nvPr>
            <p:ph idx="1"/>
          </p:nvPr>
        </p:nvSpPr>
        <p:spPr>
          <a:xfrm>
            <a:off x="499729" y="935664"/>
            <a:ext cx="11174819" cy="5922335"/>
          </a:xfrm>
        </p:spPr>
        <p:txBody>
          <a:bodyPr>
            <a:normAutofit lnSpcReduction="10000"/>
          </a:bodyPr>
          <a:lstStyle/>
          <a:p>
            <a:r>
              <a:rPr lang="en-US" b="1" dirty="0"/>
              <a:t>Our journey has taken us from a consideration of the vanity of life—its emptiness—and its futility apart from knowing God.</a:t>
            </a:r>
          </a:p>
          <a:p>
            <a:pPr marL="0" indent="0">
              <a:buNone/>
            </a:pPr>
            <a:r>
              <a:rPr lang="zh-CN" altLang="en-US" b="1" dirty="0"/>
              <a:t>我們的旅程從思考生命的虛無， 它的空虛，以及不認識上帝一切都是毫無益處為開始。</a:t>
            </a:r>
            <a:endParaRPr lang="en-US" b="1" dirty="0"/>
          </a:p>
          <a:p>
            <a:pPr marL="0" indent="0">
              <a:buNone/>
            </a:pPr>
            <a:endParaRPr lang="en-US" sz="1050" b="1" dirty="0"/>
          </a:p>
          <a:p>
            <a:r>
              <a:rPr lang="en-US" b="1" dirty="0"/>
              <a:t>Much of what we have read is dissonant and sad because it reminds of the common experience we all will have—death—and the fact that if we live for only what this life offers, we are certain to be disappointed.</a:t>
            </a:r>
          </a:p>
          <a:p>
            <a:pPr marL="0" indent="0">
              <a:buNone/>
            </a:pPr>
            <a:r>
              <a:rPr lang="zh-CN" altLang="en-US" b="1" dirty="0"/>
              <a:t>我們所讀到的大半是失序與悲傷，因它令我們想起共同的經驗</a:t>
            </a:r>
            <a:r>
              <a:rPr lang="en-US" altLang="zh-CN" b="1" dirty="0"/>
              <a:t>-</a:t>
            </a:r>
            <a:r>
              <a:rPr lang="zh-CN" altLang="en-US" b="1" dirty="0"/>
              <a:t>死亡，以及倘若我們只為今生而活，我們必定會失望的事實。</a:t>
            </a:r>
            <a:endParaRPr lang="en-US" b="1" dirty="0"/>
          </a:p>
          <a:p>
            <a:pPr marL="0" indent="0">
              <a:buNone/>
            </a:pPr>
            <a:endParaRPr lang="en-US" sz="900" b="1" dirty="0"/>
          </a:p>
          <a:p>
            <a:r>
              <a:rPr lang="en-US" b="1" dirty="0"/>
              <a:t>*We see that God is a sovereign God, and He holds time in His hands; we are challenged, then, to be careful custodians of our time and careful how we spend it. </a:t>
            </a:r>
            <a:r>
              <a:rPr lang="zh-CN" altLang="en-US" b="1" dirty="0"/>
              <a:t>我們看見上帝是掌管一切的，時間在祂的掌握中；因此我們的挑戰就是要謹慎地守護時間，並小心地使用它。</a:t>
            </a:r>
            <a:endParaRPr lang="en-US" b="1" dirty="0"/>
          </a:p>
          <a:p>
            <a:endParaRPr lang="en-US" dirty="0"/>
          </a:p>
          <a:p>
            <a:endParaRPr lang="en-US" dirty="0"/>
          </a:p>
          <a:p>
            <a:endParaRPr lang="en-US" dirty="0"/>
          </a:p>
        </p:txBody>
      </p:sp>
    </p:spTree>
    <p:extLst>
      <p:ext uri="{BB962C8B-B14F-4D97-AF65-F5344CB8AC3E}">
        <p14:creationId xmlns:p14="http://schemas.microsoft.com/office/powerpoint/2010/main" val="2874447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DF1974-9161-4F14-B8A8-E7887CF42DCB}"/>
              </a:ext>
            </a:extLst>
          </p:cNvPr>
          <p:cNvPicPr>
            <a:picLocks noChangeAspect="1"/>
          </p:cNvPicPr>
          <p:nvPr/>
        </p:nvPicPr>
        <p:blipFill>
          <a:blip r:embed="rId2"/>
          <a:stretch>
            <a:fillRect/>
          </a:stretch>
        </p:blipFill>
        <p:spPr>
          <a:xfrm>
            <a:off x="0" y="-17145"/>
            <a:ext cx="12192000" cy="6875145"/>
          </a:xfrm>
          <a:prstGeom prst="rect">
            <a:avLst/>
          </a:prstGeom>
        </p:spPr>
      </p:pic>
      <p:sp>
        <p:nvSpPr>
          <p:cNvPr id="2" name="Title 1">
            <a:extLst>
              <a:ext uri="{FF2B5EF4-FFF2-40B4-BE49-F238E27FC236}">
                <a16:creationId xmlns:a16="http://schemas.microsoft.com/office/drawing/2014/main" id="{A3EB0412-43BB-5949-9A2F-EB1220AE09B4}"/>
              </a:ext>
            </a:extLst>
          </p:cNvPr>
          <p:cNvSpPr>
            <a:spLocks noGrp="1"/>
          </p:cNvSpPr>
          <p:nvPr>
            <p:ph type="title"/>
          </p:nvPr>
        </p:nvSpPr>
        <p:spPr>
          <a:xfrm>
            <a:off x="838200" y="365125"/>
            <a:ext cx="10515600" cy="2388708"/>
          </a:xfrm>
        </p:spPr>
        <p:txBody>
          <a:bodyPr>
            <a:noAutofit/>
          </a:bodyPr>
          <a:lstStyle/>
          <a:p>
            <a:r>
              <a:rPr lang="en-US" sz="3600" b="1" dirty="0"/>
              <a:t>Because God is Sovereign we should be in a continual attitude of worship before Him.</a:t>
            </a:r>
            <a:br>
              <a:rPr lang="en-US" sz="3600" b="1" dirty="0"/>
            </a:br>
            <a:r>
              <a:rPr lang="zh-CN" altLang="en-US" sz="3600" b="1" dirty="0"/>
              <a:t>由於上帝是掌管一切的，我們在祂面前要保持持續敬拜的態度。</a:t>
            </a:r>
            <a:br>
              <a:rPr lang="en-US" sz="3600" b="1" dirty="0"/>
            </a:br>
            <a:endParaRPr lang="en-US" sz="3600" b="1" dirty="0"/>
          </a:p>
        </p:txBody>
      </p:sp>
      <p:sp>
        <p:nvSpPr>
          <p:cNvPr id="3" name="Content Placeholder 2">
            <a:extLst>
              <a:ext uri="{FF2B5EF4-FFF2-40B4-BE49-F238E27FC236}">
                <a16:creationId xmlns:a16="http://schemas.microsoft.com/office/drawing/2014/main" id="{1E15551B-576F-354B-B99C-91DBD296EB0D}"/>
              </a:ext>
            </a:extLst>
          </p:cNvPr>
          <p:cNvSpPr>
            <a:spLocks noGrp="1"/>
          </p:cNvSpPr>
          <p:nvPr>
            <p:ph idx="1"/>
          </p:nvPr>
        </p:nvSpPr>
        <p:spPr>
          <a:xfrm>
            <a:off x="606056" y="2519916"/>
            <a:ext cx="11015330" cy="4199861"/>
          </a:xfrm>
        </p:spPr>
        <p:txBody>
          <a:bodyPr>
            <a:normAutofit/>
          </a:bodyPr>
          <a:lstStyle/>
          <a:p>
            <a:pPr marL="0" indent="0">
              <a:buNone/>
            </a:pPr>
            <a:r>
              <a:rPr lang="en-US" sz="3200" dirty="0"/>
              <a:t>Romans 12:1</a:t>
            </a:r>
          </a:p>
          <a:p>
            <a:pPr marL="0" indent="0" algn="ctr">
              <a:buNone/>
            </a:pPr>
            <a:r>
              <a:rPr lang="en-US" sz="3200" dirty="0"/>
              <a:t>   </a:t>
            </a:r>
            <a:r>
              <a:rPr lang="en-US" sz="3200" i="1" dirty="0"/>
              <a:t>“I appeal to you therefore, brethren, by the mercies oi God to present your bodies as a living sacrifice, holy and acceptable to God which is your spiritual worship.”  ESV</a:t>
            </a:r>
          </a:p>
          <a:p>
            <a:pPr marL="0" indent="0">
              <a:buNone/>
            </a:pPr>
            <a:r>
              <a:rPr lang="zh-CN" altLang="en-US" sz="3200" dirty="0"/>
              <a:t>羅馬書</a:t>
            </a:r>
            <a:r>
              <a:rPr lang="en-US" altLang="zh-CN" sz="3200" dirty="0"/>
              <a:t>12:1</a:t>
            </a:r>
            <a:endParaRPr lang="en-US" sz="3200" dirty="0"/>
          </a:p>
          <a:p>
            <a:pPr marL="0" indent="0" algn="ctr">
              <a:buNone/>
            </a:pPr>
            <a:r>
              <a:rPr lang="zh-TW" altLang="en-US" sz="3200" b="1" i="1" dirty="0">
                <a:latin typeface="KaiTi" panose="02010609060101010101" pitchFamily="49" charset="-122"/>
                <a:ea typeface="KaiTi" panose="02010609060101010101" pitchFamily="49" charset="-122"/>
              </a:rPr>
              <a:t>所以弟兄們，我以神的慈悲勸你們，將身體獻上，當作活祭，是聖潔的，是神所喜悅的；你們如此事奉乃是理所當然的。</a:t>
            </a:r>
            <a:endParaRPr lang="en-US" altLang="zh-TW" sz="3200" b="1" i="1" dirty="0">
              <a:latin typeface="KaiTi" panose="02010609060101010101" pitchFamily="49" charset="-122"/>
              <a:ea typeface="KaiTi" panose="02010609060101010101" pitchFamily="49" charset="-122"/>
            </a:endParaRPr>
          </a:p>
          <a:p>
            <a:pPr marL="0" indent="0" algn="ctr">
              <a:buNone/>
            </a:pPr>
            <a:r>
              <a:rPr lang="en-US" altLang="zh-TW" sz="3200" dirty="0"/>
              <a:t>(</a:t>
            </a:r>
            <a:r>
              <a:rPr lang="zh-CN" altLang="en-US" sz="3200" dirty="0"/>
              <a:t>這就是你們屬靈的敬拜）</a:t>
            </a:r>
            <a:r>
              <a:rPr lang="zh-TW" altLang="en-US" sz="3200" dirty="0"/>
              <a:t> </a:t>
            </a:r>
          </a:p>
          <a:p>
            <a:pPr marL="0" indent="0">
              <a:buNone/>
            </a:pPr>
            <a:endParaRPr lang="en-US" i="1" dirty="0"/>
          </a:p>
          <a:p>
            <a:pPr marL="0" indent="0">
              <a:buNone/>
            </a:pPr>
            <a:endParaRPr lang="en-US" dirty="0"/>
          </a:p>
          <a:p>
            <a:pPr marL="514350" indent="-514350">
              <a:buAutoNum type="arabicPeriod"/>
            </a:pPr>
            <a:endParaRPr lang="en-US" dirty="0"/>
          </a:p>
        </p:txBody>
      </p:sp>
    </p:spTree>
    <p:extLst>
      <p:ext uri="{BB962C8B-B14F-4D97-AF65-F5344CB8AC3E}">
        <p14:creationId xmlns:p14="http://schemas.microsoft.com/office/powerpoint/2010/main" val="259756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BF22724-D811-47F7-BC2A-7E1A6E1E69A0}"/>
              </a:ext>
            </a:extLst>
          </p:cNvPr>
          <p:cNvPicPr>
            <a:picLocks noChangeAspect="1"/>
          </p:cNvPicPr>
          <p:nvPr/>
        </p:nvPicPr>
        <p:blipFill>
          <a:blip r:embed="rId2"/>
          <a:stretch>
            <a:fillRect/>
          </a:stretch>
        </p:blipFill>
        <p:spPr>
          <a:xfrm>
            <a:off x="0" y="-51435"/>
            <a:ext cx="12192000" cy="6909435"/>
          </a:xfrm>
          <a:prstGeom prst="rect">
            <a:avLst/>
          </a:prstGeom>
        </p:spPr>
      </p:pic>
      <p:sp>
        <p:nvSpPr>
          <p:cNvPr id="2" name="Title 1">
            <a:extLst>
              <a:ext uri="{FF2B5EF4-FFF2-40B4-BE49-F238E27FC236}">
                <a16:creationId xmlns:a16="http://schemas.microsoft.com/office/drawing/2014/main" id="{A3EB0412-43BB-5949-9A2F-EB1220AE09B4}"/>
              </a:ext>
            </a:extLst>
          </p:cNvPr>
          <p:cNvSpPr>
            <a:spLocks noGrp="1"/>
          </p:cNvSpPr>
          <p:nvPr>
            <p:ph type="title"/>
          </p:nvPr>
        </p:nvSpPr>
        <p:spPr>
          <a:xfrm>
            <a:off x="838200" y="365125"/>
            <a:ext cx="10515600" cy="2622624"/>
          </a:xfrm>
        </p:spPr>
        <p:txBody>
          <a:bodyPr>
            <a:normAutofit fontScale="90000"/>
          </a:bodyPr>
          <a:lstStyle/>
          <a:p>
            <a:r>
              <a:rPr lang="en-US" sz="4000" b="1" dirty="0"/>
              <a:t>Because God is Sovereign we should be in a continual attitude of worship before Him.</a:t>
            </a:r>
            <a:br>
              <a:rPr lang="en-US" sz="4000" b="1" dirty="0"/>
            </a:br>
            <a:r>
              <a:rPr lang="zh-CN" altLang="en-US" sz="4000" b="1" dirty="0"/>
              <a:t>由於上帝是掌管一切的，我們在祂面前要保持持續敬拜的態度。</a:t>
            </a:r>
            <a:br>
              <a:rPr lang="en-US" sz="4000" b="1" dirty="0"/>
            </a:br>
            <a:br>
              <a:rPr lang="en-US" dirty="0"/>
            </a:br>
            <a:endParaRPr lang="en-US" dirty="0"/>
          </a:p>
        </p:txBody>
      </p:sp>
      <p:sp>
        <p:nvSpPr>
          <p:cNvPr id="3" name="Content Placeholder 2">
            <a:extLst>
              <a:ext uri="{FF2B5EF4-FFF2-40B4-BE49-F238E27FC236}">
                <a16:creationId xmlns:a16="http://schemas.microsoft.com/office/drawing/2014/main" id="{1E15551B-576F-354B-B99C-91DBD296EB0D}"/>
              </a:ext>
            </a:extLst>
          </p:cNvPr>
          <p:cNvSpPr>
            <a:spLocks noGrp="1"/>
          </p:cNvSpPr>
          <p:nvPr>
            <p:ph idx="1"/>
          </p:nvPr>
        </p:nvSpPr>
        <p:spPr>
          <a:xfrm>
            <a:off x="838200" y="2583711"/>
            <a:ext cx="10515600" cy="3593251"/>
          </a:xfrm>
        </p:spPr>
        <p:txBody>
          <a:bodyPr/>
          <a:lstStyle/>
          <a:p>
            <a:pPr marL="514350" indent="-514350">
              <a:buAutoNum type="arabicPeriod"/>
            </a:pPr>
            <a:r>
              <a:rPr lang="en-US" sz="3200" b="1" dirty="0"/>
              <a:t>We must guard our our steps, verses 1-7</a:t>
            </a:r>
          </a:p>
          <a:p>
            <a:pPr marL="0" indent="0">
              <a:buNone/>
            </a:pPr>
            <a:r>
              <a:rPr lang="en-US" sz="3200" b="1" dirty="0"/>
              <a:t>       </a:t>
            </a:r>
            <a:r>
              <a:rPr lang="zh-CN" altLang="en-US" sz="3200" b="1" dirty="0"/>
              <a:t>我們必須謹慎我們的腳步， </a:t>
            </a:r>
            <a:r>
              <a:rPr lang="en-US" altLang="zh-CN" sz="3200" b="1" dirty="0"/>
              <a:t>1-7</a:t>
            </a:r>
            <a:r>
              <a:rPr lang="zh-CN" altLang="en-US" sz="3200" b="1" dirty="0"/>
              <a:t>節</a:t>
            </a:r>
            <a:endParaRPr lang="en-US" sz="3200" b="1" dirty="0"/>
          </a:p>
          <a:p>
            <a:pPr marL="0" indent="0">
              <a:buNone/>
            </a:pPr>
            <a:r>
              <a:rPr lang="en-US" sz="3200" b="1" dirty="0"/>
              <a:t>2.   We must guard our hearts, verses 8-17</a:t>
            </a:r>
          </a:p>
          <a:p>
            <a:pPr marL="0" indent="0">
              <a:buNone/>
            </a:pPr>
            <a:r>
              <a:rPr lang="en-US" sz="3200" b="1" dirty="0"/>
              <a:t>       </a:t>
            </a:r>
            <a:r>
              <a:rPr lang="zh-CN" altLang="en-US" sz="3200" b="1" dirty="0"/>
              <a:t>我們必須護衛我們的心， </a:t>
            </a:r>
            <a:r>
              <a:rPr lang="en-US" altLang="zh-CN" sz="3200" b="1" dirty="0"/>
              <a:t>8-17</a:t>
            </a:r>
            <a:r>
              <a:rPr lang="zh-CN" altLang="en-US" sz="3200" b="1" dirty="0"/>
              <a:t>節</a:t>
            </a:r>
            <a:endParaRPr lang="en-US" sz="3200" b="1" dirty="0"/>
          </a:p>
          <a:p>
            <a:pPr marL="514350" indent="-514350">
              <a:buAutoNum type="arabicPeriod" startAt="3"/>
            </a:pPr>
            <a:r>
              <a:rPr lang="en-US" sz="3200" b="1" dirty="0"/>
              <a:t>We must be grateful for God’s gifts, verses 18-20</a:t>
            </a:r>
          </a:p>
          <a:p>
            <a:pPr marL="0" indent="0">
              <a:buNone/>
            </a:pPr>
            <a:r>
              <a:rPr lang="en-US" sz="3200" b="1" dirty="0"/>
              <a:t>       </a:t>
            </a:r>
            <a:r>
              <a:rPr lang="zh-CN" altLang="en-US" sz="3200" b="1" dirty="0"/>
              <a:t>我們必須感恩上帝的賜予， </a:t>
            </a:r>
            <a:r>
              <a:rPr lang="en-US" altLang="zh-CN" sz="3200" b="1" dirty="0"/>
              <a:t>18-20</a:t>
            </a:r>
            <a:r>
              <a:rPr lang="zh-CN" altLang="en-US" sz="3200" b="1" dirty="0"/>
              <a:t>節</a:t>
            </a:r>
            <a:endParaRPr lang="en-US" sz="3200" b="1" dirty="0"/>
          </a:p>
          <a:p>
            <a:pPr marL="514350" indent="-514350">
              <a:buAutoNum type="arabicPeriod"/>
            </a:pPr>
            <a:endParaRPr lang="en-US" dirty="0"/>
          </a:p>
          <a:p>
            <a:pPr marL="514350" indent="-514350">
              <a:buAutoNum type="arabicPeriod"/>
            </a:pPr>
            <a:endParaRPr lang="en-US" dirty="0"/>
          </a:p>
        </p:txBody>
      </p:sp>
    </p:spTree>
    <p:extLst>
      <p:ext uri="{BB962C8B-B14F-4D97-AF65-F5344CB8AC3E}">
        <p14:creationId xmlns:p14="http://schemas.microsoft.com/office/powerpoint/2010/main" val="4010102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E04BE96-B5D2-4C42-9193-302B7F8E9CF1}"/>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AE13C62-7A92-6147-9F69-7C578E940749}"/>
              </a:ext>
            </a:extLst>
          </p:cNvPr>
          <p:cNvSpPr>
            <a:spLocks noGrp="1"/>
          </p:cNvSpPr>
          <p:nvPr>
            <p:ph type="title"/>
          </p:nvPr>
        </p:nvSpPr>
        <p:spPr>
          <a:xfrm>
            <a:off x="858982" y="500062"/>
            <a:ext cx="10515600" cy="1325563"/>
          </a:xfrm>
        </p:spPr>
        <p:txBody>
          <a:bodyPr/>
          <a:lstStyle/>
          <a:p>
            <a:r>
              <a:rPr lang="en-US" dirty="0"/>
              <a:t>l.  </a:t>
            </a:r>
            <a:r>
              <a:rPr lang="en-US" sz="4000" b="1" dirty="0"/>
              <a:t>WE MUST GUARD OUR STEPS, verses 1-7</a:t>
            </a:r>
            <a:br>
              <a:rPr lang="en-US" sz="4000" b="1" dirty="0"/>
            </a:br>
            <a:r>
              <a:rPr lang="en-US" sz="4000" b="1" dirty="0"/>
              <a:t>    </a:t>
            </a:r>
            <a:r>
              <a:rPr lang="zh-CN" altLang="en-US" sz="4000" b="1" dirty="0"/>
              <a:t>我們必須謹慎我們的腳步， </a:t>
            </a:r>
            <a:r>
              <a:rPr lang="en-US" altLang="zh-CN" sz="4000" b="1" dirty="0"/>
              <a:t>1-7</a:t>
            </a:r>
            <a:r>
              <a:rPr lang="zh-CN" altLang="en-US" sz="4000" b="1" dirty="0"/>
              <a:t>節</a:t>
            </a:r>
            <a:endParaRPr lang="en-US" b="1" dirty="0"/>
          </a:p>
        </p:txBody>
      </p:sp>
      <p:sp>
        <p:nvSpPr>
          <p:cNvPr id="3" name="Content Placeholder 2">
            <a:extLst>
              <a:ext uri="{FF2B5EF4-FFF2-40B4-BE49-F238E27FC236}">
                <a16:creationId xmlns:a16="http://schemas.microsoft.com/office/drawing/2014/main" id="{38F7D513-683B-814D-A3B1-5EE5C6868B7C}"/>
              </a:ext>
            </a:extLst>
          </p:cNvPr>
          <p:cNvSpPr>
            <a:spLocks noGrp="1"/>
          </p:cNvSpPr>
          <p:nvPr>
            <p:ph idx="1"/>
          </p:nvPr>
        </p:nvSpPr>
        <p:spPr>
          <a:xfrm>
            <a:off x="838200" y="2115879"/>
            <a:ext cx="10515600" cy="4582632"/>
          </a:xfrm>
        </p:spPr>
        <p:txBody>
          <a:bodyPr>
            <a:normAutofit fontScale="85000" lnSpcReduction="20000"/>
          </a:bodyPr>
          <a:lstStyle/>
          <a:p>
            <a:r>
              <a:rPr lang="en-US" sz="3800" b="1" dirty="0"/>
              <a:t>We must come reverently into God’s presence.</a:t>
            </a:r>
          </a:p>
          <a:p>
            <a:pPr marL="0" indent="0">
              <a:buNone/>
            </a:pPr>
            <a:r>
              <a:rPr lang="en-US" sz="3800" b="1" dirty="0"/>
              <a:t>   </a:t>
            </a:r>
            <a:r>
              <a:rPr lang="zh-CN" altLang="en-US" sz="3800" b="1" dirty="0"/>
              <a:t>我們一定要敬畏地來到上帝的面前。</a:t>
            </a:r>
            <a:endParaRPr lang="en-US" sz="3800" b="1" dirty="0"/>
          </a:p>
          <a:p>
            <a:pPr marL="0" indent="0">
              <a:buNone/>
            </a:pPr>
            <a:endParaRPr lang="en-US" sz="3800" b="1" dirty="0"/>
          </a:p>
          <a:p>
            <a:r>
              <a:rPr lang="en-US" sz="3800" b="1" dirty="0"/>
              <a:t>We must listen well.</a:t>
            </a:r>
          </a:p>
          <a:p>
            <a:pPr marL="0" indent="0">
              <a:buNone/>
            </a:pPr>
            <a:r>
              <a:rPr lang="en-US" sz="3800" b="1" dirty="0"/>
              <a:t>   </a:t>
            </a:r>
            <a:r>
              <a:rPr lang="zh-CN" altLang="en-US" sz="3800" b="1" dirty="0"/>
              <a:t>我們一定要好好地聆聽。</a:t>
            </a:r>
            <a:r>
              <a:rPr lang="en-US" sz="3800" b="1" dirty="0"/>
              <a:t> </a:t>
            </a:r>
          </a:p>
          <a:p>
            <a:pPr marL="0" indent="0">
              <a:buNone/>
            </a:pPr>
            <a:endParaRPr lang="en-US" sz="3800" b="1" dirty="0"/>
          </a:p>
          <a:p>
            <a:r>
              <a:rPr lang="en-US" sz="3800" b="1" dirty="0"/>
              <a:t>We must not make promises we don’t intend to keep.</a:t>
            </a:r>
          </a:p>
          <a:p>
            <a:pPr marL="0" indent="0">
              <a:buNone/>
            </a:pPr>
            <a:r>
              <a:rPr lang="en-US" sz="3800" b="1" dirty="0"/>
              <a:t>   </a:t>
            </a:r>
            <a:r>
              <a:rPr lang="zh-CN" altLang="en-US" sz="3800" b="1" dirty="0"/>
              <a:t>我們一定不可承諾自己沒有意願去完成的事。</a:t>
            </a:r>
            <a:endParaRPr lang="en-US" sz="3800" b="1" dirty="0"/>
          </a:p>
          <a:p>
            <a:endParaRPr lang="en-US" dirty="0"/>
          </a:p>
          <a:p>
            <a:pPr marL="0" indent="0">
              <a:buNone/>
            </a:pPr>
            <a:r>
              <a:rPr lang="en-US" dirty="0"/>
              <a:t> </a:t>
            </a:r>
          </a:p>
        </p:txBody>
      </p:sp>
    </p:spTree>
    <p:extLst>
      <p:ext uri="{BB962C8B-B14F-4D97-AF65-F5344CB8AC3E}">
        <p14:creationId xmlns:p14="http://schemas.microsoft.com/office/powerpoint/2010/main" val="51694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361CF0-E5F0-4F0B-A0F6-98583A47D733}"/>
              </a:ext>
            </a:extLst>
          </p:cNvPr>
          <p:cNvPicPr>
            <a:picLocks noChangeAspect="1"/>
          </p:cNvPicPr>
          <p:nvPr/>
        </p:nvPicPr>
        <p:blipFill>
          <a:blip r:embed="rId2"/>
          <a:stretch>
            <a:fillRect/>
          </a:stretch>
        </p:blipFill>
        <p:spPr>
          <a:xfrm>
            <a:off x="0" y="-17145"/>
            <a:ext cx="12192000" cy="6875145"/>
          </a:xfrm>
          <a:prstGeom prst="rect">
            <a:avLst/>
          </a:prstGeom>
        </p:spPr>
      </p:pic>
      <p:sp>
        <p:nvSpPr>
          <p:cNvPr id="2" name="Title 1">
            <a:extLst>
              <a:ext uri="{FF2B5EF4-FFF2-40B4-BE49-F238E27FC236}">
                <a16:creationId xmlns:a16="http://schemas.microsoft.com/office/drawing/2014/main" id="{70932DC5-6DF7-124D-A18D-EBAE17BFE9DD}"/>
              </a:ext>
            </a:extLst>
          </p:cNvPr>
          <p:cNvSpPr>
            <a:spLocks noGrp="1"/>
          </p:cNvSpPr>
          <p:nvPr>
            <p:ph type="title"/>
          </p:nvPr>
        </p:nvSpPr>
        <p:spPr>
          <a:xfrm>
            <a:off x="520995" y="365125"/>
            <a:ext cx="11036596" cy="1325563"/>
          </a:xfrm>
        </p:spPr>
        <p:txBody>
          <a:bodyPr>
            <a:normAutofit fontScale="90000"/>
          </a:bodyPr>
          <a:lstStyle/>
          <a:p>
            <a:r>
              <a:rPr lang="en-US" b="1" dirty="0"/>
              <a:t>ll.  WE MUST GUARD OUR HEARTS,  verses 8-17</a:t>
            </a:r>
            <a:br>
              <a:rPr lang="en-US" b="1" dirty="0"/>
            </a:br>
            <a:r>
              <a:rPr lang="en-US" b="1" dirty="0"/>
              <a:t>     </a:t>
            </a:r>
            <a:r>
              <a:rPr lang="zh-CN" altLang="en-US" b="1" dirty="0"/>
              <a:t>我們必須護衛我們的心， </a:t>
            </a:r>
            <a:r>
              <a:rPr lang="en-US" altLang="zh-CN" b="1" dirty="0"/>
              <a:t>8-17</a:t>
            </a:r>
            <a:r>
              <a:rPr lang="zh-CN" altLang="en-US" b="1" dirty="0"/>
              <a:t>節</a:t>
            </a:r>
            <a:br>
              <a:rPr lang="en-US" b="1" dirty="0"/>
            </a:br>
            <a:endParaRPr lang="en-US" b="1" dirty="0"/>
          </a:p>
        </p:txBody>
      </p:sp>
      <p:sp>
        <p:nvSpPr>
          <p:cNvPr id="3" name="Content Placeholder 2">
            <a:extLst>
              <a:ext uri="{FF2B5EF4-FFF2-40B4-BE49-F238E27FC236}">
                <a16:creationId xmlns:a16="http://schemas.microsoft.com/office/drawing/2014/main" id="{B370A49C-4387-844C-8F6D-CFCF9600E76D}"/>
              </a:ext>
            </a:extLst>
          </p:cNvPr>
          <p:cNvSpPr>
            <a:spLocks noGrp="1"/>
          </p:cNvSpPr>
          <p:nvPr>
            <p:ph idx="1"/>
          </p:nvPr>
        </p:nvSpPr>
        <p:spPr>
          <a:xfrm>
            <a:off x="634409" y="1690688"/>
            <a:ext cx="11036596" cy="4901498"/>
          </a:xfrm>
        </p:spPr>
        <p:txBody>
          <a:bodyPr>
            <a:normAutofit/>
          </a:bodyPr>
          <a:lstStyle/>
          <a:p>
            <a:r>
              <a:rPr lang="en-US" sz="3000" b="1" dirty="0"/>
              <a:t>When we see wrong done, we must remember that God is the ultimate judge.</a:t>
            </a:r>
          </a:p>
          <a:p>
            <a:pPr marL="0" indent="0">
              <a:buNone/>
            </a:pPr>
            <a:r>
              <a:rPr lang="zh-CN" altLang="en-US" sz="3000" b="1" dirty="0"/>
              <a:t>  當我們看見不對的事情發生，我們必須記得上帝是最終的審判者。</a:t>
            </a:r>
            <a:endParaRPr lang="en-US" sz="3000" b="1" dirty="0"/>
          </a:p>
          <a:p>
            <a:r>
              <a:rPr lang="en-US" sz="3000" b="1" dirty="0"/>
              <a:t>We must not look for lasting satisfaction in money and wealth.</a:t>
            </a:r>
          </a:p>
          <a:p>
            <a:pPr marL="0" indent="0">
              <a:buNone/>
            </a:pPr>
            <a:r>
              <a:rPr lang="zh-CN" altLang="en-US" sz="3000" b="1" dirty="0"/>
              <a:t>   我們不可在金錢與財富中尋求長久的滿足。</a:t>
            </a:r>
            <a:endParaRPr lang="en-US" sz="3000" b="1" dirty="0"/>
          </a:p>
          <a:p>
            <a:r>
              <a:rPr lang="en-US" sz="3000" b="1" dirty="0"/>
              <a:t>We can find contentment and rest in hard and honest work.</a:t>
            </a:r>
          </a:p>
          <a:p>
            <a:pPr marL="0" indent="0">
              <a:buNone/>
            </a:pPr>
            <a:r>
              <a:rPr lang="en-US" sz="3000" b="1" dirty="0"/>
              <a:t>   </a:t>
            </a:r>
            <a:r>
              <a:rPr lang="zh-CN" altLang="en-US" sz="3000" b="1" dirty="0"/>
              <a:t>我們能夠在努力誠實的工作中找到滿足與安息。</a:t>
            </a:r>
            <a:endParaRPr lang="en-US" sz="3000" b="1" dirty="0"/>
          </a:p>
          <a:p>
            <a:r>
              <a:rPr lang="en-US" sz="3000" b="1" dirty="0"/>
              <a:t>We must realize that we can take nothing to the grave with us.</a:t>
            </a:r>
          </a:p>
          <a:p>
            <a:pPr marL="0" indent="0">
              <a:buNone/>
            </a:pPr>
            <a:r>
              <a:rPr lang="en-US" sz="3000" b="1" dirty="0"/>
              <a:t>   </a:t>
            </a:r>
            <a:r>
              <a:rPr lang="zh-CN" altLang="en-US" sz="3000" b="1" dirty="0"/>
              <a:t>我們必須明白什麼都帶不進墳墓裡。</a:t>
            </a:r>
            <a:endParaRPr lang="en-US" sz="3000" b="1" dirty="0"/>
          </a:p>
        </p:txBody>
      </p:sp>
    </p:spTree>
    <p:extLst>
      <p:ext uri="{BB962C8B-B14F-4D97-AF65-F5344CB8AC3E}">
        <p14:creationId xmlns:p14="http://schemas.microsoft.com/office/powerpoint/2010/main" val="4255856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E9E600-9EE9-4F04-BEE1-E700ACB5C798}"/>
              </a:ext>
            </a:extLst>
          </p:cNvPr>
          <p:cNvPicPr>
            <a:picLocks noChangeAspect="1"/>
          </p:cNvPicPr>
          <p:nvPr/>
        </p:nvPicPr>
        <p:blipFill>
          <a:blip r:embed="rId2"/>
          <a:stretch>
            <a:fillRect/>
          </a:stretch>
        </p:blipFill>
        <p:spPr>
          <a:xfrm>
            <a:off x="0" y="-8573"/>
            <a:ext cx="12192000" cy="6866573"/>
          </a:xfrm>
          <a:prstGeom prst="rect">
            <a:avLst/>
          </a:prstGeom>
        </p:spPr>
      </p:pic>
      <p:sp>
        <p:nvSpPr>
          <p:cNvPr id="2" name="Title 1">
            <a:extLst>
              <a:ext uri="{FF2B5EF4-FFF2-40B4-BE49-F238E27FC236}">
                <a16:creationId xmlns:a16="http://schemas.microsoft.com/office/drawing/2014/main" id="{2F28BF04-748F-0B45-AA5E-9DEC3E3C179B}"/>
              </a:ext>
            </a:extLst>
          </p:cNvPr>
          <p:cNvSpPr>
            <a:spLocks noGrp="1"/>
          </p:cNvSpPr>
          <p:nvPr>
            <p:ph type="title"/>
          </p:nvPr>
        </p:nvSpPr>
        <p:spPr>
          <a:xfrm>
            <a:off x="489097" y="365126"/>
            <a:ext cx="11185451" cy="1460500"/>
          </a:xfrm>
        </p:spPr>
        <p:txBody>
          <a:bodyPr>
            <a:normAutofit fontScale="90000"/>
          </a:bodyPr>
          <a:lstStyle/>
          <a:p>
            <a:r>
              <a:rPr lang="en-US" b="1" dirty="0" err="1"/>
              <a:t>lll</a:t>
            </a:r>
            <a:r>
              <a:rPr lang="en-US" b="1" dirty="0"/>
              <a:t>.  WE MUST BE GRATEFUL FOR GOD’S GIFTS, verses 18-20.   </a:t>
            </a:r>
            <a:r>
              <a:rPr lang="zh-CN" altLang="en-US" b="1" dirty="0"/>
              <a:t>我們必須感恩上帝的賜予， </a:t>
            </a:r>
            <a:r>
              <a:rPr lang="en-US" altLang="zh-CN" b="1" dirty="0"/>
              <a:t>18-20</a:t>
            </a:r>
            <a:r>
              <a:rPr lang="zh-CN" altLang="en-US" b="1" dirty="0"/>
              <a:t>節</a:t>
            </a:r>
            <a:endParaRPr lang="en-US" b="1" dirty="0"/>
          </a:p>
        </p:txBody>
      </p:sp>
      <p:sp>
        <p:nvSpPr>
          <p:cNvPr id="3" name="Content Placeholder 2">
            <a:extLst>
              <a:ext uri="{FF2B5EF4-FFF2-40B4-BE49-F238E27FC236}">
                <a16:creationId xmlns:a16="http://schemas.microsoft.com/office/drawing/2014/main" id="{0D078550-049F-2440-9D97-BF1BB6640224}"/>
              </a:ext>
            </a:extLst>
          </p:cNvPr>
          <p:cNvSpPr>
            <a:spLocks noGrp="1"/>
          </p:cNvSpPr>
          <p:nvPr>
            <p:ph idx="1"/>
          </p:nvPr>
        </p:nvSpPr>
        <p:spPr>
          <a:xfrm>
            <a:off x="838200" y="2115879"/>
            <a:ext cx="10515600" cy="4209940"/>
          </a:xfrm>
        </p:spPr>
        <p:txBody>
          <a:bodyPr>
            <a:normAutofit fontScale="92500" lnSpcReduction="20000"/>
          </a:bodyPr>
          <a:lstStyle/>
          <a:p>
            <a:r>
              <a:rPr lang="en-US" sz="3200" b="1" dirty="0"/>
              <a:t>We can find enjoyment in the work God has given us.</a:t>
            </a:r>
          </a:p>
          <a:p>
            <a:pPr marL="0" indent="0">
              <a:buNone/>
            </a:pPr>
            <a:r>
              <a:rPr lang="en-US" sz="3200" b="1" dirty="0"/>
              <a:t>  </a:t>
            </a:r>
            <a:r>
              <a:rPr lang="zh-CN" altLang="en-US" sz="3200" b="1" dirty="0"/>
              <a:t>我們能夠在上帝賜予的工作中找到享受。</a:t>
            </a:r>
            <a:endParaRPr lang="en-US" sz="3200" b="1" dirty="0"/>
          </a:p>
          <a:p>
            <a:pPr marL="0" indent="0">
              <a:buNone/>
            </a:pPr>
            <a:endParaRPr lang="en-US" sz="3200" b="1" dirty="0"/>
          </a:p>
          <a:p>
            <a:r>
              <a:rPr lang="en-US" sz="3200" b="1" dirty="0"/>
              <a:t>Food and drink and work are gifts from God.</a:t>
            </a:r>
          </a:p>
          <a:p>
            <a:pPr marL="0" indent="0">
              <a:buNone/>
            </a:pPr>
            <a:r>
              <a:rPr lang="en-US" sz="3200" b="1" dirty="0"/>
              <a:t>   </a:t>
            </a:r>
            <a:r>
              <a:rPr lang="zh-CN" altLang="en-US" sz="3200" b="1" dirty="0"/>
              <a:t>飲食和工作是來自上帝的賜予。</a:t>
            </a:r>
            <a:endParaRPr lang="en-US" sz="3200" b="1" dirty="0"/>
          </a:p>
          <a:p>
            <a:pPr marL="0" indent="0">
              <a:buNone/>
            </a:pPr>
            <a:endParaRPr lang="en-US" sz="3200" b="1" dirty="0"/>
          </a:p>
          <a:p>
            <a:r>
              <a:rPr lang="en-US" sz="3200" b="1" dirty="0"/>
              <a:t>When we see these as gifts from God, they bring joy to our lives.</a:t>
            </a:r>
          </a:p>
          <a:p>
            <a:pPr marL="0" indent="0">
              <a:buNone/>
            </a:pPr>
            <a:r>
              <a:rPr lang="en-US" sz="3200" b="1" dirty="0"/>
              <a:t>   </a:t>
            </a:r>
            <a:r>
              <a:rPr lang="zh-CN" altLang="en-US" sz="3200" b="1" dirty="0"/>
              <a:t>當我們將這些看成是上帝的賜予，它們就為人生帶來喜樂。</a:t>
            </a:r>
            <a:endParaRPr lang="en-US" sz="3200" b="1" dirty="0"/>
          </a:p>
          <a:p>
            <a:endParaRPr lang="en-US" dirty="0"/>
          </a:p>
          <a:p>
            <a:endParaRPr lang="en-US" dirty="0"/>
          </a:p>
        </p:txBody>
      </p:sp>
    </p:spTree>
    <p:extLst>
      <p:ext uri="{BB962C8B-B14F-4D97-AF65-F5344CB8AC3E}">
        <p14:creationId xmlns:p14="http://schemas.microsoft.com/office/powerpoint/2010/main" val="399348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3917540-0B15-4CD2-9538-FADB9CDBAA25}"/>
              </a:ext>
            </a:extLst>
          </p:cNvPr>
          <p:cNvPicPr>
            <a:picLocks noChangeAspect="1"/>
          </p:cNvPicPr>
          <p:nvPr/>
        </p:nvPicPr>
        <p:blipFill>
          <a:blip r:embed="rId2"/>
          <a:stretch>
            <a:fillRect/>
          </a:stretch>
        </p:blipFill>
        <p:spPr>
          <a:xfrm>
            <a:off x="0" y="8572"/>
            <a:ext cx="12192000" cy="6849428"/>
          </a:xfrm>
          <a:prstGeom prst="rect">
            <a:avLst/>
          </a:prstGeom>
        </p:spPr>
      </p:pic>
      <p:sp>
        <p:nvSpPr>
          <p:cNvPr id="2" name="Title 1">
            <a:extLst>
              <a:ext uri="{FF2B5EF4-FFF2-40B4-BE49-F238E27FC236}">
                <a16:creationId xmlns:a16="http://schemas.microsoft.com/office/drawing/2014/main" id="{F6F5AA40-EC3C-1343-BBA7-D04521274597}"/>
              </a:ext>
            </a:extLst>
          </p:cNvPr>
          <p:cNvSpPr>
            <a:spLocks noGrp="1"/>
          </p:cNvSpPr>
          <p:nvPr>
            <p:ph type="title"/>
          </p:nvPr>
        </p:nvSpPr>
        <p:spPr>
          <a:xfrm>
            <a:off x="838200" y="237534"/>
            <a:ext cx="10515600" cy="1325563"/>
          </a:xfrm>
        </p:spPr>
        <p:txBody>
          <a:bodyPr/>
          <a:lstStyle/>
          <a:p>
            <a:r>
              <a:rPr lang="en-US" b="1" dirty="0"/>
              <a:t>CONCLUSION </a:t>
            </a:r>
            <a:r>
              <a:rPr lang="zh-CN" altLang="en-US" b="1" dirty="0"/>
              <a:t>結語</a:t>
            </a:r>
            <a:endParaRPr lang="en-US" b="1" dirty="0"/>
          </a:p>
        </p:txBody>
      </p:sp>
      <p:sp>
        <p:nvSpPr>
          <p:cNvPr id="3" name="Content Placeholder 2">
            <a:extLst>
              <a:ext uri="{FF2B5EF4-FFF2-40B4-BE49-F238E27FC236}">
                <a16:creationId xmlns:a16="http://schemas.microsoft.com/office/drawing/2014/main" id="{F4B9E7DE-D0E1-9E44-BED1-A06E7C54ABD3}"/>
              </a:ext>
            </a:extLst>
          </p:cNvPr>
          <p:cNvSpPr>
            <a:spLocks noGrp="1"/>
          </p:cNvSpPr>
          <p:nvPr>
            <p:ph idx="1"/>
          </p:nvPr>
        </p:nvSpPr>
        <p:spPr>
          <a:xfrm>
            <a:off x="763772" y="1478035"/>
            <a:ext cx="10515600" cy="4762833"/>
          </a:xfrm>
        </p:spPr>
        <p:txBody>
          <a:bodyPr>
            <a:noAutofit/>
          </a:bodyPr>
          <a:lstStyle/>
          <a:p>
            <a:r>
              <a:rPr lang="en-US" sz="3200" b="1" dirty="0"/>
              <a:t>How, then, do we approach God as we come to worship?</a:t>
            </a:r>
          </a:p>
          <a:p>
            <a:pPr marL="0" indent="0">
              <a:buNone/>
            </a:pPr>
            <a:r>
              <a:rPr lang="en-US" sz="3200" b="1" dirty="0"/>
              <a:t>  </a:t>
            </a:r>
            <a:r>
              <a:rPr lang="zh-CN" altLang="en-US" sz="3200" b="1" dirty="0"/>
              <a:t>那麼，當我們來敬拜時，我們如何接近上帝？</a:t>
            </a:r>
            <a:endParaRPr lang="en-US" sz="3200" b="1" dirty="0"/>
          </a:p>
          <a:p>
            <a:pPr marL="0" indent="0">
              <a:buNone/>
            </a:pPr>
            <a:endParaRPr lang="en-US" sz="900" b="1" dirty="0"/>
          </a:p>
          <a:p>
            <a:r>
              <a:rPr lang="en-US" sz="3200" b="1" dirty="0"/>
              <a:t>How do we guard our hearts against the seduction of worldly things?</a:t>
            </a:r>
          </a:p>
          <a:p>
            <a:pPr marL="0" indent="0">
              <a:buNone/>
            </a:pPr>
            <a:r>
              <a:rPr lang="zh-CN" altLang="en-US" sz="3200" b="1" dirty="0"/>
              <a:t>  我們如何護衛我們的心，抵擋世界的誘惑？</a:t>
            </a:r>
            <a:endParaRPr lang="en-US" sz="3200" b="1" dirty="0"/>
          </a:p>
          <a:p>
            <a:pPr marL="0" indent="0">
              <a:buNone/>
            </a:pPr>
            <a:endParaRPr lang="en-US" sz="1050" b="1" dirty="0"/>
          </a:p>
          <a:p>
            <a:r>
              <a:rPr lang="en-US" sz="3200" b="1" dirty="0"/>
              <a:t>How can we be intentionally more grateful for God’s gifts to us?</a:t>
            </a:r>
          </a:p>
          <a:p>
            <a:pPr marL="0" indent="0">
              <a:buNone/>
            </a:pPr>
            <a:r>
              <a:rPr lang="en-US" sz="3200" b="1" dirty="0"/>
              <a:t>   </a:t>
            </a:r>
            <a:r>
              <a:rPr lang="zh-CN" altLang="en-US" sz="3200" b="1" dirty="0"/>
              <a:t>我們如何刻意地更感恩上帝的賜予？</a:t>
            </a:r>
            <a:endParaRPr lang="en-US" sz="3200" b="1" dirty="0"/>
          </a:p>
        </p:txBody>
      </p:sp>
    </p:spTree>
    <p:extLst>
      <p:ext uri="{BB962C8B-B14F-4D97-AF65-F5344CB8AC3E}">
        <p14:creationId xmlns:p14="http://schemas.microsoft.com/office/powerpoint/2010/main" val="3052531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971</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等线</vt:lpstr>
      <vt:lpstr>等线 Light</vt:lpstr>
      <vt:lpstr>KaiTi</vt:lpstr>
      <vt:lpstr>微軟正黑體</vt:lpstr>
      <vt:lpstr>新細明體</vt:lpstr>
      <vt:lpstr>Arial</vt:lpstr>
      <vt:lpstr>Calibri</vt:lpstr>
      <vt:lpstr>Calibri Light</vt:lpstr>
      <vt:lpstr>Office Theme</vt:lpstr>
      <vt:lpstr>DEATH: A LENS FOR LIVING LIFE—FULLY OR FUTILELY 死亡: 生活的鏡片- 豐富地或無益地   </vt:lpstr>
      <vt:lpstr>INTRODUCTION 引言</vt:lpstr>
      <vt:lpstr>Because God is Sovereign we should be in a continual attitude of worship before Him. 由於上帝是掌管一切的，我們在祂面前要保持持續敬拜的態度。 </vt:lpstr>
      <vt:lpstr>Because God is Sovereign we should be in a continual attitude of worship before Him. 由於上帝是掌管一切的，我們在祂面前要保持持續敬拜的態度。  </vt:lpstr>
      <vt:lpstr>l.  WE MUST GUARD OUR STEPS, verses 1-7     我們必須謹慎我們的腳步， 1-7節</vt:lpstr>
      <vt:lpstr>ll.  WE MUST GUARD OUR HEARTS,  verses 8-17      我們必須護衛我們的心， 8-17節 </vt:lpstr>
      <vt:lpstr>lll.  WE MUST BE GRATEFUL FOR GOD’S GIFTS, verses 18-20.   我們必須感恩上帝的賜予， 18-20節</vt:lpstr>
      <vt:lpstr>CONCLUSION 結語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DEATH: A LENS FOR LIVING LIFE—FULLY OR FUTILELY  </dc:title>
  <dc:creator>Microsoft Office User</dc:creator>
  <cp:lastModifiedBy>Annie P</cp:lastModifiedBy>
  <cp:revision>13</cp:revision>
  <dcterms:created xsi:type="dcterms:W3CDTF">2018-11-19T20:39:21Z</dcterms:created>
  <dcterms:modified xsi:type="dcterms:W3CDTF">2018-11-20T19:55:23Z</dcterms:modified>
</cp:coreProperties>
</file>