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4"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96" y="2097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3772B42-7146-45BC-8747-EB8AAAF9BE81}" type="datetimeFigureOut">
              <a:rPr lang="en-US" smtClean="0"/>
              <a:pPr/>
              <a:t>10/16/2017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56587E-801E-4D16-B0D5-9B1FE082B35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772B42-7146-45BC-8747-EB8AAAF9BE81}" type="datetimeFigureOut">
              <a:rPr lang="en-US" smtClean="0"/>
              <a:pPr/>
              <a:t>10/16/2017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56587E-801E-4D16-B0D5-9B1FE082B35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3048000"/>
          </a:xfrm>
        </p:spPr>
        <p:txBody>
          <a:bodyPr>
            <a:normAutofit/>
          </a:bodyPr>
          <a:lstStyle/>
          <a:p>
            <a:r>
              <a:rPr lang="en-US" sz="4800" b="1" dirty="0"/>
              <a:t>“Don’t Try this Alone</a:t>
            </a:r>
            <a:r>
              <a:rPr lang="en-US" sz="4800" b="1" dirty="0" smtClean="0"/>
              <a:t>.”</a:t>
            </a:r>
            <a:br>
              <a:rPr lang="en-US" sz="4800" b="1" dirty="0" smtClean="0"/>
            </a:br>
            <a:r>
              <a:rPr lang="zh-TW" altLang="en-US" sz="4800" b="1" dirty="0" smtClean="0"/>
              <a:t>「</a:t>
            </a:r>
            <a:r>
              <a:rPr lang="zh-TW" altLang="en-US" sz="4800" b="1" dirty="0" smtClean="0">
                <a:latin typeface="微軟正黑體" pitchFamily="34" charset="-120"/>
                <a:ea typeface="微軟正黑體" pitchFamily="34" charset="-120"/>
              </a:rPr>
              <a:t>不要獨自嘗試」</a:t>
            </a:r>
            <a:r>
              <a:rPr lang="en-US" sz="4800" dirty="0"/>
              <a:t/>
            </a:r>
            <a:br>
              <a:rPr lang="en-US" sz="4800" dirty="0"/>
            </a:br>
            <a:r>
              <a:rPr lang="en-US" sz="4800" b="1" dirty="0"/>
              <a:t>Exodus 18</a:t>
            </a:r>
            <a:r>
              <a:rPr lang="en-US" sz="4800" dirty="0"/>
              <a:t/>
            </a:r>
            <a:br>
              <a:rPr lang="en-US" sz="4800" dirty="0"/>
            </a:br>
            <a:r>
              <a:rPr lang="zh-TW" altLang="en-US" sz="4800" b="1" dirty="0" smtClean="0">
                <a:latin typeface="微軟正黑體" pitchFamily="34" charset="-120"/>
                <a:ea typeface="微軟正黑體" pitchFamily="34" charset="-120"/>
              </a:rPr>
              <a:t>出埃及記</a:t>
            </a:r>
            <a:r>
              <a:rPr lang="en-US" altLang="zh-TW" sz="4800" b="1" dirty="0" smtClean="0">
                <a:latin typeface="微軟正黑體" pitchFamily="34" charset="-120"/>
                <a:ea typeface="微軟正黑體" pitchFamily="34" charset="-120"/>
              </a:rPr>
              <a:t>18</a:t>
            </a:r>
            <a:r>
              <a:rPr lang="zh-TW" altLang="en-US" sz="4800" b="1" dirty="0" smtClean="0">
                <a:latin typeface="微軟正黑體" pitchFamily="34" charset="-120"/>
                <a:ea typeface="微軟正黑體" pitchFamily="34" charset="-120"/>
              </a:rPr>
              <a:t>章</a:t>
            </a:r>
            <a:endParaRPr lang="en-US" sz="4800" b="1" dirty="0">
              <a:latin typeface="微軟正黑體" pitchFamily="34" charset="-120"/>
              <a:ea typeface="微軟正黑體" pitchFamily="34" charset="-120"/>
            </a:endParaRPr>
          </a:p>
        </p:txBody>
      </p:sp>
      <p:sp>
        <p:nvSpPr>
          <p:cNvPr id="3" name="Subtitle 2"/>
          <p:cNvSpPr>
            <a:spLocks noGrp="1"/>
          </p:cNvSpPr>
          <p:nvPr>
            <p:ph type="subTitle" idx="1"/>
          </p:nvPr>
        </p:nvSpPr>
        <p:spPr>
          <a:xfrm>
            <a:off x="1447800" y="4572000"/>
            <a:ext cx="6400800" cy="1752600"/>
          </a:xfrm>
        </p:spPr>
        <p:txBody>
          <a:bodyPr/>
          <a:lstStyle/>
          <a:p>
            <a:r>
              <a:rPr lang="en-US" b="1" dirty="0" smtClean="0">
                <a:solidFill>
                  <a:schemeClr val="tx1"/>
                </a:solidFill>
                <a:latin typeface="+mj-lt"/>
              </a:rPr>
              <a:t>Pastor Doug Pittman</a:t>
            </a:r>
          </a:p>
          <a:p>
            <a:r>
              <a:rPr lang="en-US" altLang="zh-TW" b="1" dirty="0" smtClean="0">
                <a:solidFill>
                  <a:schemeClr val="tx1"/>
                </a:solidFill>
                <a:latin typeface="+mj-lt"/>
              </a:rPr>
              <a:t>10-22-17</a:t>
            </a:r>
            <a:endParaRPr lang="en-US" b="1" dirty="0">
              <a:solidFill>
                <a:schemeClr val="tx1"/>
              </a:solidFill>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172200"/>
          </a:xfrm>
        </p:spPr>
        <p:txBody>
          <a:bodyPr>
            <a:normAutofit/>
          </a:bodyPr>
          <a:lstStyle/>
          <a:p>
            <a:pPr>
              <a:buNone/>
            </a:pPr>
            <a:r>
              <a:rPr lang="en-US" sz="6600" b="1" dirty="0"/>
              <a:t>** The way we express our love and appreciation to God is through other people</a:t>
            </a:r>
            <a:r>
              <a:rPr lang="en-US" sz="6600" b="1" dirty="0" smtClean="0"/>
              <a:t>.</a:t>
            </a:r>
          </a:p>
          <a:p>
            <a:pPr>
              <a:buNone/>
            </a:pPr>
            <a:r>
              <a:rPr lang="zh-TW" altLang="en-US" sz="5800" b="1" dirty="0">
                <a:solidFill>
                  <a:srgbClr val="C00000"/>
                </a:solidFill>
                <a:latin typeface="微軟正黑體" pitchFamily="34" charset="-120"/>
                <a:ea typeface="微軟正黑體" pitchFamily="34" charset="-120"/>
              </a:rPr>
              <a:t>我</a:t>
            </a:r>
            <a:r>
              <a:rPr lang="zh-TW" altLang="en-US" sz="5800" b="1" dirty="0" smtClean="0">
                <a:solidFill>
                  <a:srgbClr val="C00000"/>
                </a:solidFill>
                <a:latin typeface="微軟正黑體" pitchFamily="34" charset="-120"/>
                <a:ea typeface="微軟正黑體" pitchFamily="34" charset="-120"/>
              </a:rPr>
              <a:t>們對上帝表達愛心和感激的方式</a:t>
            </a:r>
            <a:r>
              <a:rPr lang="en-US" altLang="zh-TW" sz="5800" b="1" dirty="0" smtClean="0">
                <a:solidFill>
                  <a:srgbClr val="C00000"/>
                </a:solidFill>
                <a:latin typeface="微軟正黑體" pitchFamily="34" charset="-120"/>
                <a:ea typeface="微軟正黑體" pitchFamily="34" charset="-120"/>
              </a:rPr>
              <a:t>,</a:t>
            </a:r>
            <a:r>
              <a:rPr lang="zh-TW" altLang="en-US" sz="5800" b="1" dirty="0" smtClean="0">
                <a:solidFill>
                  <a:srgbClr val="C00000"/>
                </a:solidFill>
                <a:latin typeface="微軟正黑體" pitchFamily="34" charset="-120"/>
                <a:ea typeface="微軟正黑體" pitchFamily="34" charset="-120"/>
              </a:rPr>
              <a:t> 是經由他人</a:t>
            </a:r>
            <a:r>
              <a:rPr lang="en-US" altLang="zh-TW" sz="5800" b="1" dirty="0" smtClean="0">
                <a:solidFill>
                  <a:srgbClr val="C00000"/>
                </a:solidFill>
                <a:latin typeface="微軟正黑體" pitchFamily="34" charset="-120"/>
                <a:ea typeface="微軟正黑體" pitchFamily="34" charset="-120"/>
              </a:rPr>
              <a:t>.</a:t>
            </a:r>
            <a:endParaRPr lang="en-US" sz="5200" b="1" dirty="0">
              <a:solidFill>
                <a:srgbClr val="C00000"/>
              </a:solidFill>
              <a:latin typeface="微軟正黑體" pitchFamily="34" charset="-120"/>
              <a:ea typeface="微軟正黑體" pitchFamily="34" charset="-120"/>
            </a:endParaRPr>
          </a:p>
          <a:p>
            <a:pPr>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763000" cy="5791200"/>
          </a:xfrm>
        </p:spPr>
        <p:txBody>
          <a:bodyPr>
            <a:normAutofit/>
          </a:bodyPr>
          <a:lstStyle/>
          <a:p>
            <a:r>
              <a:rPr lang="en-US" altLang="zh-TW" sz="4900" b="1" dirty="0" smtClean="0"/>
              <a:t>2.</a:t>
            </a:r>
            <a:r>
              <a:rPr lang="zh-TW" altLang="en-US" sz="4900" b="1" dirty="0" smtClean="0"/>
              <a:t> </a:t>
            </a:r>
            <a:r>
              <a:rPr lang="en-US" sz="4900" b="1" dirty="0" smtClean="0"/>
              <a:t>You </a:t>
            </a:r>
            <a:r>
              <a:rPr lang="en-US" sz="4900" b="1" dirty="0"/>
              <a:t>are only one part of the body, you’re not </a:t>
            </a:r>
            <a:r>
              <a:rPr lang="en-US" sz="4900" b="1" u="sng" dirty="0"/>
              <a:t>all of it</a:t>
            </a:r>
            <a:r>
              <a:rPr lang="en-US" sz="4900" b="1" dirty="0" smtClean="0"/>
              <a:t>.</a:t>
            </a:r>
            <a:r>
              <a:rPr lang="en-US" b="1" dirty="0" smtClean="0"/>
              <a:t/>
            </a:r>
            <a:br>
              <a:rPr lang="en-US" b="1" dirty="0" smtClean="0"/>
            </a:br>
            <a:r>
              <a:rPr lang="zh-TW" altLang="en-US" b="1" dirty="0">
                <a:solidFill>
                  <a:srgbClr val="C00000"/>
                </a:solidFill>
                <a:latin typeface="微軟正黑體" pitchFamily="34" charset="-120"/>
                <a:ea typeface="微軟正黑體" pitchFamily="34" charset="-120"/>
              </a:rPr>
              <a:t>你只</a:t>
            </a:r>
            <a:r>
              <a:rPr lang="zh-TW" altLang="en-US" b="1" dirty="0" smtClean="0">
                <a:solidFill>
                  <a:srgbClr val="C00000"/>
                </a:solidFill>
                <a:latin typeface="微軟正黑體" pitchFamily="34" charset="-120"/>
                <a:ea typeface="微軟正黑體" pitchFamily="34" charset="-120"/>
              </a:rPr>
              <a:t>是身體的一部分</a:t>
            </a:r>
            <a:r>
              <a:rPr lang="en-US" altLang="zh-TW" b="1" dirty="0" smtClean="0">
                <a:solidFill>
                  <a:srgbClr val="C00000"/>
                </a:solidFill>
                <a:latin typeface="微軟正黑體" pitchFamily="34" charset="-120"/>
                <a:ea typeface="微軟正黑體" pitchFamily="34" charset="-120"/>
              </a:rPr>
              <a:t>,</a:t>
            </a:r>
            <a:r>
              <a:rPr lang="zh-TW" altLang="en-US" b="1" dirty="0" smtClean="0">
                <a:solidFill>
                  <a:srgbClr val="C00000"/>
                </a:solidFill>
                <a:latin typeface="微軟正黑體" pitchFamily="34" charset="-120"/>
                <a:ea typeface="微軟正黑體" pitchFamily="34" charset="-120"/>
              </a:rPr>
              <a:t> 不是全部</a:t>
            </a:r>
            <a:r>
              <a:rPr lang="en-US" altLang="zh-TW" b="1" dirty="0" smtClean="0">
                <a:solidFill>
                  <a:srgbClr val="C00000"/>
                </a:solidFill>
                <a:latin typeface="微軟正黑體" pitchFamily="34" charset="-120"/>
                <a:ea typeface="微軟正黑體" pitchFamily="34" charset="-120"/>
              </a:rPr>
              <a:t>.</a:t>
            </a:r>
            <a:r>
              <a:rPr lang="en-US" dirty="0">
                <a:solidFill>
                  <a:srgbClr val="C00000"/>
                </a:solidFill>
                <a:latin typeface="微軟正黑體" pitchFamily="34" charset="-120"/>
                <a:ea typeface="微軟正黑體" pitchFamily="34" charset="-120"/>
              </a:rPr>
              <a:t/>
            </a:r>
            <a:br>
              <a:rPr lang="en-US" dirty="0">
                <a:solidFill>
                  <a:srgbClr val="C00000"/>
                </a:solidFill>
                <a:latin typeface="微軟正黑體" pitchFamily="34" charset="-120"/>
                <a:ea typeface="微軟正黑體" pitchFamily="34" charset="-120"/>
              </a:rPr>
            </a:br>
            <a:r>
              <a:rPr lang="en-US" dirty="0"/>
              <a:t> </a:t>
            </a:r>
            <a:br>
              <a:rPr lang="en-US" dirty="0"/>
            </a:br>
            <a:r>
              <a:rPr lang="en-US" sz="4800" b="1" dirty="0"/>
              <a:t>We are incomplete without each other</a:t>
            </a:r>
            <a:r>
              <a:rPr lang="en-US" sz="4800" b="1" dirty="0" smtClean="0"/>
              <a:t>.</a:t>
            </a:r>
            <a:r>
              <a:rPr lang="en-US" b="1" dirty="0" smtClean="0"/>
              <a:t/>
            </a:r>
            <a:br>
              <a:rPr lang="en-US" b="1" dirty="0" smtClean="0"/>
            </a:br>
            <a:r>
              <a:rPr lang="zh-TW" altLang="en-US" b="1" dirty="0">
                <a:solidFill>
                  <a:srgbClr val="C00000"/>
                </a:solidFill>
                <a:latin typeface="微軟正黑體" pitchFamily="34" charset="-120"/>
                <a:ea typeface="微軟正黑體" pitchFamily="34" charset="-120"/>
              </a:rPr>
              <a:t>我</a:t>
            </a:r>
            <a:r>
              <a:rPr lang="zh-TW" altLang="en-US" b="1" dirty="0" smtClean="0">
                <a:solidFill>
                  <a:srgbClr val="C00000"/>
                </a:solidFill>
                <a:latin typeface="微軟正黑體" pitchFamily="34" charset="-120"/>
                <a:ea typeface="微軟正黑體" pitchFamily="34" charset="-120"/>
              </a:rPr>
              <a:t>們缺少了彼此是不完全的</a:t>
            </a:r>
            <a:r>
              <a:rPr lang="en-US" altLang="zh-TW" b="1" dirty="0" smtClean="0">
                <a:solidFill>
                  <a:srgbClr val="C00000"/>
                </a:solidFill>
                <a:latin typeface="微軟正黑體" pitchFamily="34" charset="-120"/>
                <a:ea typeface="微軟正黑體" pitchFamily="34" charset="-120"/>
              </a:rPr>
              <a:t>.</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fontScale="62500" lnSpcReduction="20000"/>
          </a:bodyPr>
          <a:lstStyle/>
          <a:p>
            <a:pPr algn="ctr">
              <a:buNone/>
            </a:pPr>
            <a:r>
              <a:rPr lang="en-US" altLang="zh-TW" sz="4600" b="1" dirty="0" smtClean="0">
                <a:latin typeface="微軟正黑體" pitchFamily="34" charset="-120"/>
                <a:ea typeface="微軟正黑體" pitchFamily="34" charset="-120"/>
              </a:rPr>
              <a:t>Romans </a:t>
            </a:r>
            <a:r>
              <a:rPr lang="zh-TW" altLang="en-US" sz="4600" b="1" dirty="0" smtClean="0">
                <a:latin typeface="微軟正黑體" pitchFamily="34" charset="-120"/>
                <a:ea typeface="微軟正黑體" pitchFamily="34" charset="-120"/>
              </a:rPr>
              <a:t>羅馬書</a:t>
            </a:r>
            <a:r>
              <a:rPr lang="en-US" altLang="zh-TW" sz="4600" b="1" dirty="0" smtClean="0">
                <a:latin typeface="微軟正黑體" pitchFamily="34" charset="-120"/>
                <a:ea typeface="微軟正黑體" pitchFamily="34" charset="-120"/>
              </a:rPr>
              <a:t>12:6-8</a:t>
            </a:r>
          </a:p>
          <a:p>
            <a:pPr algn="ctr">
              <a:buNone/>
            </a:pPr>
            <a:endParaRPr lang="en-US" altLang="zh-TW" sz="2400" b="1" dirty="0" smtClean="0">
              <a:latin typeface="微軟正黑體" pitchFamily="34" charset="-120"/>
              <a:ea typeface="微軟正黑體" pitchFamily="34" charset="-120"/>
            </a:endParaRPr>
          </a:p>
          <a:p>
            <a:pPr>
              <a:buNone/>
            </a:pPr>
            <a:r>
              <a:rPr lang="en-US" altLang="zh-TW" sz="5100" b="1" dirty="0" smtClean="0">
                <a:latin typeface="微軟正黑體" pitchFamily="34" charset="-120"/>
                <a:ea typeface="微軟正黑體" pitchFamily="34" charset="-120"/>
              </a:rPr>
              <a:t>Rom </a:t>
            </a:r>
            <a:r>
              <a:rPr lang="en-US" altLang="zh-TW" sz="5100" b="1" dirty="0">
                <a:latin typeface="微軟正黑體" pitchFamily="34" charset="-120"/>
                <a:ea typeface="微軟正黑體" pitchFamily="34" charset="-120"/>
              </a:rPr>
              <a:t>12:6  </a:t>
            </a:r>
            <a:r>
              <a:rPr lang="zh-TW" altLang="en-US" sz="5100" b="1" dirty="0">
                <a:latin typeface="微軟正黑體" pitchFamily="34" charset="-120"/>
                <a:ea typeface="微軟正黑體" pitchFamily="34" charset="-120"/>
              </a:rPr>
              <a:t>按我們所得的恩賜，各有不同。或說預言，就當照著信心的程度說預言， </a:t>
            </a:r>
          </a:p>
          <a:p>
            <a:pPr>
              <a:buNone/>
            </a:pPr>
            <a:r>
              <a:rPr lang="en-US" altLang="zh-TW" sz="5100" b="1" dirty="0">
                <a:latin typeface="微軟正黑體" pitchFamily="34" charset="-120"/>
                <a:ea typeface="微軟正黑體" pitchFamily="34" charset="-120"/>
              </a:rPr>
              <a:t>Rom 12:7  </a:t>
            </a:r>
            <a:r>
              <a:rPr lang="zh-TW" altLang="en-US" sz="5100" b="1" dirty="0">
                <a:latin typeface="微軟正黑體" pitchFamily="34" charset="-120"/>
                <a:ea typeface="微軟正黑體" pitchFamily="34" charset="-120"/>
              </a:rPr>
              <a:t>或作執事，就當專一執事；或作教導的，就當專一教導； </a:t>
            </a:r>
          </a:p>
          <a:p>
            <a:pPr>
              <a:buNone/>
            </a:pPr>
            <a:r>
              <a:rPr lang="en-US" altLang="zh-TW" sz="5100" b="1" dirty="0">
                <a:latin typeface="微軟正黑體" pitchFamily="34" charset="-120"/>
                <a:ea typeface="微軟正黑體" pitchFamily="34" charset="-120"/>
              </a:rPr>
              <a:t>Rom 12:8  </a:t>
            </a:r>
            <a:r>
              <a:rPr lang="zh-TW" altLang="en-US" sz="5100" b="1" dirty="0">
                <a:latin typeface="微軟正黑體" pitchFamily="34" charset="-120"/>
                <a:ea typeface="微軟正黑體" pitchFamily="34" charset="-120"/>
              </a:rPr>
              <a:t>或作勸化的，就當專一勸化；施捨的，就當誠實；治理的，就當殷勤；憐憫人的，就當甘心</a:t>
            </a:r>
            <a:r>
              <a:rPr lang="zh-TW" altLang="en-US" sz="5100" b="1" dirty="0" smtClean="0">
                <a:latin typeface="微軟正黑體" pitchFamily="34" charset="-120"/>
                <a:ea typeface="微軟正黑體" pitchFamily="34" charset="-120"/>
              </a:rPr>
              <a:t>。</a:t>
            </a:r>
            <a:endParaRPr lang="en-US" altLang="zh-TW" sz="5100" b="1" dirty="0" smtClean="0">
              <a:latin typeface="微軟正黑體" pitchFamily="34" charset="-120"/>
              <a:ea typeface="微軟正黑體" pitchFamily="34" charset="-120"/>
            </a:endParaRPr>
          </a:p>
          <a:p>
            <a:pPr>
              <a:buNone/>
            </a:pPr>
            <a:endParaRPr lang="en-US" altLang="zh-TW" sz="4000" b="1" dirty="0" smtClean="0">
              <a:latin typeface="微軟正黑體" pitchFamily="34" charset="-120"/>
              <a:ea typeface="微軟正黑體" pitchFamily="34" charset="-120"/>
            </a:endParaRPr>
          </a:p>
          <a:p>
            <a:pPr algn="ctr">
              <a:buNone/>
            </a:pPr>
            <a:r>
              <a:rPr lang="en-US" sz="5800" b="1" dirty="0"/>
              <a:t>All these expressions of our gifts is to other people</a:t>
            </a:r>
            <a:r>
              <a:rPr lang="en-US" sz="5800" b="1" dirty="0" smtClean="0"/>
              <a:t>!</a:t>
            </a:r>
          </a:p>
          <a:p>
            <a:pPr algn="ctr">
              <a:buNone/>
            </a:pPr>
            <a:r>
              <a:rPr lang="zh-TW" altLang="en-US" sz="5800" b="1" dirty="0">
                <a:solidFill>
                  <a:srgbClr val="C00000"/>
                </a:solidFill>
                <a:latin typeface="微軟正黑體" pitchFamily="34" charset="-120"/>
                <a:ea typeface="微軟正黑體" pitchFamily="34" charset="-120"/>
              </a:rPr>
              <a:t>我</a:t>
            </a:r>
            <a:r>
              <a:rPr lang="zh-TW" altLang="en-US" sz="5800" b="1" dirty="0" smtClean="0">
                <a:solidFill>
                  <a:srgbClr val="C00000"/>
                </a:solidFill>
                <a:latin typeface="微軟正黑體" pitchFamily="34" charset="-120"/>
                <a:ea typeface="微軟正黑體" pitchFamily="34" charset="-120"/>
              </a:rPr>
              <a:t>們恩賜的表達</a:t>
            </a:r>
            <a:r>
              <a:rPr lang="en-US" altLang="zh-TW" sz="5800" b="1" dirty="0" smtClean="0">
                <a:solidFill>
                  <a:srgbClr val="C00000"/>
                </a:solidFill>
                <a:latin typeface="微軟正黑體" pitchFamily="34" charset="-120"/>
                <a:ea typeface="微軟正黑體" pitchFamily="34" charset="-120"/>
              </a:rPr>
              <a:t>,</a:t>
            </a:r>
            <a:r>
              <a:rPr lang="zh-TW" altLang="en-US" sz="5800" b="1" dirty="0" smtClean="0">
                <a:solidFill>
                  <a:srgbClr val="C00000"/>
                </a:solidFill>
                <a:latin typeface="微軟正黑體" pitchFamily="34" charset="-120"/>
                <a:ea typeface="微軟正黑體" pitchFamily="34" charset="-120"/>
              </a:rPr>
              <a:t> 是為他人而行的</a:t>
            </a:r>
            <a:r>
              <a:rPr lang="en-US" altLang="zh-TW" sz="5800" b="1" dirty="0" smtClean="0">
                <a:solidFill>
                  <a:srgbClr val="C00000"/>
                </a:solidFill>
                <a:latin typeface="微軟正黑體" pitchFamily="34" charset="-120"/>
                <a:ea typeface="微軟正黑體" pitchFamily="34" charset="-120"/>
              </a:rPr>
              <a:t>!</a:t>
            </a:r>
            <a:endParaRPr lang="en-US" sz="4000" b="1" dirty="0">
              <a:solidFill>
                <a:srgbClr val="C00000"/>
              </a:solidFill>
              <a:latin typeface="微軟正黑體" pitchFamily="34" charset="-120"/>
              <a:ea typeface="微軟正黑體" pitchFamily="34" charset="-120"/>
            </a:endParaRPr>
          </a:p>
          <a:p>
            <a:pPr>
              <a:buNone/>
            </a:pPr>
            <a:r>
              <a:rPr lang="zh-TW" altLang="en-US" sz="4000" b="1" dirty="0" smtClean="0">
                <a:latin typeface="微軟正黑體" pitchFamily="34" charset="-120"/>
                <a:ea typeface="微軟正黑體" pitchFamily="34" charset="-120"/>
              </a:rPr>
              <a:t> </a:t>
            </a:r>
            <a:endParaRPr lang="zh-TW" altLang="en-US" sz="4000" b="1" dirty="0">
              <a:latin typeface="微軟正黑體" pitchFamily="34" charset="-120"/>
              <a:ea typeface="微軟正黑體" pitchFamily="34" charset="-120"/>
            </a:endParaRP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b="1" dirty="0"/>
              <a:t>The salad bowl of the book of Hebrews</a:t>
            </a:r>
            <a:r>
              <a:rPr lang="en-US" b="1" dirty="0" smtClean="0"/>
              <a:t>…..</a:t>
            </a:r>
            <a:r>
              <a:rPr lang="zh-TW" altLang="en-US" b="1" dirty="0" smtClean="0">
                <a:latin typeface="微軟正黑體" pitchFamily="34" charset="-120"/>
                <a:ea typeface="微軟正黑體" pitchFamily="34" charset="-120"/>
              </a:rPr>
              <a:t>希伯來書的沙拉盅</a:t>
            </a:r>
            <a:r>
              <a:rPr lang="en-US" dirty="0"/>
              <a:t/>
            </a:r>
            <a:br>
              <a:rPr lang="en-US" dirty="0"/>
            </a:br>
            <a:endParaRPr lang="en-US" dirty="0"/>
          </a:p>
        </p:txBody>
      </p:sp>
      <p:sp>
        <p:nvSpPr>
          <p:cNvPr id="3" name="Content Placeholder 2"/>
          <p:cNvSpPr>
            <a:spLocks noGrp="1"/>
          </p:cNvSpPr>
          <p:nvPr>
            <p:ph idx="1"/>
          </p:nvPr>
        </p:nvSpPr>
        <p:spPr>
          <a:xfrm>
            <a:off x="152400" y="1676400"/>
            <a:ext cx="8763000" cy="5029200"/>
          </a:xfrm>
        </p:spPr>
        <p:txBody>
          <a:bodyPr>
            <a:normAutofit lnSpcReduction="10000"/>
          </a:bodyPr>
          <a:lstStyle/>
          <a:p>
            <a:pPr>
              <a:buNone/>
            </a:pPr>
            <a:r>
              <a:rPr lang="en-US" altLang="zh-TW" b="1" dirty="0">
                <a:latin typeface="微軟正黑體" pitchFamily="34" charset="-120"/>
                <a:ea typeface="微軟正黑體" pitchFamily="34" charset="-120"/>
              </a:rPr>
              <a:t>Heb 10:22  </a:t>
            </a:r>
            <a:r>
              <a:rPr lang="zh-TW" altLang="en-US" b="1" dirty="0">
                <a:latin typeface="微軟正黑體" pitchFamily="34" charset="-120"/>
                <a:ea typeface="微軟正黑體" pitchFamily="34" charset="-120"/>
              </a:rPr>
              <a:t>並</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我們</a:t>
            </a:r>
            <a:r>
              <a:rPr lang="zh-TW" altLang="en-US" b="1" dirty="0">
                <a:latin typeface="微軟正黑體" pitchFamily="34" charset="-120"/>
                <a:ea typeface="微軟正黑體" pitchFamily="34" charset="-120"/>
              </a:rPr>
              <a:t>心中天良的虧欠已經灑去，身體用清水洗淨了，就當存著誠心和充足的信心來到神面前； </a:t>
            </a:r>
          </a:p>
          <a:p>
            <a:pPr>
              <a:buNone/>
            </a:pPr>
            <a:r>
              <a:rPr lang="en-US" altLang="zh-TW" b="1" dirty="0">
                <a:latin typeface="微軟正黑體" pitchFamily="34" charset="-120"/>
                <a:ea typeface="微軟正黑體" pitchFamily="34" charset="-120"/>
              </a:rPr>
              <a:t>Heb 10:23  </a:t>
            </a:r>
            <a:r>
              <a:rPr lang="zh-TW" altLang="en-US" b="1" dirty="0">
                <a:latin typeface="微軟正黑體" pitchFamily="34" charset="-120"/>
                <a:ea typeface="微軟正黑體" pitchFamily="34" charset="-120"/>
              </a:rPr>
              <a:t>也要堅守</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我們</a:t>
            </a:r>
            <a:r>
              <a:rPr lang="zh-TW" altLang="en-US" b="1" dirty="0">
                <a:latin typeface="微軟正黑體" pitchFamily="34" charset="-120"/>
                <a:ea typeface="微軟正黑體" pitchFamily="34" charset="-120"/>
              </a:rPr>
              <a:t>所承認的指望，不至搖動，因為那應許我們的是信實的。 </a:t>
            </a:r>
          </a:p>
          <a:p>
            <a:pPr>
              <a:buNone/>
            </a:pPr>
            <a:r>
              <a:rPr lang="en-US" altLang="zh-TW" b="1" dirty="0">
                <a:latin typeface="微軟正黑體" pitchFamily="34" charset="-120"/>
                <a:ea typeface="微軟正黑體" pitchFamily="34" charset="-120"/>
              </a:rPr>
              <a:t>Heb 10:24  </a:t>
            </a:r>
            <a:r>
              <a:rPr lang="zh-TW" altLang="en-US" b="1" dirty="0">
                <a:latin typeface="微軟正黑體" pitchFamily="34" charset="-120"/>
                <a:ea typeface="微軟正黑體" pitchFamily="34" charset="-120"/>
              </a:rPr>
              <a:t>又要</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彼此</a:t>
            </a:r>
            <a:r>
              <a:rPr lang="zh-TW" altLang="en-US" b="1" dirty="0">
                <a:latin typeface="微軟正黑體" pitchFamily="34" charset="-120"/>
                <a:ea typeface="微軟正黑體" pitchFamily="34" charset="-120"/>
              </a:rPr>
              <a:t>相顧，激發愛心，勉勵行善。 </a:t>
            </a:r>
          </a:p>
          <a:p>
            <a:pPr>
              <a:buNone/>
            </a:pPr>
            <a:r>
              <a:rPr lang="en-US" altLang="zh-TW" b="1" dirty="0">
                <a:latin typeface="微軟正黑體" pitchFamily="34" charset="-120"/>
                <a:ea typeface="微軟正黑體" pitchFamily="34" charset="-120"/>
              </a:rPr>
              <a:t>Heb 10:25  </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你</a:t>
            </a:r>
            <a:r>
              <a:rPr lang="zh-TW" altLang="en-US" b="1" dirty="0">
                <a:solidFill>
                  <a:srgbClr val="C00000"/>
                </a:solidFill>
                <a:latin typeface="微軟正黑體" pitchFamily="34" charset="-120"/>
                <a:ea typeface="微軟正黑體" pitchFamily="34" charset="-120"/>
              </a:rPr>
              <a:t>們不可停止聚會</a:t>
            </a:r>
            <a:r>
              <a:rPr lang="zh-TW" altLang="en-US" b="1" dirty="0">
                <a:latin typeface="微軟正黑體" pitchFamily="34" charset="-120"/>
                <a:ea typeface="微軟正黑體" pitchFamily="34" charset="-120"/>
              </a:rPr>
              <a:t>，好像那些停止慣了的人，倒要</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彼此</a:t>
            </a:r>
            <a:r>
              <a:rPr lang="zh-TW" altLang="en-US" b="1" dirty="0">
                <a:latin typeface="微軟正黑體" pitchFamily="34" charset="-120"/>
                <a:ea typeface="微軟正黑體" pitchFamily="34" charset="-120"/>
              </a:rPr>
              <a:t>勸勉，既知道（原文作看見）那日子臨近，就更當如此。 </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715000"/>
          </a:xfrm>
        </p:spPr>
        <p:txBody>
          <a:bodyPr>
            <a:normAutofit fontScale="90000"/>
          </a:bodyPr>
          <a:lstStyle/>
          <a:p>
            <a:r>
              <a:rPr lang="en-US" altLang="zh-TW" b="1" dirty="0" smtClean="0"/>
              <a:t>3.</a:t>
            </a:r>
            <a:r>
              <a:rPr lang="zh-TW" altLang="en-US" b="1" dirty="0" smtClean="0"/>
              <a:t> </a:t>
            </a:r>
            <a:r>
              <a:rPr lang="en-US" b="1" dirty="0" smtClean="0"/>
              <a:t>We </a:t>
            </a:r>
            <a:r>
              <a:rPr lang="en-US" b="1" dirty="0"/>
              <a:t>are all part of the body, but </a:t>
            </a:r>
            <a:r>
              <a:rPr lang="en-US" b="1" u="sng" dirty="0"/>
              <a:t>He is the HEAD</a:t>
            </a:r>
            <a:r>
              <a:rPr lang="en-US" b="1" dirty="0" smtClean="0"/>
              <a:t>!</a:t>
            </a:r>
            <a:br>
              <a:rPr lang="en-US" b="1" dirty="0" smtClean="0"/>
            </a:br>
            <a:r>
              <a:rPr lang="zh-TW" altLang="en-US" b="1" dirty="0">
                <a:solidFill>
                  <a:srgbClr val="C00000"/>
                </a:solidFill>
                <a:latin typeface="微軟正黑體" pitchFamily="34" charset="-120"/>
                <a:ea typeface="微軟正黑體" pitchFamily="34" charset="-120"/>
              </a:rPr>
              <a:t>我</a:t>
            </a:r>
            <a:r>
              <a:rPr lang="zh-TW" altLang="en-US" b="1" dirty="0" smtClean="0">
                <a:solidFill>
                  <a:srgbClr val="C00000"/>
                </a:solidFill>
                <a:latin typeface="微軟正黑體" pitchFamily="34" charset="-120"/>
                <a:ea typeface="微軟正黑體" pitchFamily="34" charset="-120"/>
              </a:rPr>
              <a:t>們是身體的各部分</a:t>
            </a:r>
            <a:r>
              <a:rPr lang="en-US" altLang="zh-TW" b="1" dirty="0" smtClean="0">
                <a:solidFill>
                  <a:srgbClr val="C00000"/>
                </a:solidFill>
                <a:latin typeface="微軟正黑體" pitchFamily="34" charset="-120"/>
                <a:ea typeface="微軟正黑體" pitchFamily="34" charset="-120"/>
              </a:rPr>
              <a:t>,</a:t>
            </a:r>
            <a:r>
              <a:rPr lang="zh-TW" altLang="en-US" b="1" dirty="0" smtClean="0">
                <a:solidFill>
                  <a:srgbClr val="C00000"/>
                </a:solidFill>
                <a:latin typeface="微軟正黑體" pitchFamily="34" charset="-120"/>
                <a:ea typeface="微軟正黑體" pitchFamily="34" charset="-120"/>
              </a:rPr>
              <a:t> 但</a:t>
            </a:r>
            <a:r>
              <a:rPr lang="en-US" altLang="zh-TW" b="1" dirty="0" smtClean="0">
                <a:solidFill>
                  <a:srgbClr val="C00000"/>
                </a:solidFill>
                <a:latin typeface="微軟正黑體" pitchFamily="34" charset="-120"/>
                <a:ea typeface="微軟正黑體" pitchFamily="34" charset="-120"/>
              </a:rPr>
              <a:t/>
            </a:r>
            <a:br>
              <a:rPr lang="en-US" altLang="zh-TW" b="1" dirty="0" smtClean="0">
                <a:solidFill>
                  <a:srgbClr val="C00000"/>
                </a:solidFill>
                <a:latin typeface="微軟正黑體" pitchFamily="34" charset="-120"/>
                <a:ea typeface="微軟正黑體" pitchFamily="34" charset="-120"/>
              </a:rPr>
            </a:br>
            <a:r>
              <a:rPr lang="zh-TW" altLang="en-US" b="1" dirty="0" smtClean="0">
                <a:solidFill>
                  <a:srgbClr val="C00000"/>
                </a:solidFill>
                <a:latin typeface="微軟正黑體" pitchFamily="34" charset="-120"/>
                <a:ea typeface="微軟正黑體" pitchFamily="34" charset="-120"/>
              </a:rPr>
              <a:t>祂是元首</a:t>
            </a:r>
            <a:r>
              <a:rPr lang="en-US" altLang="zh-TW" b="1" dirty="0" smtClean="0">
                <a:latin typeface="微軟正黑體" pitchFamily="34" charset="-120"/>
                <a:ea typeface="微軟正黑體" pitchFamily="34" charset="-120"/>
              </a:rPr>
              <a:t/>
            </a:r>
            <a:br>
              <a:rPr lang="en-US" altLang="zh-TW" b="1" dirty="0" smtClean="0">
                <a:latin typeface="微軟正黑體" pitchFamily="34" charset="-120"/>
                <a:ea typeface="微軟正黑體" pitchFamily="34" charset="-120"/>
              </a:rPr>
            </a:br>
            <a:r>
              <a:rPr lang="en-US" altLang="zh-TW" b="1" dirty="0" smtClean="0">
                <a:latin typeface="微軟正黑體" pitchFamily="34" charset="-120"/>
                <a:ea typeface="微軟正黑體" pitchFamily="34" charset="-120"/>
              </a:rPr>
              <a:t/>
            </a:r>
            <a:br>
              <a:rPr lang="en-US" altLang="zh-TW" b="1" dirty="0" smtClean="0">
                <a:latin typeface="微軟正黑體" pitchFamily="34" charset="-120"/>
                <a:ea typeface="微軟正黑體" pitchFamily="34" charset="-120"/>
              </a:rPr>
            </a:br>
            <a:r>
              <a:rPr lang="en-US" dirty="0" smtClean="0"/>
              <a:t>He </a:t>
            </a:r>
            <a:r>
              <a:rPr lang="en-US" dirty="0"/>
              <a:t>calls the shots, His word directs our lives, we are under new management</a:t>
            </a:r>
            <a:r>
              <a:rPr lang="en-US" dirty="0" smtClean="0"/>
              <a:t>!</a:t>
            </a:r>
            <a:br>
              <a:rPr lang="en-US" dirty="0" smtClean="0"/>
            </a:br>
            <a:r>
              <a:rPr lang="zh-TW" altLang="en-US" b="1" dirty="0" smtClean="0">
                <a:solidFill>
                  <a:srgbClr val="C00000"/>
                </a:solidFill>
                <a:latin typeface="微軟正黑體" pitchFamily="34" charset="-120"/>
                <a:ea typeface="微軟正黑體" pitchFamily="34" charset="-120"/>
              </a:rPr>
              <a:t>祂作決定</a:t>
            </a:r>
            <a:r>
              <a:rPr lang="en-US" altLang="zh-TW" b="1" dirty="0" smtClean="0">
                <a:solidFill>
                  <a:srgbClr val="C00000"/>
                </a:solidFill>
                <a:latin typeface="微軟正黑體" pitchFamily="34" charset="-120"/>
                <a:ea typeface="微軟正黑體" pitchFamily="34" charset="-120"/>
              </a:rPr>
              <a:t>,</a:t>
            </a:r>
            <a:r>
              <a:rPr lang="zh-TW" altLang="en-US" b="1" dirty="0" smtClean="0">
                <a:solidFill>
                  <a:srgbClr val="C00000"/>
                </a:solidFill>
                <a:latin typeface="微軟正黑體" pitchFamily="34" charset="-120"/>
                <a:ea typeface="微軟正黑體" pitchFamily="34" charset="-120"/>
              </a:rPr>
              <a:t> 祂的話語指導我們的生活</a:t>
            </a:r>
            <a:r>
              <a:rPr lang="en-US" altLang="zh-TW" b="1" dirty="0" smtClean="0">
                <a:solidFill>
                  <a:srgbClr val="C00000"/>
                </a:solidFill>
                <a:latin typeface="微軟正黑體" pitchFamily="34" charset="-120"/>
                <a:ea typeface="微軟正黑體" pitchFamily="34" charset="-120"/>
              </a:rPr>
              <a:t>,</a:t>
            </a:r>
            <a:r>
              <a:rPr lang="zh-TW" altLang="en-US" b="1" dirty="0" smtClean="0">
                <a:solidFill>
                  <a:srgbClr val="C00000"/>
                </a:solidFill>
                <a:latin typeface="微軟正黑體" pitchFamily="34" charset="-120"/>
                <a:ea typeface="微軟正黑體" pitchFamily="34" charset="-120"/>
              </a:rPr>
              <a:t> 我們在祂新的管理之下</a:t>
            </a:r>
            <a:r>
              <a:rPr lang="en-US" altLang="zh-TW" b="1" dirty="0" smtClean="0">
                <a:solidFill>
                  <a:srgbClr val="C00000"/>
                </a:solidFill>
                <a:latin typeface="微軟正黑體" pitchFamily="34" charset="-120"/>
                <a:ea typeface="微軟正黑體" pitchFamily="34" charset="-120"/>
              </a:rPr>
              <a:t>!</a:t>
            </a:r>
            <a:r>
              <a:rPr lang="en-US" dirty="0"/>
              <a:t/>
            </a:r>
            <a:br>
              <a:rPr lang="en-US" dirty="0"/>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Eph. </a:t>
            </a:r>
            <a:r>
              <a:rPr lang="zh-TW" altLang="en-US" sz="4000" b="1" dirty="0" smtClean="0">
                <a:latin typeface="微軟正黑體" pitchFamily="34" charset="-120"/>
                <a:ea typeface="微軟正黑體" pitchFamily="34" charset="-120"/>
              </a:rPr>
              <a:t>以弗所書 </a:t>
            </a:r>
            <a:r>
              <a:rPr lang="en-US" dirty="0" smtClean="0"/>
              <a:t>4:11-16</a:t>
            </a:r>
            <a:endParaRPr lang="en-US" dirty="0"/>
          </a:p>
        </p:txBody>
      </p:sp>
      <p:sp>
        <p:nvSpPr>
          <p:cNvPr id="3" name="Content Placeholder 2"/>
          <p:cNvSpPr>
            <a:spLocks noGrp="1"/>
          </p:cNvSpPr>
          <p:nvPr>
            <p:ph idx="1"/>
          </p:nvPr>
        </p:nvSpPr>
        <p:spPr>
          <a:xfrm>
            <a:off x="0" y="1143000"/>
            <a:ext cx="9144000" cy="5486400"/>
          </a:xfrm>
        </p:spPr>
        <p:txBody>
          <a:bodyPr>
            <a:normAutofit fontScale="85000" lnSpcReduction="10000"/>
          </a:bodyPr>
          <a:lstStyle/>
          <a:p>
            <a:pPr>
              <a:buNone/>
            </a:pPr>
            <a:r>
              <a:rPr lang="en-US" altLang="zh-TW" sz="3300" b="1" dirty="0">
                <a:latin typeface="微軟正黑體" pitchFamily="34" charset="-120"/>
                <a:ea typeface="微軟正黑體" pitchFamily="34" charset="-120"/>
              </a:rPr>
              <a:t>Eph 4:11  </a:t>
            </a:r>
            <a:r>
              <a:rPr lang="zh-TW" altLang="en-US" sz="3300" b="1" dirty="0">
                <a:latin typeface="微軟正黑體" pitchFamily="34" charset="-120"/>
                <a:ea typeface="微軟正黑體" pitchFamily="34" charset="-120"/>
              </a:rPr>
              <a:t>他所賜的，有使徒，有先知，有傳福音的，有牧師和教師， </a:t>
            </a:r>
          </a:p>
          <a:p>
            <a:pPr>
              <a:buNone/>
            </a:pPr>
            <a:r>
              <a:rPr lang="en-US" altLang="zh-TW" sz="3300" b="1" dirty="0">
                <a:latin typeface="微軟正黑體" pitchFamily="34" charset="-120"/>
                <a:ea typeface="微軟正黑體" pitchFamily="34" charset="-120"/>
              </a:rPr>
              <a:t>Eph 4:12  </a:t>
            </a:r>
            <a:r>
              <a:rPr lang="zh-TW" altLang="en-US" sz="3300" b="1" dirty="0">
                <a:latin typeface="微軟正黑體" pitchFamily="34" charset="-120"/>
                <a:ea typeface="微軟正黑體" pitchFamily="34" charset="-120"/>
              </a:rPr>
              <a:t>為要成全聖徒，各盡其職，建立基督的身體， </a:t>
            </a:r>
          </a:p>
          <a:p>
            <a:pPr>
              <a:buNone/>
            </a:pPr>
            <a:r>
              <a:rPr lang="en-US" altLang="zh-TW" sz="3300" b="1" dirty="0">
                <a:latin typeface="微軟正黑體" pitchFamily="34" charset="-120"/>
                <a:ea typeface="微軟正黑體" pitchFamily="34" charset="-120"/>
              </a:rPr>
              <a:t>Eph 4:13  </a:t>
            </a:r>
            <a:r>
              <a:rPr lang="zh-TW" altLang="en-US" sz="3300" b="1" dirty="0">
                <a:latin typeface="微軟正黑體" pitchFamily="34" charset="-120"/>
                <a:ea typeface="微軟正黑體" pitchFamily="34" charset="-120"/>
              </a:rPr>
              <a:t>直等到我們眾人在真道上同歸於一，認識神的兒子，得以長大成人，滿有基督長成的身量， </a:t>
            </a:r>
          </a:p>
          <a:p>
            <a:pPr>
              <a:buNone/>
            </a:pPr>
            <a:r>
              <a:rPr lang="en-US" altLang="zh-TW" sz="3300" b="1" dirty="0">
                <a:latin typeface="微軟正黑體" pitchFamily="34" charset="-120"/>
                <a:ea typeface="微軟正黑體" pitchFamily="34" charset="-120"/>
              </a:rPr>
              <a:t>Eph 4:14  </a:t>
            </a:r>
            <a:r>
              <a:rPr lang="zh-TW" altLang="en-US" sz="3300" b="1" dirty="0">
                <a:latin typeface="微軟正黑體" pitchFamily="34" charset="-120"/>
                <a:ea typeface="微軟正黑體" pitchFamily="34" charset="-120"/>
              </a:rPr>
              <a:t>使我們不再作小孩子，中了人的詭計和欺騙的法術，被一切異教之風搖動，飄來飄去，就隨從各樣的異端； </a:t>
            </a:r>
          </a:p>
          <a:p>
            <a:pPr>
              <a:buNone/>
            </a:pPr>
            <a:r>
              <a:rPr lang="en-US" altLang="zh-TW" sz="3300" b="1" dirty="0">
                <a:latin typeface="微軟正黑體" pitchFamily="34" charset="-120"/>
                <a:ea typeface="微軟正黑體" pitchFamily="34" charset="-120"/>
              </a:rPr>
              <a:t>Eph 4:15  </a:t>
            </a:r>
            <a:r>
              <a:rPr lang="zh-TW" altLang="en-US" sz="3300" b="1" dirty="0">
                <a:latin typeface="微軟正黑體" pitchFamily="34" charset="-120"/>
                <a:ea typeface="微軟正黑體" pitchFamily="34" charset="-120"/>
              </a:rPr>
              <a:t>惟用愛心說誠實話，</a:t>
            </a:r>
            <a:r>
              <a:rPr lang="zh-TW" altLang="en-US" sz="33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凡事長進，連於元首基督</a:t>
            </a:r>
            <a:r>
              <a:rPr lang="zh-TW" altLang="en-US" sz="3300" b="1" dirty="0">
                <a:latin typeface="微軟正黑體" pitchFamily="34" charset="-120"/>
                <a:ea typeface="微軟正黑體" pitchFamily="34" charset="-120"/>
              </a:rPr>
              <a:t>， </a:t>
            </a:r>
          </a:p>
          <a:p>
            <a:pPr>
              <a:buNone/>
            </a:pPr>
            <a:r>
              <a:rPr lang="en-US" altLang="zh-TW" sz="3300" b="1" dirty="0">
                <a:latin typeface="微軟正黑體" pitchFamily="34" charset="-120"/>
                <a:ea typeface="微軟正黑體" pitchFamily="34" charset="-120"/>
              </a:rPr>
              <a:t>Eph 4:16  </a:t>
            </a:r>
            <a:r>
              <a:rPr lang="zh-TW" altLang="en-US" sz="3300" b="1" dirty="0">
                <a:latin typeface="微軟正黑體" pitchFamily="34" charset="-120"/>
                <a:ea typeface="微軟正黑體" pitchFamily="34" charset="-120"/>
              </a:rPr>
              <a:t>全身都靠他聯絡得合式，百節各按各職，照著各體的功用彼此相助，便叫身體漸漸增長，在愛中建立自己。 </a:t>
            </a:r>
          </a:p>
          <a:p>
            <a:pPr>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 </a:t>
            </a:r>
            <a:r>
              <a:rPr lang="zh-TW" altLang="en-US" sz="4000" b="1" dirty="0" smtClean="0">
                <a:latin typeface="微軟正黑體" pitchFamily="34" charset="-120"/>
                <a:ea typeface="微軟正黑體" pitchFamily="34" charset="-120"/>
              </a:rPr>
              <a:t>哥羅西書 </a:t>
            </a:r>
            <a:r>
              <a:rPr lang="en-US" dirty="0" smtClean="0"/>
              <a:t>1:18</a:t>
            </a:r>
            <a:endParaRPr lang="en-US" dirty="0"/>
          </a:p>
        </p:txBody>
      </p:sp>
      <p:sp>
        <p:nvSpPr>
          <p:cNvPr id="3" name="Content Placeholder 2"/>
          <p:cNvSpPr>
            <a:spLocks noGrp="1"/>
          </p:cNvSpPr>
          <p:nvPr>
            <p:ph idx="1"/>
          </p:nvPr>
        </p:nvSpPr>
        <p:spPr/>
        <p:txBody>
          <a:bodyPr/>
          <a:lstStyle/>
          <a:p>
            <a:pPr>
              <a:buNone/>
            </a:pPr>
            <a:r>
              <a:rPr lang="en-US" altLang="zh-TW" sz="4000" b="1" dirty="0">
                <a:latin typeface="微軟正黑體" pitchFamily="34" charset="-120"/>
                <a:ea typeface="微軟正黑體" pitchFamily="34" charset="-120"/>
              </a:rPr>
              <a:t>Col 1:18  </a:t>
            </a:r>
            <a:r>
              <a:rPr lang="zh-TW" altLang="en-US" sz="4000" b="1" dirty="0">
                <a:latin typeface="微軟正黑體" pitchFamily="34" charset="-120"/>
                <a:ea typeface="微軟正黑體" pitchFamily="34" charset="-120"/>
              </a:rPr>
              <a:t>他也是</a:t>
            </a:r>
            <a:r>
              <a:rPr lang="zh-TW" altLang="en-US" sz="40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教會全體之首</a:t>
            </a:r>
            <a:r>
              <a:rPr lang="zh-TW" altLang="en-US" sz="4000" b="1" dirty="0">
                <a:latin typeface="微軟正黑體" pitchFamily="34" charset="-120"/>
                <a:ea typeface="微軟正黑體" pitchFamily="34" charset="-120"/>
              </a:rPr>
              <a:t>。他是</a:t>
            </a:r>
            <a:r>
              <a:rPr lang="zh-TW" altLang="en-US" sz="40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元始</a:t>
            </a:r>
            <a:r>
              <a:rPr lang="zh-TW" altLang="en-US" sz="4000" b="1" dirty="0">
                <a:latin typeface="微軟正黑體" pitchFamily="34" charset="-120"/>
                <a:ea typeface="微軟正黑體" pitchFamily="34" charset="-120"/>
              </a:rPr>
              <a:t>，是從死裡首先復生的，使他可以在</a:t>
            </a:r>
            <a:r>
              <a:rPr lang="zh-TW" altLang="en-US" sz="40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凡事上居首位</a:t>
            </a:r>
            <a:r>
              <a:rPr lang="zh-TW" altLang="en-US" sz="4000" b="1" dirty="0">
                <a:latin typeface="微軟正黑體" pitchFamily="34" charset="-120"/>
                <a:ea typeface="微軟正黑體" pitchFamily="34" charset="-120"/>
              </a:rPr>
              <a:t>。</a:t>
            </a:r>
          </a:p>
          <a:p>
            <a:pPr>
              <a:buNone/>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02362"/>
          </a:xfrm>
        </p:spPr>
        <p:txBody>
          <a:bodyPr>
            <a:normAutofit fontScale="90000"/>
          </a:bodyPr>
          <a:lstStyle/>
          <a:p>
            <a:r>
              <a:rPr lang="en-US" dirty="0"/>
              <a:t>** Did you notice that Moses wasn’t simply supposed to delegate all of his work load, NO……..He was supposed to train up leaders to take on some of his work load, so that he could do without interruption what he was truly called to do…..Verses </a:t>
            </a:r>
            <a:r>
              <a:rPr lang="en-US" dirty="0" smtClean="0"/>
              <a:t>19-20</a:t>
            </a:r>
            <a:br>
              <a:rPr lang="en-US" dirty="0" smtClean="0"/>
            </a:br>
            <a:r>
              <a:rPr lang="zh-TW" altLang="en-US" b="1" dirty="0">
                <a:latin typeface="微軟正黑體" pitchFamily="34" charset="-120"/>
                <a:ea typeface="微軟正黑體" pitchFamily="34" charset="-120"/>
              </a:rPr>
              <a:t>摩</a:t>
            </a:r>
            <a:r>
              <a:rPr lang="zh-TW" altLang="en-US" b="1" dirty="0" smtClean="0">
                <a:latin typeface="微軟正黑體" pitchFamily="34" charset="-120"/>
                <a:ea typeface="微軟正黑體" pitchFamily="34" charset="-120"/>
              </a:rPr>
              <a:t>西不但要分派工作</a:t>
            </a:r>
            <a:r>
              <a:rPr lang="en-US" altLang="zh-TW" b="1" dirty="0" smtClean="0">
                <a:latin typeface="微軟正黑體" pitchFamily="34" charset="-120"/>
                <a:ea typeface="微軟正黑體" pitchFamily="34" charset="-120"/>
              </a:rPr>
              <a:t>,</a:t>
            </a:r>
            <a:r>
              <a:rPr lang="zh-TW" altLang="en-US" b="1" dirty="0" smtClean="0">
                <a:latin typeface="微軟正黑體" pitchFamily="34" charset="-120"/>
                <a:ea typeface="微軟正黑體" pitchFamily="34" charset="-120"/>
              </a:rPr>
              <a:t> 他也要訓練領袖來承擔工作</a:t>
            </a:r>
            <a:r>
              <a:rPr lang="en-US" altLang="zh-TW" b="1" dirty="0" smtClean="0">
                <a:latin typeface="微軟正黑體" pitchFamily="34" charset="-120"/>
                <a:ea typeface="微軟正黑體" pitchFamily="34" charset="-120"/>
              </a:rPr>
              <a:t>,</a:t>
            </a:r>
            <a:r>
              <a:rPr lang="zh-TW" altLang="en-US" b="1" dirty="0" smtClean="0">
                <a:latin typeface="微軟正黑體" pitchFamily="34" charset="-120"/>
                <a:ea typeface="微軟正黑體" pitchFamily="34" charset="-120"/>
              </a:rPr>
              <a:t> 使他能不受干擾地從事他真正蒙召的工作</a:t>
            </a:r>
            <a:r>
              <a:rPr lang="en-US" altLang="zh-TW" b="1" dirty="0" smtClean="0">
                <a:latin typeface="微軟正黑體" pitchFamily="34" charset="-120"/>
                <a:ea typeface="微軟正黑體" pitchFamily="34" charset="-120"/>
              </a:rPr>
              <a:t>.</a:t>
            </a:r>
            <a:r>
              <a:rPr lang="zh-TW" altLang="en-US" b="1" dirty="0" smtClean="0">
                <a:latin typeface="微軟正黑體" pitchFamily="34" charset="-120"/>
                <a:ea typeface="微軟正黑體" pitchFamily="34" charset="-120"/>
              </a:rPr>
              <a:t> </a:t>
            </a:r>
            <a:r>
              <a:rPr lang="en-US" altLang="zh-TW" b="1" dirty="0" smtClean="0">
                <a:latin typeface="微軟正黑體" pitchFamily="34" charset="-120"/>
                <a:ea typeface="微軟正黑體" pitchFamily="34" charset="-120"/>
              </a:rPr>
              <a:t>19-20</a:t>
            </a:r>
            <a:r>
              <a:rPr lang="zh-TW" altLang="en-US" b="1" dirty="0" smtClean="0">
                <a:latin typeface="微軟正黑體" pitchFamily="34" charset="-120"/>
                <a:ea typeface="微軟正黑體" pitchFamily="34" charset="-120"/>
              </a:rPr>
              <a:t> 節</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a:bodyPr>
          <a:lstStyle/>
          <a:p>
            <a:r>
              <a:rPr lang="en-US" altLang="zh-TW" b="1" dirty="0" smtClean="0"/>
              <a:t>4.</a:t>
            </a:r>
            <a:r>
              <a:rPr lang="zh-TW" altLang="en-US" b="1" dirty="0" smtClean="0"/>
              <a:t> </a:t>
            </a:r>
            <a:r>
              <a:rPr lang="en-US" b="1" dirty="0" smtClean="0"/>
              <a:t>You </a:t>
            </a:r>
            <a:r>
              <a:rPr lang="en-US" b="1" dirty="0"/>
              <a:t>cannot do it </a:t>
            </a:r>
            <a:r>
              <a:rPr lang="en-US" b="1" u="sng" dirty="0"/>
              <a:t>on your own</a:t>
            </a:r>
            <a:r>
              <a:rPr lang="en-US" b="1" dirty="0" smtClean="0"/>
              <a:t>.</a:t>
            </a:r>
            <a:br>
              <a:rPr lang="en-US" b="1" dirty="0" smtClean="0"/>
            </a:br>
            <a:r>
              <a:rPr lang="zh-TW" altLang="en-US" b="1" dirty="0" smtClean="0">
                <a:solidFill>
                  <a:srgbClr val="C00000"/>
                </a:solidFill>
                <a:latin typeface="微軟正黑體" pitchFamily="34" charset="-120"/>
                <a:ea typeface="微軟正黑體" pitchFamily="34" charset="-120"/>
              </a:rPr>
              <a:t>你無法靠自己而行</a:t>
            </a:r>
            <a:r>
              <a:rPr lang="en-US" dirty="0"/>
              <a:t/>
            </a:r>
            <a:br>
              <a:rPr lang="en-US" dirty="0"/>
            </a:br>
            <a:r>
              <a:rPr lang="en-US" dirty="0"/>
              <a:t> </a:t>
            </a:r>
            <a:br>
              <a:rPr lang="en-US" dirty="0"/>
            </a:br>
            <a:r>
              <a:rPr lang="en-US" dirty="0"/>
              <a:t>We need the Lord to lead and to guide, and we need each other on the way for encouragement</a:t>
            </a:r>
            <a:r>
              <a:rPr lang="en-US" dirty="0" smtClean="0"/>
              <a:t>!</a:t>
            </a:r>
            <a:br>
              <a:rPr lang="en-US" dirty="0" smtClean="0"/>
            </a:br>
            <a:r>
              <a:rPr lang="zh-TW" altLang="en-US" b="1" dirty="0">
                <a:solidFill>
                  <a:srgbClr val="C00000"/>
                </a:solidFill>
                <a:latin typeface="微軟正黑體" pitchFamily="34" charset="-120"/>
                <a:ea typeface="微軟正黑體" pitchFamily="34" charset="-120"/>
              </a:rPr>
              <a:t>我</a:t>
            </a:r>
            <a:r>
              <a:rPr lang="zh-TW" altLang="en-US" b="1" dirty="0" smtClean="0">
                <a:solidFill>
                  <a:srgbClr val="C00000"/>
                </a:solidFill>
                <a:latin typeface="微軟正黑體" pitchFamily="34" charset="-120"/>
                <a:ea typeface="微軟正黑體" pitchFamily="34" charset="-120"/>
              </a:rPr>
              <a:t>們需要主帶領</a:t>
            </a:r>
            <a:r>
              <a:rPr lang="en-US" altLang="zh-TW" b="1" dirty="0" smtClean="0">
                <a:solidFill>
                  <a:srgbClr val="C00000"/>
                </a:solidFill>
                <a:latin typeface="微軟正黑體" pitchFamily="34" charset="-120"/>
                <a:ea typeface="微軟正黑體" pitchFamily="34" charset="-120"/>
              </a:rPr>
              <a:t>,</a:t>
            </a:r>
            <a:r>
              <a:rPr lang="zh-TW" altLang="en-US" b="1" dirty="0" smtClean="0">
                <a:solidFill>
                  <a:srgbClr val="C00000"/>
                </a:solidFill>
                <a:latin typeface="微軟正黑體" pitchFamily="34" charset="-120"/>
                <a:ea typeface="微軟正黑體" pitchFamily="34" charset="-120"/>
              </a:rPr>
              <a:t>引導</a:t>
            </a:r>
            <a:r>
              <a:rPr lang="en-US" altLang="zh-TW" b="1" dirty="0" smtClean="0">
                <a:solidFill>
                  <a:srgbClr val="C00000"/>
                </a:solidFill>
                <a:latin typeface="微軟正黑體" pitchFamily="34" charset="-120"/>
                <a:ea typeface="微軟正黑體" pitchFamily="34" charset="-120"/>
              </a:rPr>
              <a:t>,</a:t>
            </a:r>
            <a:r>
              <a:rPr lang="zh-TW" altLang="en-US" b="1" dirty="0" smtClean="0">
                <a:solidFill>
                  <a:srgbClr val="C00000"/>
                </a:solidFill>
                <a:latin typeface="微軟正黑體" pitchFamily="34" charset="-120"/>
                <a:ea typeface="微軟正黑體" pitchFamily="34" charset="-120"/>
              </a:rPr>
              <a:t> 也需要彼此一路的鼓勵</a:t>
            </a:r>
            <a:r>
              <a:rPr lang="en-US" altLang="zh-TW" b="1" dirty="0" smtClean="0">
                <a:solidFill>
                  <a:srgbClr val="C00000"/>
                </a:solidFill>
                <a:latin typeface="微軟正黑體" pitchFamily="34" charset="-120"/>
                <a:ea typeface="微軟正黑體" pitchFamily="34" charset="-120"/>
              </a:rPr>
              <a:t>!</a:t>
            </a:r>
            <a:r>
              <a:rPr lang="zh-TW" altLang="en-US" b="1" dirty="0" smtClean="0">
                <a:solidFill>
                  <a:srgbClr val="C00000"/>
                </a:solidFill>
                <a:latin typeface="微軟正黑體" pitchFamily="34" charset="-120"/>
                <a:ea typeface="微軟正黑體" pitchFamily="34" charset="-120"/>
              </a:rPr>
              <a:t> </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Acts </a:t>
            </a:r>
            <a:r>
              <a:rPr lang="zh-TW" altLang="en-US" sz="4000" b="1" dirty="0" smtClean="0">
                <a:latin typeface="微軟正黑體" pitchFamily="34" charset="-120"/>
                <a:ea typeface="微軟正黑體" pitchFamily="34" charset="-120"/>
              </a:rPr>
              <a:t>使徒行傳 </a:t>
            </a:r>
            <a:r>
              <a:rPr lang="en-US" dirty="0" smtClean="0"/>
              <a:t>6:1-7</a:t>
            </a:r>
            <a:endParaRPr lang="en-US" dirty="0"/>
          </a:p>
        </p:txBody>
      </p:sp>
      <p:sp>
        <p:nvSpPr>
          <p:cNvPr id="3" name="Content Placeholder 2"/>
          <p:cNvSpPr>
            <a:spLocks noGrp="1"/>
          </p:cNvSpPr>
          <p:nvPr>
            <p:ph idx="1"/>
          </p:nvPr>
        </p:nvSpPr>
        <p:spPr>
          <a:xfrm>
            <a:off x="152400" y="990600"/>
            <a:ext cx="8839200" cy="5867400"/>
          </a:xfrm>
        </p:spPr>
        <p:txBody>
          <a:bodyPr>
            <a:normAutofit fontScale="85000" lnSpcReduction="10000"/>
          </a:bodyPr>
          <a:lstStyle/>
          <a:p>
            <a:pPr>
              <a:buNone/>
            </a:pPr>
            <a:r>
              <a:rPr lang="en-US" altLang="zh-TW" b="1" dirty="0">
                <a:latin typeface="微軟正黑體" pitchFamily="34" charset="-120"/>
                <a:ea typeface="微軟正黑體" pitchFamily="34" charset="-120"/>
              </a:rPr>
              <a:t>Act 6:1  </a:t>
            </a:r>
            <a:r>
              <a:rPr lang="zh-TW" altLang="en-US" b="1" dirty="0">
                <a:latin typeface="微軟正黑體" pitchFamily="34" charset="-120"/>
                <a:ea typeface="微軟正黑體" pitchFamily="34" charset="-120"/>
              </a:rPr>
              <a:t>那時，門徒增多，有說希利尼話的猶太人向希伯來人發怨言，因為在天天的供給上忽略了他們的寡婦。 </a:t>
            </a:r>
          </a:p>
          <a:p>
            <a:pPr>
              <a:buNone/>
            </a:pPr>
            <a:r>
              <a:rPr lang="en-US" altLang="zh-TW" b="1" dirty="0">
                <a:latin typeface="微軟正黑體" pitchFamily="34" charset="-120"/>
                <a:ea typeface="微軟正黑體" pitchFamily="34" charset="-120"/>
              </a:rPr>
              <a:t>Act 6:2  </a:t>
            </a:r>
            <a:r>
              <a:rPr lang="zh-TW" altLang="en-US" b="1" dirty="0">
                <a:latin typeface="微軟正黑體" pitchFamily="34" charset="-120"/>
                <a:ea typeface="微軟正黑體" pitchFamily="34" charset="-120"/>
              </a:rPr>
              <a:t>十二使徒叫眾門徒來，對他們說</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：「我們撇下神的道去管理飯食，原是不合宜的。 </a:t>
            </a:r>
          </a:p>
          <a:p>
            <a:pPr>
              <a:buNone/>
            </a:pPr>
            <a:r>
              <a:rPr lang="en-US" altLang="zh-TW" b="1" dirty="0">
                <a:latin typeface="微軟正黑體" pitchFamily="34" charset="-120"/>
                <a:ea typeface="微軟正黑體" pitchFamily="34" charset="-120"/>
              </a:rPr>
              <a:t>Act 6:3  </a:t>
            </a:r>
            <a:r>
              <a:rPr lang="zh-TW" altLang="en-US" b="1" dirty="0">
                <a:latin typeface="微軟正黑體" pitchFamily="34" charset="-120"/>
                <a:ea typeface="微軟正黑體" pitchFamily="34" charset="-120"/>
              </a:rPr>
              <a:t>所以弟兄們，</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當從你們中間選出七個有好名聲、被聖靈充滿、智慧充足的人，我們就派他們管理這事</a:t>
            </a:r>
            <a:r>
              <a:rPr lang="zh-TW" altLang="en-US" b="1" dirty="0">
                <a:latin typeface="微軟正黑體" pitchFamily="34" charset="-120"/>
                <a:ea typeface="微軟正黑體" pitchFamily="34" charset="-120"/>
              </a:rPr>
              <a:t>。 </a:t>
            </a:r>
          </a:p>
          <a:p>
            <a:pPr>
              <a:buNone/>
            </a:pPr>
            <a:r>
              <a:rPr lang="en-US" altLang="zh-TW" b="1" dirty="0">
                <a:latin typeface="微軟正黑體" pitchFamily="34" charset="-120"/>
                <a:ea typeface="微軟正黑體" pitchFamily="34" charset="-120"/>
              </a:rPr>
              <a:t>Act 6:4  </a:t>
            </a:r>
            <a:r>
              <a:rPr lang="zh-TW" altLang="en-US" b="1" dirty="0">
                <a:latin typeface="微軟正黑體" pitchFamily="34" charset="-120"/>
                <a:ea typeface="微軟正黑體" pitchFamily="34" charset="-120"/>
              </a:rPr>
              <a:t>但</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我們要專心以祈禱、傳道為事</a:t>
            </a:r>
            <a:r>
              <a:rPr lang="zh-TW" altLang="en-US" b="1" dirty="0">
                <a:latin typeface="微軟正黑體" pitchFamily="34" charset="-120"/>
                <a:ea typeface="微軟正黑體" pitchFamily="34" charset="-120"/>
              </a:rPr>
              <a:t>。」 </a:t>
            </a:r>
          </a:p>
          <a:p>
            <a:pPr>
              <a:buNone/>
            </a:pPr>
            <a:r>
              <a:rPr lang="en-US" altLang="zh-TW" b="1" dirty="0">
                <a:latin typeface="微軟正黑體" pitchFamily="34" charset="-120"/>
                <a:ea typeface="微軟正黑體" pitchFamily="34" charset="-120"/>
              </a:rPr>
              <a:t>Act 6:5  </a:t>
            </a:r>
            <a:r>
              <a:rPr lang="zh-TW" altLang="en-US" b="1" dirty="0">
                <a:latin typeface="微軟正黑體" pitchFamily="34" charset="-120"/>
                <a:ea typeface="微軟正黑體" pitchFamily="34" charset="-120"/>
              </a:rPr>
              <a:t>大眾都喜悅這話，就揀選了司提反，乃是大有信心、聖靈充滿的人，又揀選腓利、伯羅哥羅、尼迦挪、提門、巴米拿，並進猶太教的安提阿人尼哥拉， </a:t>
            </a:r>
          </a:p>
          <a:p>
            <a:pPr>
              <a:buNone/>
            </a:pPr>
            <a:r>
              <a:rPr lang="en-US" altLang="zh-TW" b="1" dirty="0">
                <a:latin typeface="微軟正黑體" pitchFamily="34" charset="-120"/>
                <a:ea typeface="微軟正黑體" pitchFamily="34" charset="-120"/>
              </a:rPr>
              <a:t>Act 6:6  </a:t>
            </a:r>
            <a:r>
              <a:rPr lang="zh-TW" altLang="en-US" b="1" dirty="0">
                <a:latin typeface="微軟正黑體" pitchFamily="34" charset="-120"/>
                <a:ea typeface="微軟正黑體" pitchFamily="34" charset="-120"/>
              </a:rPr>
              <a:t>叫他們站在使徒面前。使徒禱告了，就按手在他們頭上。 </a:t>
            </a:r>
          </a:p>
          <a:p>
            <a:pPr>
              <a:buNone/>
            </a:pPr>
            <a:r>
              <a:rPr lang="en-US" altLang="zh-TW" b="1" dirty="0">
                <a:latin typeface="微軟正黑體" pitchFamily="34" charset="-120"/>
                <a:ea typeface="微軟正黑體" pitchFamily="34" charset="-120"/>
              </a:rPr>
              <a:t>Act 6:7  </a:t>
            </a:r>
            <a:r>
              <a:rPr lang="zh-TW" altLang="en-US" b="1" dirty="0">
                <a:latin typeface="微軟正黑體" pitchFamily="34" charset="-120"/>
                <a:ea typeface="微軟正黑體" pitchFamily="34" charset="-120"/>
              </a:rPr>
              <a:t>神的道興旺起來；在耶路撒冷門徒數目加增的甚多，也有許多祭司信從了這道。</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altLang="zh-TW" b="1" dirty="0" smtClean="0">
                <a:ea typeface="微軟正黑體" pitchFamily="34" charset="-120"/>
              </a:rPr>
              <a:t>Scripture</a:t>
            </a:r>
            <a:r>
              <a:rPr lang="en-US" altLang="zh-TW" b="1" dirty="0" smtClean="0">
                <a:latin typeface="微軟正黑體" pitchFamily="34" charset="-120"/>
                <a:ea typeface="微軟正黑體" pitchFamily="34" charset="-120"/>
              </a:rPr>
              <a:t> </a:t>
            </a:r>
            <a:r>
              <a:rPr lang="zh-TW" altLang="en-US" b="1" dirty="0" smtClean="0">
                <a:latin typeface="微軟正黑體" pitchFamily="34" charset="-120"/>
                <a:ea typeface="微軟正黑體" pitchFamily="34" charset="-120"/>
              </a:rPr>
              <a:t>讀經</a:t>
            </a:r>
            <a:r>
              <a:rPr lang="en-US" altLang="zh-TW" b="1" dirty="0" smtClean="0">
                <a:latin typeface="微軟正黑體" pitchFamily="34" charset="-120"/>
                <a:ea typeface="微軟正黑體" pitchFamily="34" charset="-120"/>
              </a:rPr>
              <a:t>:</a:t>
            </a:r>
            <a:r>
              <a:rPr lang="zh-TW" altLang="en-US" b="1" dirty="0" smtClean="0">
                <a:latin typeface="微軟正黑體" pitchFamily="34" charset="-120"/>
                <a:ea typeface="微軟正黑體" pitchFamily="34" charset="-120"/>
              </a:rPr>
              <a:t> </a:t>
            </a:r>
            <a:r>
              <a:rPr lang="en-US" altLang="zh-TW" b="1" dirty="0" smtClean="0">
                <a:ea typeface="微軟正黑體" pitchFamily="34" charset="-120"/>
              </a:rPr>
              <a:t>Ex. </a:t>
            </a:r>
            <a:r>
              <a:rPr lang="zh-TW" altLang="en-US" b="1" dirty="0" smtClean="0">
                <a:latin typeface="微軟正黑體" pitchFamily="34" charset="-120"/>
                <a:ea typeface="微軟正黑體" pitchFamily="34" charset="-120"/>
              </a:rPr>
              <a:t>出埃及記</a:t>
            </a:r>
            <a:r>
              <a:rPr lang="en-US" altLang="zh-TW" b="1" dirty="0" smtClean="0">
                <a:latin typeface="微軟正黑體" pitchFamily="34" charset="-120"/>
                <a:ea typeface="微軟正黑體" pitchFamily="34" charset="-120"/>
              </a:rPr>
              <a:t>18</a:t>
            </a:r>
            <a:r>
              <a:rPr lang="zh-TW" altLang="en-US" b="1" dirty="0" smtClean="0">
                <a:latin typeface="微軟正黑體" pitchFamily="34" charset="-120"/>
                <a:ea typeface="微軟正黑體" pitchFamily="34" charset="-120"/>
              </a:rPr>
              <a:t>章</a:t>
            </a:r>
            <a:endParaRPr lang="en-US" b="1" dirty="0">
              <a:latin typeface="微軟正黑體" pitchFamily="34" charset="-120"/>
              <a:ea typeface="微軟正黑體" pitchFamily="34" charset="-120"/>
            </a:endParaRPr>
          </a:p>
        </p:txBody>
      </p:sp>
      <p:sp>
        <p:nvSpPr>
          <p:cNvPr id="3" name="Content Placeholder 2"/>
          <p:cNvSpPr>
            <a:spLocks noGrp="1"/>
          </p:cNvSpPr>
          <p:nvPr>
            <p:ph idx="1"/>
          </p:nvPr>
        </p:nvSpPr>
        <p:spPr>
          <a:xfrm>
            <a:off x="152400" y="1219200"/>
            <a:ext cx="8991600" cy="5638800"/>
          </a:xfrm>
        </p:spPr>
        <p:txBody>
          <a:bodyPr>
            <a:normAutofit fontScale="92500"/>
          </a:bodyPr>
          <a:lstStyle/>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18:1  </a:t>
            </a:r>
            <a:r>
              <a:rPr lang="zh-TW" altLang="en-US" b="1" dirty="0">
                <a:latin typeface="微軟正黑體" pitchFamily="34" charset="-120"/>
                <a:ea typeface="微軟正黑體" pitchFamily="34" charset="-120"/>
              </a:rPr>
              <a:t>摩西的岳父，米甸祭司葉忒羅，聽見神為摩西和神的百姓以色列所行的一切事，就是耶和華將以色列從埃及領出來的事，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18:2  </a:t>
            </a:r>
            <a:r>
              <a:rPr lang="zh-TW" altLang="en-US" b="1" dirty="0">
                <a:latin typeface="微軟正黑體" pitchFamily="34" charset="-120"/>
                <a:ea typeface="微軟正黑體" pitchFamily="34" charset="-120"/>
              </a:rPr>
              <a:t>便帶著摩西的妻子西坡拉，就是摩西從前打發回去的，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18:3  </a:t>
            </a:r>
            <a:r>
              <a:rPr lang="zh-TW" altLang="en-US" b="1" dirty="0">
                <a:latin typeface="微軟正黑體" pitchFamily="34" charset="-120"/>
                <a:ea typeface="微軟正黑體" pitchFamily="34" charset="-120"/>
              </a:rPr>
              <a:t>又帶著西坡拉的兩個兒子，一個名叫革舜，因為摩西說：「我在外邦作了寄居的」；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18:4  </a:t>
            </a:r>
            <a:r>
              <a:rPr lang="zh-TW" altLang="en-US" b="1" dirty="0">
                <a:latin typeface="微軟正黑體" pitchFamily="34" charset="-120"/>
                <a:ea typeface="微軟正黑體" pitchFamily="34" charset="-120"/>
              </a:rPr>
              <a:t>一個名叫以利以謝，因為他說：「我父親的神幫助了我，救我脫離法老的刀。」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18:5  </a:t>
            </a:r>
            <a:r>
              <a:rPr lang="zh-TW" altLang="en-US" b="1" dirty="0">
                <a:latin typeface="微軟正黑體" pitchFamily="34" charset="-120"/>
                <a:ea typeface="微軟正黑體" pitchFamily="34" charset="-120"/>
              </a:rPr>
              <a:t>摩西的岳父葉忒羅帶著摩西的妻子和兩個兒子來到神的山，就是摩西在曠野安營的地方。 </a:t>
            </a:r>
          </a:p>
          <a:p>
            <a:pPr>
              <a:buNone/>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TW" b="1" dirty="0" smtClean="0">
                <a:latin typeface="微軟正黑體" pitchFamily="34" charset="-120"/>
                <a:ea typeface="微軟正黑體" pitchFamily="34" charset="-120"/>
              </a:rPr>
              <a:t>21-23</a:t>
            </a:r>
            <a:r>
              <a:rPr lang="zh-TW" altLang="en-US" b="1" dirty="0" smtClean="0">
                <a:latin typeface="微軟正黑體" pitchFamily="34" charset="-120"/>
                <a:ea typeface="微軟正黑體" pitchFamily="34" charset="-120"/>
              </a:rPr>
              <a:t>節</a:t>
            </a:r>
            <a:endParaRPr lang="en-US" b="1" dirty="0">
              <a:latin typeface="微軟正黑體" pitchFamily="34" charset="-120"/>
              <a:ea typeface="微軟正黑體" pitchFamily="34" charset="-120"/>
            </a:endParaRPr>
          </a:p>
        </p:txBody>
      </p:sp>
      <p:sp>
        <p:nvSpPr>
          <p:cNvPr id="3" name="Content Placeholder 2"/>
          <p:cNvSpPr>
            <a:spLocks noGrp="1"/>
          </p:cNvSpPr>
          <p:nvPr>
            <p:ph idx="1"/>
          </p:nvPr>
        </p:nvSpPr>
        <p:spPr>
          <a:xfrm>
            <a:off x="228600" y="1371600"/>
            <a:ext cx="8763000" cy="5257800"/>
          </a:xfrm>
        </p:spPr>
        <p:txBody>
          <a:bodyPr>
            <a:normAutofit/>
          </a:bodyPr>
          <a:lstStyle/>
          <a:p>
            <a:pPr>
              <a:buNone/>
            </a:pPr>
            <a:r>
              <a:rPr lang="en-US" altLang="zh-TW" b="1" dirty="0" err="1" smtClean="0">
                <a:latin typeface="微軟正黑體" pitchFamily="34" charset="-120"/>
                <a:ea typeface="微軟正黑體" pitchFamily="34" charset="-120"/>
              </a:rPr>
              <a:t>Exo</a:t>
            </a:r>
            <a:r>
              <a:rPr lang="en-US" altLang="zh-TW" b="1" dirty="0" smtClean="0">
                <a:latin typeface="微軟正黑體" pitchFamily="34" charset="-120"/>
                <a:ea typeface="微軟正黑體" pitchFamily="34" charset="-120"/>
              </a:rPr>
              <a:t> 18:21  </a:t>
            </a:r>
            <a:r>
              <a:rPr lang="zh-TW" altLang="en-US" b="1" dirty="0" smtClean="0">
                <a:latin typeface="微軟正黑體" pitchFamily="34" charset="-120"/>
                <a:ea typeface="微軟正黑體" pitchFamily="34" charset="-120"/>
              </a:rPr>
              <a:t>並要從百姓中揀選有才能的人，就是敬畏神、誠實無妄、恨不義之財的人，派他們作千夫長、百夫長、五十夫長、十夫長，管理百姓， </a:t>
            </a:r>
            <a:endParaRPr lang="en-US" altLang="zh-TW" b="1" dirty="0" smtClean="0">
              <a:latin typeface="微軟正黑體" pitchFamily="34" charset="-120"/>
              <a:ea typeface="微軟正黑體" pitchFamily="34" charset="-120"/>
            </a:endParaRPr>
          </a:p>
          <a:p>
            <a:pPr>
              <a:buNone/>
            </a:pPr>
            <a:r>
              <a:rPr lang="en-US" altLang="zh-TW" b="1" dirty="0" err="1" smtClean="0">
                <a:latin typeface="微軟正黑體" pitchFamily="34" charset="-120"/>
                <a:ea typeface="微軟正黑體" pitchFamily="34" charset="-120"/>
              </a:rPr>
              <a:t>Exo</a:t>
            </a:r>
            <a:r>
              <a:rPr lang="en-US" altLang="zh-TW" b="1" dirty="0" smtClean="0">
                <a:latin typeface="微軟正黑體" pitchFamily="34" charset="-120"/>
                <a:ea typeface="微軟正黑體" pitchFamily="34" charset="-120"/>
              </a:rPr>
              <a:t> 18:22  </a:t>
            </a:r>
            <a:r>
              <a:rPr lang="zh-TW" altLang="en-US" b="1" dirty="0" smtClean="0">
                <a:latin typeface="微軟正黑體" pitchFamily="34" charset="-120"/>
                <a:ea typeface="微軟正黑體" pitchFamily="34" charset="-120"/>
              </a:rPr>
              <a:t>叫他們隨時審判百姓，大事都要呈到你這裡，小事他們自己可以審判。這樣，你就輕省些，他們也可以同當此任。 </a:t>
            </a:r>
          </a:p>
          <a:p>
            <a:pPr>
              <a:buNone/>
            </a:pPr>
            <a:r>
              <a:rPr lang="en-US" altLang="zh-TW" b="1" dirty="0" err="1" smtClean="0">
                <a:latin typeface="微軟正黑體" pitchFamily="34" charset="-120"/>
                <a:ea typeface="微軟正黑體" pitchFamily="34" charset="-120"/>
              </a:rPr>
              <a:t>Exo</a:t>
            </a:r>
            <a:r>
              <a:rPr lang="en-US" altLang="zh-TW" b="1" dirty="0" smtClean="0">
                <a:latin typeface="微軟正黑體" pitchFamily="34" charset="-120"/>
                <a:ea typeface="微軟正黑體" pitchFamily="34" charset="-120"/>
              </a:rPr>
              <a:t> 18:23  </a:t>
            </a:r>
            <a:r>
              <a:rPr lang="zh-TW" altLang="en-US" b="1" dirty="0" smtClean="0">
                <a:latin typeface="微軟正黑體" pitchFamily="34" charset="-120"/>
                <a:ea typeface="微軟正黑體" pitchFamily="34" charset="-120"/>
              </a:rPr>
              <a:t>你若這樣行，神也這樣吩咐你，</a:t>
            </a: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你就能受得住</a:t>
            </a:r>
            <a:r>
              <a:rPr lang="zh-TW" altLang="en-US" b="1" dirty="0" smtClean="0">
                <a:latin typeface="微軟正黑體" pitchFamily="34" charset="-120"/>
                <a:ea typeface="微軟正黑體" pitchFamily="34" charset="-120"/>
              </a:rPr>
              <a:t>，這百姓也都平平安安歸回他們的住處。」 </a:t>
            </a:r>
          </a:p>
          <a:p>
            <a:pPr>
              <a:buNone/>
            </a:pPr>
            <a:endPar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altLang="zh-TW" b="1" dirty="0" smtClean="0">
                <a:latin typeface="微軟正黑體" pitchFamily="34" charset="-120"/>
                <a:ea typeface="微軟正黑體" pitchFamily="34" charset="-120"/>
              </a:rPr>
              <a:t>17</a:t>
            </a:r>
            <a:r>
              <a:rPr lang="zh-TW" altLang="en-US" b="1" dirty="0" smtClean="0">
                <a:latin typeface="微軟正黑體" pitchFamily="34" charset="-120"/>
                <a:ea typeface="微軟正黑體" pitchFamily="34" charset="-120"/>
              </a:rPr>
              <a:t> </a:t>
            </a:r>
            <a:r>
              <a:rPr lang="en-US" altLang="zh-TW" b="1" dirty="0" smtClean="0">
                <a:latin typeface="微軟正黑體" pitchFamily="34" charset="-120"/>
                <a:ea typeface="微軟正黑體" pitchFamily="34" charset="-120"/>
              </a:rPr>
              <a:t>,</a:t>
            </a:r>
            <a:r>
              <a:rPr lang="zh-TW" altLang="en-US" b="1" dirty="0" smtClean="0">
                <a:latin typeface="微軟正黑體" pitchFamily="34" charset="-120"/>
                <a:ea typeface="微軟正黑體" pitchFamily="34" charset="-120"/>
              </a:rPr>
              <a:t> </a:t>
            </a:r>
            <a:r>
              <a:rPr lang="en-US" altLang="zh-TW" b="1" dirty="0" smtClean="0">
                <a:latin typeface="微軟正黑體" pitchFamily="34" charset="-120"/>
                <a:ea typeface="微軟正黑體" pitchFamily="34" charset="-120"/>
              </a:rPr>
              <a:t>18</a:t>
            </a:r>
            <a:r>
              <a:rPr lang="zh-TW" altLang="en-US" b="1" dirty="0" smtClean="0">
                <a:latin typeface="微軟正黑體" pitchFamily="34" charset="-120"/>
                <a:ea typeface="微軟正黑體" pitchFamily="34" charset="-120"/>
              </a:rPr>
              <a:t>節</a:t>
            </a:r>
            <a:endParaRPr lang="en-US" b="1" dirty="0">
              <a:latin typeface="微軟正黑體" pitchFamily="34" charset="-120"/>
              <a:ea typeface="微軟正黑體" pitchFamily="34" charset="-120"/>
            </a:endParaRPr>
          </a:p>
        </p:txBody>
      </p:sp>
      <p:sp>
        <p:nvSpPr>
          <p:cNvPr id="3" name="Content Placeholder 2"/>
          <p:cNvSpPr>
            <a:spLocks noGrp="1"/>
          </p:cNvSpPr>
          <p:nvPr>
            <p:ph idx="1"/>
          </p:nvPr>
        </p:nvSpPr>
        <p:spPr>
          <a:xfrm>
            <a:off x="228600" y="1219200"/>
            <a:ext cx="8686800" cy="5410200"/>
          </a:xfrm>
        </p:spPr>
        <p:txBody>
          <a:bodyPr>
            <a:normAutofit/>
          </a:bodyPr>
          <a:lstStyle/>
          <a:p>
            <a:pPr>
              <a:buNone/>
            </a:pPr>
            <a:r>
              <a:rPr lang="en-US" altLang="zh-TW" b="1" dirty="0" err="1" smtClean="0">
                <a:latin typeface="微軟正黑體" pitchFamily="34" charset="-120"/>
                <a:ea typeface="微軟正黑體" pitchFamily="34" charset="-120"/>
              </a:rPr>
              <a:t>Exo</a:t>
            </a:r>
            <a:r>
              <a:rPr lang="en-US" altLang="zh-TW" b="1" dirty="0" smtClean="0">
                <a:latin typeface="微軟正黑體" pitchFamily="34" charset="-120"/>
                <a:ea typeface="微軟正黑體" pitchFamily="34" charset="-120"/>
              </a:rPr>
              <a:t> 18:17  </a:t>
            </a: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摩西的岳父說：「你這做的不好。 </a:t>
            </a:r>
          </a:p>
          <a:p>
            <a:pPr>
              <a:buNone/>
            </a:pPr>
            <a:r>
              <a:rPr lang="en-US" altLang="zh-TW" b="1" dirty="0" err="1"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Exo</a:t>
            </a:r>
            <a:r>
              <a:rPr lang="en-US" altLang="zh-TW"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18:18  </a:t>
            </a:r>
            <a:r>
              <a:rPr lang="zh-TW" altLang="en-US"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你和這些百姓必都疲憊；因為這事太重，你獨自一人辦理不了。</a:t>
            </a:r>
            <a:r>
              <a:rPr lang="zh-TW" altLang="en-US" b="1" dirty="0" smtClean="0">
                <a:latin typeface="微軟正黑體" pitchFamily="34" charset="-120"/>
                <a:ea typeface="微軟正黑體" pitchFamily="34" charset="-120"/>
              </a:rPr>
              <a:t> </a:t>
            </a:r>
            <a:endParaRPr lang="en-US" altLang="zh-TW" b="1" dirty="0" smtClean="0">
              <a:latin typeface="微軟正黑體" pitchFamily="34" charset="-120"/>
              <a:ea typeface="微軟正黑體" pitchFamily="34" charset="-120"/>
            </a:endParaRPr>
          </a:p>
          <a:p>
            <a:pPr>
              <a:buNone/>
            </a:pPr>
            <a:r>
              <a:rPr lang="en-US" dirty="0"/>
              <a:t>On your own</a:t>
            </a:r>
            <a:r>
              <a:rPr lang="en-US" dirty="0" smtClean="0"/>
              <a:t>…..</a:t>
            </a:r>
            <a:r>
              <a:rPr lang="zh-TW" altLang="en-US" sz="3600" b="1" dirty="0" smtClean="0">
                <a:effectLst>
                  <a:outerShdw blurRad="38100" dist="38100" dir="2700000" algn="tl">
                    <a:srgbClr val="000000">
                      <a:alpha val="43137"/>
                    </a:srgbClr>
                  </a:outerShdw>
                </a:effectLst>
                <a:latin typeface="微軟正黑體" pitchFamily="34" charset="-120"/>
                <a:ea typeface="微軟正黑體" pitchFamily="34" charset="-120"/>
              </a:rPr>
              <a:t>獨自一人</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en-US" altLang="zh-TW" dirty="0" smtClean="0"/>
              <a:t>-</a:t>
            </a:r>
            <a:r>
              <a:rPr lang="zh-TW" altLang="en-US" dirty="0" smtClean="0"/>
              <a:t> </a:t>
            </a:r>
            <a:r>
              <a:rPr lang="en-US" dirty="0" smtClean="0"/>
              <a:t>It’s </a:t>
            </a:r>
            <a:r>
              <a:rPr lang="en-US" dirty="0"/>
              <a:t>not </a:t>
            </a:r>
            <a:r>
              <a:rPr lang="en-US" dirty="0" smtClean="0"/>
              <a:t>good	</a:t>
            </a:r>
            <a:r>
              <a:rPr lang="zh-TW" altLang="en-US" sz="3500" b="1" dirty="0" smtClean="0">
                <a:effectLst>
                  <a:outerShdw blurRad="38100" dist="38100" dir="2700000" algn="tl">
                    <a:srgbClr val="000000">
                      <a:alpha val="43137"/>
                    </a:srgbClr>
                  </a:outerShdw>
                </a:effectLst>
                <a:latin typeface="微軟正黑體" pitchFamily="34" charset="-120"/>
                <a:ea typeface="微軟正黑體" pitchFamily="34" charset="-120"/>
              </a:rPr>
              <a:t>不好</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en-US" altLang="zh-TW" dirty="0" smtClean="0"/>
              <a:t>-</a:t>
            </a:r>
            <a:r>
              <a:rPr lang="zh-TW" altLang="en-US" dirty="0" smtClean="0"/>
              <a:t> </a:t>
            </a:r>
            <a:r>
              <a:rPr lang="en-US" dirty="0" smtClean="0"/>
              <a:t>You’ll </a:t>
            </a:r>
            <a:r>
              <a:rPr lang="en-US" dirty="0"/>
              <a:t>wear yourself </a:t>
            </a:r>
            <a:r>
              <a:rPr lang="en-US" dirty="0" smtClean="0"/>
              <a:t>out</a:t>
            </a:r>
            <a:r>
              <a:rPr lang="zh-TW" altLang="en-US" dirty="0" smtClean="0"/>
              <a:t>  </a:t>
            </a:r>
            <a:r>
              <a:rPr lang="zh-TW" altLang="en-US" sz="3500" dirty="0" smtClean="0">
                <a:effectLst>
                  <a:outerShdw blurRad="38100" dist="38100" dir="2700000" algn="tl">
                    <a:srgbClr val="000000">
                      <a:alpha val="43137"/>
                    </a:srgbClr>
                  </a:outerShdw>
                </a:effectLst>
              </a:rPr>
              <a:t> </a:t>
            </a:r>
            <a:r>
              <a:rPr lang="zh-TW" altLang="en-US" sz="3500" b="1" dirty="0" smtClean="0">
                <a:effectLst>
                  <a:outerShdw blurRad="38100" dist="38100" dir="2700000" algn="tl">
                    <a:srgbClr val="000000">
                      <a:alpha val="43137"/>
                    </a:srgbClr>
                  </a:outerShdw>
                </a:effectLst>
                <a:latin typeface="微軟正黑體" pitchFamily="34" charset="-120"/>
                <a:ea typeface="微軟正黑體" pitchFamily="34" charset="-120"/>
              </a:rPr>
              <a:t>你必疲憊</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en-US" altLang="zh-TW" dirty="0" smtClean="0"/>
              <a:t>-</a:t>
            </a:r>
            <a:r>
              <a:rPr lang="zh-TW" altLang="en-US" dirty="0" smtClean="0"/>
              <a:t> </a:t>
            </a:r>
            <a:r>
              <a:rPr lang="en-US" dirty="0" smtClean="0"/>
              <a:t>It’s </a:t>
            </a:r>
            <a:r>
              <a:rPr lang="en-US" dirty="0"/>
              <a:t>too </a:t>
            </a:r>
            <a:r>
              <a:rPr lang="en-US" dirty="0" smtClean="0"/>
              <a:t>heavy</a:t>
            </a:r>
            <a:r>
              <a:rPr lang="zh-TW" altLang="en-US" dirty="0" smtClean="0"/>
              <a:t>    </a:t>
            </a:r>
            <a:r>
              <a:rPr lang="zh-TW" altLang="en-US" sz="3500" b="1" dirty="0" smtClean="0">
                <a:effectLst>
                  <a:outerShdw blurRad="38100" dist="38100" dir="2700000" algn="tl">
                    <a:srgbClr val="000000">
                      <a:alpha val="43137"/>
                    </a:srgbClr>
                  </a:outerShdw>
                </a:effectLst>
                <a:latin typeface="微軟正黑體" pitchFamily="34" charset="-120"/>
                <a:ea typeface="微軟正黑體" pitchFamily="34" charset="-120"/>
              </a:rPr>
              <a:t>太重</a:t>
            </a:r>
            <a:endParaRPr lang="en-US" b="1" dirty="0">
              <a:effectLst>
                <a:outerShdw blurRad="38100" dist="38100" dir="2700000" algn="tl">
                  <a:srgbClr val="000000">
                    <a:alpha val="43137"/>
                  </a:srgbClr>
                </a:outerShdw>
              </a:effectLst>
              <a:latin typeface="微軟正黑體" pitchFamily="34" charset="-120"/>
              <a:ea typeface="微軟正黑體" pitchFamily="34" charset="-120"/>
            </a:endParaRPr>
          </a:p>
          <a:p>
            <a:pPr lvl="0">
              <a:buNone/>
            </a:pPr>
            <a:r>
              <a:rPr lang="en-US" altLang="zh-TW" dirty="0" smtClean="0"/>
              <a:t>-</a:t>
            </a:r>
            <a:r>
              <a:rPr lang="zh-TW" altLang="en-US" dirty="0" smtClean="0"/>
              <a:t> </a:t>
            </a:r>
            <a:r>
              <a:rPr lang="en-US" dirty="0" smtClean="0"/>
              <a:t>You </a:t>
            </a:r>
            <a:r>
              <a:rPr lang="en-US" dirty="0"/>
              <a:t>cannot handle it alone</a:t>
            </a:r>
            <a:r>
              <a:rPr lang="en-US" dirty="0" smtClean="0"/>
              <a:t>.</a:t>
            </a:r>
            <a:r>
              <a:rPr lang="zh-TW" altLang="en-US" b="1" dirty="0" smtClean="0">
                <a:effectLst>
                  <a:outerShdw blurRad="38100" dist="38100" dir="2700000" algn="tl">
                    <a:srgbClr val="000000">
                      <a:alpha val="43137"/>
                    </a:srgbClr>
                  </a:outerShdw>
                </a:effectLst>
                <a:latin typeface="微軟正黑體" pitchFamily="34" charset="-120"/>
                <a:ea typeface="微軟正黑體" pitchFamily="34" charset="-120"/>
              </a:rPr>
              <a:t>你獨自一人辦理不了</a:t>
            </a:r>
            <a:endParaRPr lang="en-US" dirty="0"/>
          </a:p>
          <a:p>
            <a:pPr>
              <a:buNone/>
            </a:pPr>
            <a:endParaRPr lang="zh-TW" altLang="en-US" b="1" dirty="0" smtClean="0">
              <a:latin typeface="微軟正黑體" pitchFamily="34" charset="-120"/>
              <a:ea typeface="微軟正黑體" pitchFamily="34" charset="-120"/>
            </a:endParaRPr>
          </a:p>
          <a:p>
            <a:pPr>
              <a:buNone/>
            </a:pP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78562"/>
          </a:xfrm>
        </p:spPr>
        <p:txBody>
          <a:bodyPr>
            <a:normAutofit fontScale="90000"/>
          </a:bodyPr>
          <a:lstStyle/>
          <a:p>
            <a:r>
              <a:rPr lang="en-US" altLang="zh-TW" b="1" dirty="0" smtClean="0"/>
              <a:t/>
            </a:r>
            <a:br>
              <a:rPr lang="en-US" altLang="zh-TW" b="1" dirty="0" smtClean="0"/>
            </a:br>
            <a:r>
              <a:rPr lang="en-US" altLang="zh-TW" b="1" dirty="0"/>
              <a:t/>
            </a:r>
            <a:br>
              <a:rPr lang="en-US" altLang="zh-TW" b="1" dirty="0"/>
            </a:br>
            <a:r>
              <a:rPr lang="en-US" altLang="zh-TW" b="1" dirty="0" smtClean="0"/>
              <a:t>5.</a:t>
            </a:r>
            <a:r>
              <a:rPr lang="zh-TW" altLang="en-US" b="1" dirty="0" smtClean="0"/>
              <a:t> </a:t>
            </a:r>
            <a:r>
              <a:rPr lang="en-US" b="1" dirty="0" smtClean="0"/>
              <a:t>You </a:t>
            </a:r>
            <a:r>
              <a:rPr lang="en-US" b="1" dirty="0"/>
              <a:t>can do it </a:t>
            </a:r>
            <a:r>
              <a:rPr lang="en-US" b="1" u="sng" dirty="0"/>
              <a:t>with some help</a:t>
            </a:r>
            <a:r>
              <a:rPr lang="en-US" b="1" dirty="0" smtClean="0"/>
              <a:t>.</a:t>
            </a:r>
            <a:br>
              <a:rPr lang="en-US" b="1" dirty="0" smtClean="0"/>
            </a:br>
            <a:r>
              <a:rPr lang="zh-TW" altLang="en-US" b="1" dirty="0" smtClean="0">
                <a:solidFill>
                  <a:srgbClr val="C00000"/>
                </a:solidFill>
                <a:latin typeface="微軟正黑體" pitchFamily="34" charset="-120"/>
                <a:ea typeface="微軟正黑體" pitchFamily="34" charset="-120"/>
              </a:rPr>
              <a:t>有他人幫助</a:t>
            </a:r>
            <a:r>
              <a:rPr lang="en-US" altLang="zh-TW" b="1" dirty="0" smtClean="0">
                <a:solidFill>
                  <a:srgbClr val="C00000"/>
                </a:solidFill>
                <a:latin typeface="微軟正黑體" pitchFamily="34" charset="-120"/>
                <a:ea typeface="微軟正黑體" pitchFamily="34" charset="-120"/>
              </a:rPr>
              <a:t>,</a:t>
            </a:r>
            <a:r>
              <a:rPr lang="zh-TW" altLang="en-US" b="1" dirty="0" smtClean="0">
                <a:solidFill>
                  <a:srgbClr val="C00000"/>
                </a:solidFill>
                <a:latin typeface="微軟正黑體" pitchFamily="34" charset="-120"/>
                <a:ea typeface="微軟正黑體" pitchFamily="34" charset="-120"/>
              </a:rPr>
              <a:t>你</a:t>
            </a:r>
            <a:r>
              <a:rPr lang="zh-TW" altLang="en-US" b="1" dirty="0">
                <a:solidFill>
                  <a:srgbClr val="C00000"/>
                </a:solidFill>
                <a:latin typeface="微軟正黑體" pitchFamily="34" charset="-120"/>
                <a:ea typeface="微軟正黑體" pitchFamily="34" charset="-120"/>
              </a:rPr>
              <a:t>能</a:t>
            </a:r>
            <a:r>
              <a:rPr lang="zh-TW" altLang="en-US" b="1" dirty="0" smtClean="0">
                <a:solidFill>
                  <a:srgbClr val="C00000"/>
                </a:solidFill>
                <a:latin typeface="微軟正黑體" pitchFamily="34" charset="-120"/>
                <a:ea typeface="微軟正黑體" pitchFamily="34" charset="-120"/>
              </a:rPr>
              <a:t>夠完成</a:t>
            </a:r>
            <a:r>
              <a:rPr lang="en-US" dirty="0"/>
              <a:t/>
            </a:r>
            <a:br>
              <a:rPr lang="en-US" dirty="0"/>
            </a:br>
            <a:r>
              <a:rPr lang="en-US" sz="2000" dirty="0"/>
              <a:t> </a:t>
            </a:r>
            <a:r>
              <a:rPr lang="en-US" dirty="0"/>
              <a:t/>
            </a:r>
            <a:br>
              <a:rPr lang="en-US" dirty="0"/>
            </a:br>
            <a:r>
              <a:rPr lang="en-US" dirty="0" smtClean="0"/>
              <a:t>Some </a:t>
            </a:r>
            <a:r>
              <a:rPr lang="en-US" dirty="0"/>
              <a:t>things were never designed to be accomplished on your own</a:t>
            </a:r>
            <a:r>
              <a:rPr lang="en-US" dirty="0" smtClean="0"/>
              <a:t>.</a:t>
            </a:r>
            <a:br>
              <a:rPr lang="en-US" dirty="0" smtClean="0"/>
            </a:br>
            <a:r>
              <a:rPr lang="zh-TW" altLang="en-US" b="1" dirty="0">
                <a:solidFill>
                  <a:srgbClr val="C00000"/>
                </a:solidFill>
                <a:latin typeface="微軟正黑體" pitchFamily="34" charset="-120"/>
                <a:ea typeface="微軟正黑體" pitchFamily="34" charset="-120"/>
              </a:rPr>
              <a:t>有</a:t>
            </a:r>
            <a:r>
              <a:rPr lang="zh-TW" altLang="en-US" b="1" dirty="0" smtClean="0">
                <a:solidFill>
                  <a:srgbClr val="C00000"/>
                </a:solidFill>
                <a:latin typeface="微軟正黑體" pitchFamily="34" charset="-120"/>
                <a:ea typeface="微軟正黑體" pitchFamily="34" charset="-120"/>
              </a:rPr>
              <a:t>些事情從來不是要靠自己單獨完成的</a:t>
            </a:r>
            <a:r>
              <a:rPr lang="en-US" altLang="zh-TW" b="1" dirty="0" smtClean="0">
                <a:solidFill>
                  <a:srgbClr val="C00000"/>
                </a:solidFill>
                <a:latin typeface="微軟正黑體" pitchFamily="34" charset="-120"/>
                <a:ea typeface="微軟正黑體" pitchFamily="34" charset="-120"/>
              </a:rPr>
              <a:t>.</a:t>
            </a:r>
            <a:r>
              <a:rPr lang="en-US" altLang="zh-TW" b="1" dirty="0" smtClean="0">
                <a:latin typeface="微軟正黑體" pitchFamily="34" charset="-120"/>
                <a:ea typeface="微軟正黑體" pitchFamily="34" charset="-120"/>
              </a:rPr>
              <a:t/>
            </a:r>
            <a:br>
              <a:rPr lang="en-US" altLang="zh-TW" b="1" dirty="0" smtClean="0">
                <a:latin typeface="微軟正黑體" pitchFamily="34" charset="-120"/>
                <a:ea typeface="微軟正黑體" pitchFamily="34" charset="-120"/>
              </a:rPr>
            </a:br>
            <a:r>
              <a:rPr lang="en-US" dirty="0"/>
              <a:t> God placed you into community, we call it the family of God</a:t>
            </a:r>
            <a:r>
              <a:rPr lang="en-US" dirty="0" smtClean="0"/>
              <a:t>.</a:t>
            </a:r>
            <a:br>
              <a:rPr lang="en-US" dirty="0" smtClean="0"/>
            </a:br>
            <a:r>
              <a:rPr lang="zh-TW" altLang="en-US" b="1" dirty="0">
                <a:solidFill>
                  <a:srgbClr val="C00000"/>
                </a:solidFill>
                <a:latin typeface="微軟正黑體" pitchFamily="34" charset="-120"/>
                <a:ea typeface="微軟正黑體" pitchFamily="34" charset="-120"/>
              </a:rPr>
              <a:t>上</a:t>
            </a:r>
            <a:r>
              <a:rPr lang="zh-TW" altLang="en-US" b="1" dirty="0" smtClean="0">
                <a:solidFill>
                  <a:srgbClr val="C00000"/>
                </a:solidFill>
                <a:latin typeface="微軟正黑體" pitchFamily="34" charset="-120"/>
                <a:ea typeface="微軟正黑體" pitchFamily="34" charset="-120"/>
              </a:rPr>
              <a:t>帝把我們放置在社群中</a:t>
            </a:r>
            <a:r>
              <a:rPr lang="en-US" altLang="zh-TW" b="1" dirty="0" smtClean="0">
                <a:solidFill>
                  <a:srgbClr val="C00000"/>
                </a:solidFill>
                <a:latin typeface="微軟正黑體" pitchFamily="34" charset="-120"/>
                <a:ea typeface="微軟正黑體" pitchFamily="34" charset="-120"/>
              </a:rPr>
              <a:t>,</a:t>
            </a:r>
            <a:r>
              <a:rPr lang="zh-TW" altLang="en-US" b="1" dirty="0" smtClean="0">
                <a:solidFill>
                  <a:srgbClr val="C00000"/>
                </a:solidFill>
                <a:latin typeface="微軟正黑體" pitchFamily="34" charset="-120"/>
                <a:ea typeface="微軟正黑體" pitchFamily="34" charset="-120"/>
              </a:rPr>
              <a:t> 我們稱之為神的家</a:t>
            </a:r>
            <a:r>
              <a:rPr lang="en-US" altLang="zh-TW" b="1" dirty="0" smtClean="0">
                <a:solidFill>
                  <a:srgbClr val="C00000"/>
                </a:solidFill>
                <a:latin typeface="微軟正黑體" pitchFamily="34" charset="-120"/>
                <a:ea typeface="微軟正黑體" pitchFamily="34" charset="-120"/>
              </a:rPr>
              <a:t>.</a:t>
            </a:r>
            <a:r>
              <a:rPr lang="en-US" b="1" dirty="0">
                <a:latin typeface="微軟正黑體" pitchFamily="34" charset="-120"/>
                <a:ea typeface="微軟正黑體" pitchFamily="34" charset="-120"/>
              </a:rPr>
              <a:t/>
            </a:r>
            <a:br>
              <a:rPr lang="en-US" b="1" dirty="0">
                <a:latin typeface="微軟正黑體" pitchFamily="34" charset="-120"/>
                <a:ea typeface="微軟正黑體" pitchFamily="34" charset="-120"/>
              </a:rPr>
            </a:b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Ecc</a:t>
            </a:r>
            <a:r>
              <a:rPr lang="en-US" dirty="0" smtClean="0"/>
              <a:t>. </a:t>
            </a:r>
            <a:r>
              <a:rPr lang="zh-TW" altLang="en-US" b="1" dirty="0" smtClean="0">
                <a:latin typeface="微軟正黑體" pitchFamily="34" charset="-120"/>
                <a:ea typeface="微軟正黑體" pitchFamily="34" charset="-120"/>
              </a:rPr>
              <a:t>傳道書 </a:t>
            </a:r>
            <a:r>
              <a:rPr lang="en-US" dirty="0" smtClean="0"/>
              <a:t>4:1</a:t>
            </a:r>
            <a:r>
              <a:rPr lang="en-US" altLang="zh-TW" dirty="0"/>
              <a:t>0</a:t>
            </a:r>
            <a:r>
              <a:rPr lang="en-US" dirty="0" smtClean="0"/>
              <a:t>-12</a:t>
            </a:r>
            <a:endParaRPr lang="en-US" dirty="0"/>
          </a:p>
        </p:txBody>
      </p:sp>
      <p:sp>
        <p:nvSpPr>
          <p:cNvPr id="3" name="Content Placeholder 2"/>
          <p:cNvSpPr>
            <a:spLocks noGrp="1"/>
          </p:cNvSpPr>
          <p:nvPr>
            <p:ph idx="1"/>
          </p:nvPr>
        </p:nvSpPr>
        <p:spPr>
          <a:xfrm>
            <a:off x="228600" y="1371600"/>
            <a:ext cx="8763000" cy="5486400"/>
          </a:xfrm>
        </p:spPr>
        <p:txBody>
          <a:bodyPr>
            <a:normAutofit fontScale="77500" lnSpcReduction="20000"/>
          </a:bodyPr>
          <a:lstStyle/>
          <a:p>
            <a:pPr>
              <a:buNone/>
            </a:pPr>
            <a:r>
              <a:rPr lang="en-US" altLang="zh-TW" sz="4100" b="1" dirty="0" err="1">
                <a:latin typeface="微軟正黑體" pitchFamily="34" charset="-120"/>
                <a:ea typeface="微軟正黑體" pitchFamily="34" charset="-120"/>
              </a:rPr>
              <a:t>Ecc</a:t>
            </a:r>
            <a:r>
              <a:rPr lang="en-US" altLang="zh-TW" sz="4100" b="1" dirty="0">
                <a:latin typeface="微軟正黑體" pitchFamily="34" charset="-120"/>
                <a:ea typeface="微軟正黑體" pitchFamily="34" charset="-120"/>
              </a:rPr>
              <a:t> 4:10  </a:t>
            </a:r>
            <a:r>
              <a:rPr lang="zh-TW" altLang="en-US" sz="4100" b="1" dirty="0">
                <a:latin typeface="微軟正黑體" pitchFamily="34" charset="-120"/>
                <a:ea typeface="微軟正黑體" pitchFamily="34" charset="-120"/>
              </a:rPr>
              <a:t>若是跌倒，這人可以扶起他的同伴；若是孤身跌倒，沒有別人扶起他來，這人就有禍了。 </a:t>
            </a:r>
          </a:p>
          <a:p>
            <a:pPr>
              <a:buNone/>
            </a:pPr>
            <a:r>
              <a:rPr lang="en-US" sz="4100" b="1" dirty="0" err="1">
                <a:latin typeface="微軟正黑體" pitchFamily="34" charset="-120"/>
                <a:ea typeface="微軟正黑體" pitchFamily="34" charset="-120"/>
              </a:rPr>
              <a:t>Ecc</a:t>
            </a:r>
            <a:r>
              <a:rPr lang="en-US" sz="4100" b="1" dirty="0">
                <a:latin typeface="微軟正黑體" pitchFamily="34" charset="-120"/>
                <a:ea typeface="微軟正黑體" pitchFamily="34" charset="-120"/>
              </a:rPr>
              <a:t> 4:11  </a:t>
            </a:r>
            <a:r>
              <a:rPr lang="zh-TW" altLang="en-US" sz="4100" b="1" dirty="0">
                <a:latin typeface="微軟正黑體" pitchFamily="34" charset="-120"/>
                <a:ea typeface="微軟正黑體" pitchFamily="34" charset="-120"/>
              </a:rPr>
              <a:t>再者，二人同睡就都暖和，一人獨睡怎能暖和呢？ </a:t>
            </a:r>
          </a:p>
          <a:p>
            <a:pPr>
              <a:buNone/>
            </a:pPr>
            <a:r>
              <a:rPr lang="en-US" altLang="zh-TW" sz="4100" b="1" dirty="0" err="1">
                <a:latin typeface="微軟正黑體" pitchFamily="34" charset="-120"/>
                <a:ea typeface="微軟正黑體" pitchFamily="34" charset="-120"/>
              </a:rPr>
              <a:t>Ecc</a:t>
            </a:r>
            <a:r>
              <a:rPr lang="en-US" altLang="zh-TW" sz="4100" b="1" dirty="0">
                <a:latin typeface="微軟正黑體" pitchFamily="34" charset="-120"/>
                <a:ea typeface="微軟正黑體" pitchFamily="34" charset="-120"/>
              </a:rPr>
              <a:t> 4:12  </a:t>
            </a:r>
            <a:r>
              <a:rPr lang="zh-TW" altLang="en-US" sz="4600"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有人攻勝孤身一人，若有二人便能敵擋他；三股合成的繩子不容易折斷</a:t>
            </a:r>
            <a:r>
              <a:rPr lang="zh-TW" altLang="en-US" sz="46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a:t>
            </a:r>
            <a:endParaRPr lang="en-US" altLang="zh-TW" sz="41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endParaRPr lang="en-US" altLang="zh-TW" sz="4100" dirty="0" smtClean="0"/>
          </a:p>
          <a:p>
            <a:pPr>
              <a:buNone/>
            </a:pPr>
            <a:r>
              <a:rPr lang="en-US" altLang="zh-TW" sz="4100" b="1" dirty="0" smtClean="0">
                <a:latin typeface="微軟正黑體" pitchFamily="34" charset="-120"/>
                <a:ea typeface="微軟正黑體" pitchFamily="34" charset="-120"/>
              </a:rPr>
              <a:t>Mat </a:t>
            </a:r>
            <a:r>
              <a:rPr lang="en-US" altLang="zh-TW" sz="4100" b="1" dirty="0">
                <a:latin typeface="微軟正黑體" pitchFamily="34" charset="-120"/>
                <a:ea typeface="微軟正黑體" pitchFamily="34" charset="-120"/>
              </a:rPr>
              <a:t>18:20  </a:t>
            </a:r>
            <a:r>
              <a:rPr lang="zh-TW" altLang="en-US" sz="4100" b="1" dirty="0">
                <a:latin typeface="微軟正黑體" pitchFamily="34" charset="-120"/>
                <a:ea typeface="微軟正黑體" pitchFamily="34" charset="-120"/>
              </a:rPr>
              <a:t>因為無論在那裡，有兩三個人奉我的名聚會，那裡就有我在他們中間。」 </a:t>
            </a:r>
          </a:p>
          <a:p>
            <a:pPr>
              <a:buNone/>
            </a:pPr>
            <a:r>
              <a:rPr lang="zh-TW" altLang="en-US" sz="4100" dirty="0" smtClean="0"/>
              <a:t>。 </a:t>
            </a:r>
            <a:endParaRPr lang="zh-TW" altLang="en-US" sz="4100" dirty="0"/>
          </a:p>
          <a:p>
            <a:pPr>
              <a:buNone/>
            </a:pPr>
            <a:r>
              <a:rPr lang="zh-TW" altLang="en-US" sz="3600" b="1" dirty="0" smtClean="0">
                <a:latin typeface="微軟正黑體" pitchFamily="34" charset="-120"/>
                <a:ea typeface="微軟正黑體" pitchFamily="34" charset="-120"/>
              </a:rPr>
              <a:t> </a:t>
            </a:r>
            <a:endParaRPr lang="zh-TW" altLang="en-US" sz="3600" b="1" dirty="0">
              <a:latin typeface="微軟正黑體" pitchFamily="34" charset="-120"/>
              <a:ea typeface="微軟正黑體" pitchFamily="34" charset="-120"/>
            </a:endParaRP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06762"/>
          </a:xfrm>
        </p:spPr>
        <p:txBody>
          <a:bodyPr>
            <a:normAutofit/>
          </a:bodyPr>
          <a:lstStyle/>
          <a:p>
            <a:r>
              <a:rPr lang="en-US" altLang="zh-TW" sz="6000" b="1" dirty="0" smtClean="0">
                <a:latin typeface="微軟正黑體" pitchFamily="34" charset="-120"/>
                <a:ea typeface="微軟正黑體" pitchFamily="34" charset="-120"/>
              </a:rPr>
              <a:t/>
            </a:r>
            <a:br>
              <a:rPr lang="en-US" altLang="zh-TW" sz="6000" b="1" dirty="0" smtClean="0">
                <a:latin typeface="微軟正黑體" pitchFamily="34" charset="-120"/>
                <a:ea typeface="微軟正黑體" pitchFamily="34" charset="-120"/>
              </a:rPr>
            </a:br>
            <a:r>
              <a:rPr lang="en-US" altLang="zh-TW" sz="6000" b="1" dirty="0" smtClean="0">
                <a:latin typeface="微軟正黑體" pitchFamily="34" charset="-120"/>
                <a:ea typeface="微軟正黑體" pitchFamily="34" charset="-120"/>
              </a:rPr>
              <a:t>Closing</a:t>
            </a:r>
            <a:br>
              <a:rPr lang="en-US" altLang="zh-TW" sz="6000" b="1" dirty="0" smtClean="0">
                <a:latin typeface="微軟正黑體" pitchFamily="34" charset="-120"/>
                <a:ea typeface="微軟正黑體" pitchFamily="34" charset="-120"/>
              </a:rPr>
            </a:br>
            <a:r>
              <a:rPr lang="zh-TW" altLang="en-US" sz="6000" b="1" dirty="0" smtClean="0">
                <a:solidFill>
                  <a:srgbClr val="C00000"/>
                </a:solidFill>
                <a:latin typeface="微軟正黑體" pitchFamily="34" charset="-120"/>
                <a:ea typeface="微軟正黑體" pitchFamily="34" charset="-120"/>
              </a:rPr>
              <a:t>結語</a:t>
            </a:r>
            <a:endParaRPr lang="en-US" sz="6000" b="1" dirty="0">
              <a:solidFill>
                <a:srgbClr val="C00000"/>
              </a:solidFill>
              <a:latin typeface="微軟正黑體" pitchFamily="34" charset="-120"/>
              <a:ea typeface="微軟正黑體" pitchFamily="34" charset="-12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18:6  </a:t>
            </a:r>
            <a:r>
              <a:rPr lang="zh-TW" altLang="en-US" b="1" dirty="0" smtClean="0">
                <a:latin typeface="微軟正黑體" pitchFamily="34" charset="-120"/>
                <a:ea typeface="微軟正黑體" pitchFamily="34" charset="-120"/>
              </a:rPr>
              <a:t>他對摩</a:t>
            </a:r>
            <a:r>
              <a:rPr lang="zh-TW" altLang="en-US" b="1" dirty="0">
                <a:latin typeface="微軟正黑體" pitchFamily="34" charset="-120"/>
                <a:ea typeface="微軟正黑體" pitchFamily="34" charset="-120"/>
              </a:rPr>
              <a:t>西說：「我是你岳父葉忒羅，帶著你的妻子和兩個兒子來到你這裡。」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18:7  </a:t>
            </a:r>
            <a:r>
              <a:rPr lang="zh-TW" altLang="en-US" b="1" dirty="0">
                <a:latin typeface="微軟正黑體" pitchFamily="34" charset="-120"/>
                <a:ea typeface="微軟正黑體" pitchFamily="34" charset="-120"/>
              </a:rPr>
              <a:t>摩西迎接他的岳父，向他下拜，與他親嘴，彼此問安，都進了帳棚。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18:8  </a:t>
            </a:r>
            <a:r>
              <a:rPr lang="zh-TW" altLang="en-US" b="1" dirty="0">
                <a:latin typeface="微軟正黑體" pitchFamily="34" charset="-120"/>
                <a:ea typeface="微軟正黑體" pitchFamily="34" charset="-120"/>
              </a:rPr>
              <a:t>摩西將耶和華為以色列的緣故向法老和埃及人所行的一切事，以及路上所遭遇的一切艱難，並耶和華怎樣搭救他們，都述說與他岳父聽。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18:9  </a:t>
            </a:r>
            <a:r>
              <a:rPr lang="zh-TW" altLang="en-US" b="1" dirty="0">
                <a:latin typeface="微軟正黑體" pitchFamily="34" charset="-120"/>
                <a:ea typeface="微軟正黑體" pitchFamily="34" charset="-120"/>
              </a:rPr>
              <a:t>葉忒羅因耶和華待以色列的一切好處，就是拯救他們脫離埃及人的手，便甚歡喜。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18:10  </a:t>
            </a:r>
            <a:r>
              <a:rPr lang="zh-TW" altLang="en-US" b="1" dirty="0">
                <a:latin typeface="微軟正黑體" pitchFamily="34" charset="-120"/>
                <a:ea typeface="微軟正黑體" pitchFamily="34" charset="-120"/>
              </a:rPr>
              <a:t>葉忒羅說：「耶和華是應當稱頌的；他救了你們脫離埃及人和法老的手，將這百姓從埃及人的手下救出來。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18:11  </a:t>
            </a:r>
            <a:r>
              <a:rPr lang="zh-TW" altLang="en-US" b="1" dirty="0">
                <a:latin typeface="微軟正黑體" pitchFamily="34" charset="-120"/>
                <a:ea typeface="微軟正黑體" pitchFamily="34" charset="-120"/>
              </a:rPr>
              <a:t>我現今在埃及人向這百姓發狂傲的事上得知，耶和華比萬神都大。」 </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18:12  </a:t>
            </a:r>
            <a:r>
              <a:rPr lang="zh-TW" altLang="en-US" b="1" dirty="0">
                <a:latin typeface="微軟正黑體" pitchFamily="34" charset="-120"/>
                <a:ea typeface="微軟正黑體" pitchFamily="34" charset="-120"/>
              </a:rPr>
              <a:t>摩西的岳父葉忒羅把燔祭和平安祭獻給神。亞倫和以色列的眾長老都來了，與摩西的岳父在神面前吃飯。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18:13  </a:t>
            </a:r>
            <a:r>
              <a:rPr lang="zh-TW" altLang="en-US" b="1" dirty="0">
                <a:latin typeface="微軟正黑體" pitchFamily="34" charset="-120"/>
                <a:ea typeface="微軟正黑體" pitchFamily="34" charset="-120"/>
              </a:rPr>
              <a:t>第二天，摩西坐著審判百姓，百姓從早到晚都站在摩西的左右。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18:14  </a:t>
            </a:r>
            <a:r>
              <a:rPr lang="zh-TW" altLang="en-US" b="1" dirty="0">
                <a:latin typeface="微軟正黑體" pitchFamily="34" charset="-120"/>
                <a:ea typeface="微軟正黑體" pitchFamily="34" charset="-120"/>
              </a:rPr>
              <a:t>摩西的岳父看見他向百姓所做的一切事，就說：「你向百姓做的是什麼事呢？你為什麼獨自坐著，眾百姓從早到晚都站在你的左右呢？」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18:15  </a:t>
            </a:r>
            <a:r>
              <a:rPr lang="zh-TW" altLang="en-US" b="1" dirty="0">
                <a:latin typeface="微軟正黑體" pitchFamily="34" charset="-120"/>
                <a:ea typeface="微軟正黑體" pitchFamily="34" charset="-120"/>
              </a:rPr>
              <a:t>摩西對岳父說：「這是因百姓到我這裡來求問神。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18:16  </a:t>
            </a:r>
            <a:r>
              <a:rPr lang="zh-TW" altLang="en-US" b="1" dirty="0">
                <a:latin typeface="微軟正黑體" pitchFamily="34" charset="-120"/>
                <a:ea typeface="微軟正黑體" pitchFamily="34" charset="-120"/>
              </a:rPr>
              <a:t>他們有事的時候就到我這裡來，我便在兩造之間施行審判；我又叫他們知道神的律例和法度。」 </a:t>
            </a:r>
          </a:p>
          <a:p>
            <a:pPr>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8991600" cy="6629400"/>
          </a:xfrm>
        </p:spPr>
        <p:txBody>
          <a:bodyPr/>
          <a:lstStyle/>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18:17  </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摩西的岳父說：「你這做的不好。 </a:t>
            </a:r>
          </a:p>
          <a:p>
            <a:pPr>
              <a:buNone/>
            </a:pPr>
            <a:r>
              <a:rPr lang="en-US" altLang="zh-TW" b="1" dirty="0" err="1">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Exo</a:t>
            </a:r>
            <a:r>
              <a:rPr lang="en-US" altLang="zh-TW"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18:18  </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你和這些百姓必都疲憊；因為這事太重，你獨自一人辦理不了。</a:t>
            </a:r>
            <a:r>
              <a:rPr lang="zh-TW" altLang="en-US" b="1" dirty="0">
                <a:latin typeface="微軟正黑體" pitchFamily="34" charset="-120"/>
                <a:ea typeface="微軟正黑體" pitchFamily="34" charset="-120"/>
              </a:rPr>
              <a:t>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18:19  </a:t>
            </a:r>
            <a:r>
              <a:rPr lang="zh-TW" altLang="en-US" b="1" dirty="0">
                <a:latin typeface="微軟正黑體" pitchFamily="34" charset="-120"/>
                <a:ea typeface="微軟正黑體" pitchFamily="34" charset="-120"/>
              </a:rPr>
              <a:t>現在你要聽我的話。我為你出個主意，願神與你同在。</a:t>
            </a:r>
            <a:r>
              <a:rPr lang="zh-TW" altLang="en-US" b="1" dirty="0">
                <a:solidFill>
                  <a:schemeClr val="tx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你要替百姓到神面前，將案件奏告神； </a:t>
            </a:r>
          </a:p>
          <a:p>
            <a:pPr>
              <a:buNone/>
            </a:pPr>
            <a:r>
              <a:rPr lang="en-US" altLang="zh-TW" b="1" dirty="0" err="1">
                <a:solidFill>
                  <a:schemeClr val="tx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Exo</a:t>
            </a:r>
            <a:r>
              <a:rPr lang="en-US" altLang="zh-TW" b="1" dirty="0">
                <a:solidFill>
                  <a:schemeClr val="tx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 18:20  </a:t>
            </a:r>
            <a:r>
              <a:rPr lang="zh-TW" altLang="en-US" b="1" dirty="0">
                <a:solidFill>
                  <a:schemeClr val="tx2">
                    <a:lumMod val="75000"/>
                  </a:schemeClr>
                </a:solidFill>
                <a:effectLst>
                  <a:outerShdw blurRad="38100" dist="38100" dir="2700000" algn="tl">
                    <a:srgbClr val="000000">
                      <a:alpha val="43137"/>
                    </a:srgbClr>
                  </a:outerShdw>
                </a:effectLst>
                <a:latin typeface="微軟正黑體" pitchFamily="34" charset="-120"/>
                <a:ea typeface="微軟正黑體" pitchFamily="34" charset="-120"/>
              </a:rPr>
              <a:t>又要將律例和法度教訓他們，指示他們當行的道，當做的事； </a:t>
            </a:r>
          </a:p>
          <a:p>
            <a:pPr>
              <a:buNone/>
            </a:pPr>
            <a:r>
              <a:rPr lang="en-US" altLang="zh-TW" b="1" dirty="0" err="1">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Exo</a:t>
            </a:r>
            <a:r>
              <a:rPr lang="en-US" altLang="zh-TW"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18:21  </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並要從百姓中揀選有才能的人，就是敬畏神、誠實無妄、恨不義之財的人，派他們作千夫長、百夫長、五十夫長、十夫長，管理百姓， </a:t>
            </a:r>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fontScale="92500" lnSpcReduction="10000"/>
          </a:bodyPr>
          <a:lstStyle/>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18:22  </a:t>
            </a:r>
            <a:r>
              <a:rPr lang="zh-TW" altLang="en-US" b="1" dirty="0">
                <a:latin typeface="微軟正黑體" pitchFamily="34" charset="-120"/>
                <a:ea typeface="微軟正黑體" pitchFamily="34" charset="-120"/>
              </a:rPr>
              <a:t>叫他們隨時審判百姓，大事都要呈到你這裡，小事他們自己可以審判。這樣，你就輕省些，他們也可以同當此任。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18:23  </a:t>
            </a:r>
            <a:r>
              <a:rPr lang="zh-TW" altLang="en-US"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你若這樣行，神也這樣吩咐你，你就能受得住，這百姓也都平平安安歸回他們的住處。」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18:24  </a:t>
            </a:r>
            <a:r>
              <a:rPr lang="zh-TW" altLang="en-US" b="1" dirty="0">
                <a:latin typeface="微軟正黑體" pitchFamily="34" charset="-120"/>
                <a:ea typeface="微軟正黑體" pitchFamily="34" charset="-120"/>
              </a:rPr>
              <a:t>於是，摩西聽從他岳父的話，按著他所說的去行。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18:25  </a:t>
            </a:r>
            <a:r>
              <a:rPr lang="zh-TW" altLang="en-US" b="1" dirty="0">
                <a:latin typeface="微軟正黑體" pitchFamily="34" charset="-120"/>
                <a:ea typeface="微軟正黑體" pitchFamily="34" charset="-120"/>
              </a:rPr>
              <a:t>摩西從以色列人中揀選了有才能的人，立他們為百姓的首領，作千夫長、百夫長、五十夫長、十夫長。 </a:t>
            </a:r>
          </a:p>
          <a:p>
            <a:pPr>
              <a:buNone/>
            </a:pPr>
            <a:r>
              <a:rPr lang="en-US" altLang="zh-TW" b="1" dirty="0" err="1">
                <a:latin typeface="微軟正黑體" pitchFamily="34" charset="-120"/>
                <a:ea typeface="微軟正黑體" pitchFamily="34" charset="-120"/>
              </a:rPr>
              <a:t>Exo</a:t>
            </a:r>
            <a:r>
              <a:rPr lang="en-US" altLang="zh-TW" b="1" dirty="0">
                <a:latin typeface="微軟正黑體" pitchFamily="34" charset="-120"/>
                <a:ea typeface="微軟正黑體" pitchFamily="34" charset="-120"/>
              </a:rPr>
              <a:t> 18:26  </a:t>
            </a:r>
            <a:r>
              <a:rPr lang="zh-TW" altLang="en-US" b="1" dirty="0">
                <a:latin typeface="微軟正黑體" pitchFamily="34" charset="-120"/>
                <a:ea typeface="微軟正黑體" pitchFamily="34" charset="-120"/>
              </a:rPr>
              <a:t>他們隨時審判百姓，有難斷的案件就呈到摩西那裡，但各樣小事他們自己審判。 </a:t>
            </a:r>
          </a:p>
          <a:p>
            <a:pPr>
              <a:buNone/>
            </a:pPr>
            <a:r>
              <a:rPr lang="en-US" b="1" dirty="0" err="1">
                <a:latin typeface="微軟正黑體" pitchFamily="34" charset="-120"/>
                <a:ea typeface="微軟正黑體" pitchFamily="34" charset="-120"/>
              </a:rPr>
              <a:t>Exo</a:t>
            </a:r>
            <a:r>
              <a:rPr lang="en-US" b="1" dirty="0">
                <a:latin typeface="微軟正黑體" pitchFamily="34" charset="-120"/>
                <a:ea typeface="微軟正黑體" pitchFamily="34" charset="-120"/>
              </a:rPr>
              <a:t> 18:27  </a:t>
            </a:r>
            <a:r>
              <a:rPr lang="zh-TW" altLang="en-US" b="1" dirty="0">
                <a:latin typeface="微軟正黑體" pitchFamily="34" charset="-120"/>
                <a:ea typeface="微軟正黑體" pitchFamily="34" charset="-120"/>
              </a:rPr>
              <a:t>此後，摩西讓他的岳父去，他就往本地去了。 </a:t>
            </a:r>
          </a:p>
          <a:p>
            <a:pPr>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01762"/>
          </a:xfrm>
        </p:spPr>
        <p:txBody>
          <a:bodyPr>
            <a:normAutofit fontScale="90000"/>
          </a:bodyPr>
          <a:lstStyle/>
          <a:p>
            <a:r>
              <a:rPr lang="en-US" dirty="0" err="1" smtClean="0"/>
              <a:t>Jethro’s</a:t>
            </a:r>
            <a:r>
              <a:rPr lang="en-US" dirty="0" smtClean="0"/>
              <a:t> advice to Moses</a:t>
            </a:r>
            <a:br>
              <a:rPr lang="en-US" dirty="0" smtClean="0"/>
            </a:br>
            <a:r>
              <a:rPr lang="zh-TW" altLang="en-US" b="1" dirty="0" smtClean="0">
                <a:latin typeface="微軟正黑體" pitchFamily="34" charset="-120"/>
                <a:ea typeface="微軟正黑體" pitchFamily="34" charset="-120"/>
              </a:rPr>
              <a:t>葉忒羅給摩西的勸告</a:t>
            </a:r>
            <a:r>
              <a:rPr lang="en-US" dirty="0" smtClean="0"/>
              <a:t/>
            </a:r>
            <a:br>
              <a:rPr lang="en-US" dirty="0" smtClean="0"/>
            </a:br>
            <a:endParaRPr lang="en-US" dirty="0"/>
          </a:p>
        </p:txBody>
      </p:sp>
      <p:sp>
        <p:nvSpPr>
          <p:cNvPr id="3" name="Content Placeholder 2"/>
          <p:cNvSpPr>
            <a:spLocks noGrp="1"/>
          </p:cNvSpPr>
          <p:nvPr>
            <p:ph idx="1"/>
          </p:nvPr>
        </p:nvSpPr>
        <p:spPr>
          <a:xfrm>
            <a:off x="457200" y="1447800"/>
            <a:ext cx="8229600" cy="5410200"/>
          </a:xfrm>
        </p:spPr>
        <p:txBody>
          <a:bodyPr>
            <a:normAutofit fontScale="92500"/>
          </a:bodyPr>
          <a:lstStyle/>
          <a:p>
            <a:pPr>
              <a:buNone/>
            </a:pPr>
            <a:r>
              <a:rPr lang="en-US" altLang="zh-TW" sz="3900" b="1" dirty="0" err="1" smtClean="0">
                <a:latin typeface="微軟正黑體" pitchFamily="34" charset="-120"/>
                <a:ea typeface="微軟正黑體" pitchFamily="34" charset="-120"/>
              </a:rPr>
              <a:t>Exo</a:t>
            </a:r>
            <a:r>
              <a:rPr lang="en-US" altLang="zh-TW" sz="3900" b="1" dirty="0" smtClean="0">
                <a:latin typeface="微軟正黑體" pitchFamily="34" charset="-120"/>
                <a:ea typeface="微軟正黑體" pitchFamily="34" charset="-120"/>
              </a:rPr>
              <a:t> 18:17  </a:t>
            </a:r>
            <a:r>
              <a:rPr lang="zh-TW" altLang="en-US" sz="39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摩西的岳父說：「你這做的不好。 </a:t>
            </a:r>
          </a:p>
          <a:p>
            <a:pPr>
              <a:buNone/>
            </a:pPr>
            <a:r>
              <a:rPr lang="en-US" altLang="zh-TW" sz="3900" b="1" dirty="0" err="1"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Exo</a:t>
            </a:r>
            <a:r>
              <a:rPr lang="en-US" altLang="zh-TW" sz="39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 18:18  </a:t>
            </a:r>
            <a:r>
              <a:rPr lang="zh-TW" altLang="en-US" sz="39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rPr>
              <a:t>你和這些百姓必都疲憊；因為這事太重，你獨自一人辦理不了。</a:t>
            </a:r>
            <a:endParaRPr lang="en-US" altLang="zh-TW" sz="3900" b="1" dirty="0" smtClean="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a:p>
            <a:pPr>
              <a:buNone/>
            </a:pPr>
            <a:endParaRPr lang="en-US" altLang="zh-TW" b="1" dirty="0">
              <a:solidFill>
                <a:srgbClr val="C00000"/>
              </a:solidFill>
              <a:effectLst>
                <a:outerShdw blurRad="38100" dist="38100" dir="2700000" algn="tl">
                  <a:srgbClr val="000000">
                    <a:alpha val="43137"/>
                  </a:srgbClr>
                </a:outerShdw>
              </a:effectLst>
              <a:latin typeface="微軟正黑體" pitchFamily="34" charset="-120"/>
              <a:ea typeface="微軟正黑體" pitchFamily="34" charset="-120"/>
            </a:endParaRPr>
          </a:p>
          <a:p>
            <a:pPr algn="ctr">
              <a:buNone/>
            </a:pPr>
            <a:r>
              <a:rPr lang="en-US" sz="4400" b="1" dirty="0"/>
              <a:t>Maturity = </a:t>
            </a:r>
            <a:r>
              <a:rPr lang="en-US" sz="4400" b="1" dirty="0" err="1"/>
              <a:t>Teachability</a:t>
            </a:r>
            <a:r>
              <a:rPr lang="en-US" sz="4400" b="1" dirty="0" smtClean="0"/>
              <a:t>.</a:t>
            </a:r>
          </a:p>
          <a:p>
            <a:pPr algn="ctr">
              <a:buNone/>
            </a:pPr>
            <a:r>
              <a:rPr lang="zh-TW" altLang="en-US" sz="4800" b="1" dirty="0">
                <a:latin typeface="微軟正黑體" pitchFamily="34" charset="-120"/>
                <a:ea typeface="微軟正黑體" pitchFamily="34" charset="-120"/>
              </a:rPr>
              <a:t>成</a:t>
            </a:r>
            <a:r>
              <a:rPr lang="zh-TW" altLang="en-US" sz="4800" b="1" dirty="0" smtClean="0">
                <a:latin typeface="微軟正黑體" pitchFamily="34" charset="-120"/>
                <a:ea typeface="微軟正黑體" pitchFamily="34" charset="-120"/>
              </a:rPr>
              <a:t>熟 </a:t>
            </a:r>
            <a:r>
              <a:rPr lang="en-US" altLang="zh-TW" sz="4800" b="1" dirty="0" smtClean="0">
                <a:latin typeface="微軟正黑體" pitchFamily="34" charset="-120"/>
                <a:ea typeface="微軟正黑體" pitchFamily="34" charset="-120"/>
              </a:rPr>
              <a:t>=</a:t>
            </a:r>
            <a:r>
              <a:rPr lang="zh-TW" altLang="en-US" sz="4800" b="1" dirty="0" smtClean="0">
                <a:latin typeface="微軟正黑體" pitchFamily="34" charset="-120"/>
                <a:ea typeface="微軟正黑體" pitchFamily="34" charset="-120"/>
              </a:rPr>
              <a:t> 受教</a:t>
            </a:r>
            <a:endParaRPr lang="en-US" sz="4800" b="1" dirty="0">
              <a:latin typeface="微軟正黑體" pitchFamily="34" charset="-120"/>
              <a:ea typeface="微軟正黑體" pitchFamily="34" charset="-120"/>
            </a:endParaRPr>
          </a:p>
          <a:p>
            <a:pPr>
              <a:buNone/>
            </a:pPr>
            <a:r>
              <a:rPr lang="zh-TW" altLang="en-US" b="1" dirty="0" smtClean="0">
                <a:latin typeface="微軟正黑體" pitchFamily="34" charset="-120"/>
                <a:ea typeface="微軟正黑體" pitchFamily="34" charset="-120"/>
              </a:rPr>
              <a:t> </a:t>
            </a: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535362"/>
          </a:xfrm>
        </p:spPr>
        <p:txBody>
          <a:bodyPr>
            <a:normAutofit fontScale="90000"/>
          </a:bodyPr>
          <a:lstStyle/>
          <a:p>
            <a:r>
              <a:rPr lang="en-US" altLang="zh-TW" b="1" dirty="0" smtClean="0"/>
              <a:t>1.</a:t>
            </a:r>
            <a:r>
              <a:rPr lang="zh-TW" altLang="en-US" b="1" dirty="0" smtClean="0"/>
              <a:t> </a:t>
            </a:r>
            <a:r>
              <a:rPr lang="en-US" b="1" dirty="0" smtClean="0"/>
              <a:t>God</a:t>
            </a:r>
            <a:r>
              <a:rPr lang="en-US" b="1" dirty="0"/>
              <a:t>, in His wisdom, has placed us in a </a:t>
            </a:r>
            <a:r>
              <a:rPr lang="en-US" b="1" u="sng" dirty="0"/>
              <a:t>COMMUNITY</a:t>
            </a:r>
            <a:r>
              <a:rPr lang="en-US" b="1" dirty="0" smtClean="0"/>
              <a:t>.</a:t>
            </a:r>
            <a:br>
              <a:rPr lang="en-US" b="1" dirty="0" smtClean="0"/>
            </a:br>
            <a:r>
              <a:rPr lang="zh-TW" altLang="en-US" sz="4900" b="1" dirty="0" smtClean="0">
                <a:solidFill>
                  <a:srgbClr val="C00000"/>
                </a:solidFill>
                <a:latin typeface="微軟正黑體" pitchFamily="34" charset="-120"/>
                <a:ea typeface="微軟正黑體" pitchFamily="34" charset="-120"/>
              </a:rPr>
              <a:t>上帝按照祂的智慧</a:t>
            </a:r>
            <a:r>
              <a:rPr lang="en-US" altLang="zh-TW" sz="4900" b="1" dirty="0" smtClean="0">
                <a:solidFill>
                  <a:srgbClr val="C00000"/>
                </a:solidFill>
                <a:latin typeface="微軟正黑體" pitchFamily="34" charset="-120"/>
                <a:ea typeface="微軟正黑體" pitchFamily="34" charset="-120"/>
              </a:rPr>
              <a:t>,</a:t>
            </a:r>
            <a:r>
              <a:rPr lang="zh-TW" altLang="en-US" sz="4900" b="1" dirty="0" smtClean="0">
                <a:solidFill>
                  <a:srgbClr val="C00000"/>
                </a:solidFill>
                <a:latin typeface="微軟正黑體" pitchFamily="34" charset="-120"/>
                <a:ea typeface="微軟正黑體" pitchFamily="34" charset="-120"/>
              </a:rPr>
              <a:t> 將我們安放在社團中</a:t>
            </a:r>
            <a:r>
              <a:rPr lang="en-US" b="1" dirty="0" smtClean="0"/>
              <a:t/>
            </a:r>
            <a:br>
              <a:rPr lang="en-US" b="1" dirty="0" smtClean="0"/>
            </a:br>
            <a:r>
              <a:rPr lang="en-US" dirty="0"/>
              <a:t/>
            </a:r>
            <a:br>
              <a:rPr lang="en-US" dirty="0"/>
            </a:br>
            <a:endParaRPr lang="en-US" dirty="0"/>
          </a:p>
        </p:txBody>
      </p:sp>
      <p:sp>
        <p:nvSpPr>
          <p:cNvPr id="3" name="Content Placeholder 2"/>
          <p:cNvSpPr>
            <a:spLocks noGrp="1"/>
          </p:cNvSpPr>
          <p:nvPr>
            <p:ph idx="1"/>
          </p:nvPr>
        </p:nvSpPr>
        <p:spPr>
          <a:xfrm>
            <a:off x="457200" y="3124200"/>
            <a:ext cx="8229600" cy="3459163"/>
          </a:xfrm>
        </p:spPr>
        <p:txBody>
          <a:bodyPr>
            <a:normAutofit/>
          </a:bodyPr>
          <a:lstStyle/>
          <a:p>
            <a:pPr algn="ctr">
              <a:buNone/>
            </a:pPr>
            <a:r>
              <a:rPr lang="en-US" sz="4400" dirty="0"/>
              <a:t>Fact is</a:t>
            </a:r>
            <a:r>
              <a:rPr lang="en-US" sz="4400" dirty="0" smtClean="0"/>
              <a:t>……</a:t>
            </a:r>
            <a:r>
              <a:rPr lang="zh-TW" altLang="en-US" sz="4400" b="1" dirty="0" smtClean="0">
                <a:solidFill>
                  <a:srgbClr val="C00000"/>
                </a:solidFill>
                <a:latin typeface="微軟正黑體" pitchFamily="34" charset="-120"/>
                <a:ea typeface="微軟正黑體" pitchFamily="34" charset="-120"/>
              </a:rPr>
              <a:t>事實是</a:t>
            </a:r>
            <a:endParaRPr lang="en-US" sz="4400" b="1" dirty="0">
              <a:solidFill>
                <a:srgbClr val="C00000"/>
              </a:solidFill>
              <a:latin typeface="微軟正黑體" pitchFamily="34" charset="-120"/>
              <a:ea typeface="微軟正黑體" pitchFamily="34" charset="-120"/>
            </a:endParaRPr>
          </a:p>
          <a:p>
            <a:pPr algn="ctr">
              <a:buNone/>
            </a:pPr>
            <a:r>
              <a:rPr lang="en-US" sz="4400" b="1" dirty="0" smtClean="0"/>
              <a:t>“</a:t>
            </a:r>
            <a:r>
              <a:rPr lang="en-US" sz="4400" b="1" dirty="0"/>
              <a:t>We really do need each other” </a:t>
            </a:r>
            <a:endParaRPr lang="en-US" sz="4400" b="1" dirty="0" smtClean="0"/>
          </a:p>
          <a:p>
            <a:pPr algn="ctr">
              <a:buNone/>
            </a:pPr>
            <a:r>
              <a:rPr lang="zh-TW" altLang="en-US" sz="4400" b="1" dirty="0" smtClean="0">
                <a:solidFill>
                  <a:srgbClr val="C00000"/>
                </a:solidFill>
                <a:latin typeface="微軟正黑體" pitchFamily="34" charset="-120"/>
                <a:ea typeface="微軟正黑體" pitchFamily="34" charset="-120"/>
              </a:rPr>
              <a:t>「我們確實需要彼此」</a:t>
            </a:r>
            <a:endParaRPr lang="en-US" sz="4400" b="1" dirty="0" smtClean="0">
              <a:solidFill>
                <a:srgbClr val="C00000"/>
              </a:solidFill>
              <a:latin typeface="微軟正黑體" pitchFamily="34" charset="-120"/>
              <a:ea typeface="微軟正黑體" pitchFamily="34" charset="-120"/>
            </a:endParaRPr>
          </a:p>
          <a:p>
            <a:pPr algn="ctr">
              <a:buNone/>
            </a:pPr>
            <a:r>
              <a:rPr lang="en-US" sz="4400" b="1" dirty="0" smtClean="0"/>
              <a:t>– </a:t>
            </a:r>
            <a:r>
              <a:rPr lang="en-US" sz="4400" b="1" dirty="0"/>
              <a:t>Dr. Rueben Welch</a:t>
            </a:r>
            <a:endParaRPr lang="en-US" sz="4400" dirty="0"/>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altLang="zh-TW" dirty="0" smtClean="0"/>
              <a:t>I</a:t>
            </a:r>
            <a:r>
              <a:rPr lang="zh-TW" altLang="en-US" dirty="0" smtClean="0"/>
              <a:t> </a:t>
            </a:r>
            <a:r>
              <a:rPr lang="en-US" altLang="zh-TW" dirty="0" smtClean="0"/>
              <a:t>Thess. </a:t>
            </a:r>
            <a:r>
              <a:rPr lang="zh-TW" altLang="en-US" sz="4000" b="1" dirty="0" smtClean="0">
                <a:latin typeface="微軟正黑體" pitchFamily="34" charset="-120"/>
                <a:ea typeface="微軟正黑體" pitchFamily="34" charset="-120"/>
              </a:rPr>
              <a:t>帖撒羅尼迦前書</a:t>
            </a:r>
            <a:r>
              <a:rPr lang="en-US" altLang="zh-TW" dirty="0" smtClean="0"/>
              <a:t>5:14-18</a:t>
            </a:r>
            <a:endParaRPr lang="en-US" dirty="0"/>
          </a:p>
        </p:txBody>
      </p:sp>
      <p:sp>
        <p:nvSpPr>
          <p:cNvPr id="3" name="Content Placeholder 2"/>
          <p:cNvSpPr>
            <a:spLocks noGrp="1"/>
          </p:cNvSpPr>
          <p:nvPr>
            <p:ph idx="1"/>
          </p:nvPr>
        </p:nvSpPr>
        <p:spPr>
          <a:xfrm>
            <a:off x="152400" y="1295400"/>
            <a:ext cx="8839200" cy="5562600"/>
          </a:xfrm>
        </p:spPr>
        <p:txBody>
          <a:bodyPr>
            <a:normAutofit/>
          </a:bodyPr>
          <a:lstStyle/>
          <a:p>
            <a:pPr>
              <a:buNone/>
            </a:pPr>
            <a:r>
              <a:rPr lang="en-US" altLang="zh-TW" b="1" dirty="0">
                <a:latin typeface="微軟正黑體" pitchFamily="34" charset="-120"/>
                <a:ea typeface="微軟正黑體" pitchFamily="34" charset="-120"/>
              </a:rPr>
              <a:t>1Th 5:14  </a:t>
            </a:r>
            <a:r>
              <a:rPr lang="zh-TW" altLang="en-US" b="1" dirty="0">
                <a:latin typeface="微軟正黑體" pitchFamily="34" charset="-120"/>
                <a:ea typeface="微軟正黑體" pitchFamily="34" charset="-120"/>
              </a:rPr>
              <a:t>我們又勸弟兄們，要警戒不守規矩的人，勉勵灰心的人，扶助軟弱的人，也要向眾人忍耐。 </a:t>
            </a:r>
          </a:p>
          <a:p>
            <a:pPr>
              <a:buNone/>
            </a:pPr>
            <a:r>
              <a:rPr lang="en-US" altLang="zh-TW" b="1" dirty="0">
                <a:latin typeface="微軟正黑體" pitchFamily="34" charset="-120"/>
                <a:ea typeface="微軟正黑體" pitchFamily="34" charset="-120"/>
              </a:rPr>
              <a:t>1Th 5:15  </a:t>
            </a:r>
            <a:r>
              <a:rPr lang="zh-TW" altLang="en-US" b="1" dirty="0">
                <a:latin typeface="微軟正黑體" pitchFamily="34" charset="-120"/>
                <a:ea typeface="微軟正黑體" pitchFamily="34" charset="-120"/>
              </a:rPr>
              <a:t>你們要謹慎，無論是誰都不可以惡報惡；或是彼此相待，或是待眾人，常要追求良善。 </a:t>
            </a:r>
          </a:p>
          <a:p>
            <a:pPr>
              <a:buNone/>
            </a:pPr>
            <a:r>
              <a:rPr lang="en-US" b="1" dirty="0">
                <a:latin typeface="微軟正黑體" pitchFamily="34" charset="-120"/>
                <a:ea typeface="微軟正黑體" pitchFamily="34" charset="-120"/>
              </a:rPr>
              <a:t>1Th 5:16  </a:t>
            </a:r>
            <a:r>
              <a:rPr lang="zh-TW" altLang="en-US" b="1" dirty="0">
                <a:latin typeface="微軟正黑體" pitchFamily="34" charset="-120"/>
                <a:ea typeface="微軟正黑體" pitchFamily="34" charset="-120"/>
              </a:rPr>
              <a:t>要常常喜樂， </a:t>
            </a:r>
          </a:p>
          <a:p>
            <a:pPr>
              <a:buNone/>
            </a:pPr>
            <a:r>
              <a:rPr lang="en-US" b="1" dirty="0">
                <a:latin typeface="微軟正黑體" pitchFamily="34" charset="-120"/>
                <a:ea typeface="微軟正黑體" pitchFamily="34" charset="-120"/>
              </a:rPr>
              <a:t>1Th 5:17  </a:t>
            </a:r>
            <a:r>
              <a:rPr lang="zh-TW" altLang="en-US" b="1" dirty="0">
                <a:latin typeface="微軟正黑體" pitchFamily="34" charset="-120"/>
                <a:ea typeface="微軟正黑體" pitchFamily="34" charset="-120"/>
              </a:rPr>
              <a:t>不住的禱告， </a:t>
            </a:r>
          </a:p>
          <a:p>
            <a:pPr>
              <a:buNone/>
            </a:pPr>
            <a:r>
              <a:rPr lang="en-US" altLang="zh-TW" b="1" dirty="0">
                <a:latin typeface="微軟正黑體" pitchFamily="34" charset="-120"/>
                <a:ea typeface="微軟正黑體" pitchFamily="34" charset="-120"/>
              </a:rPr>
              <a:t>1Th 5:18  </a:t>
            </a:r>
            <a:r>
              <a:rPr lang="zh-TW" altLang="en-US" b="1" dirty="0">
                <a:latin typeface="微軟正黑體" pitchFamily="34" charset="-120"/>
                <a:ea typeface="微軟正黑體" pitchFamily="34" charset="-120"/>
              </a:rPr>
              <a:t>凡事謝恩；因為這是神在基督耶穌裡向你們所定的旨意。 </a:t>
            </a:r>
          </a:p>
          <a:p>
            <a:pPr>
              <a:buNone/>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2649</Words>
  <Application>Microsoft Office PowerPoint</Application>
  <PresentationFormat>On-screen Show (4:3)</PresentationFormat>
  <Paragraphs>108</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“Don’t Try this Alone.” 「不要獨自嘗試」 Exodus 18 出埃及記18章</vt:lpstr>
      <vt:lpstr>Scripture 讀經: Ex. 出埃及記18章</vt:lpstr>
      <vt:lpstr>Slide 3</vt:lpstr>
      <vt:lpstr>Slide 4</vt:lpstr>
      <vt:lpstr>Slide 5</vt:lpstr>
      <vt:lpstr>Slide 6</vt:lpstr>
      <vt:lpstr>Jethro’s advice to Moses 葉忒羅給摩西的勸告 </vt:lpstr>
      <vt:lpstr>1. God, in His wisdom, has placed us in a COMMUNITY. 上帝按照祂的智慧, 將我們安放在社團中  </vt:lpstr>
      <vt:lpstr>I Thess. 帖撒羅尼迦前書5:14-18</vt:lpstr>
      <vt:lpstr>Slide 10</vt:lpstr>
      <vt:lpstr>2. You are only one part of the body, you’re not all of it. 你只是身體的一部分, 不是全部.   We are incomplete without each other. 我們缺少了彼此是不完全的. </vt:lpstr>
      <vt:lpstr>Slide 12</vt:lpstr>
      <vt:lpstr>The salad bowl of the book of Hebrews…..希伯來書的沙拉盅 </vt:lpstr>
      <vt:lpstr>3. We are all part of the body, but He is the HEAD! 我們是身體的各部分, 但 祂是元首  He calls the shots, His word directs our lives, we are under new management! 祂作決定, 祂的話語指導我們的生活, 我們在祂新的管理之下!  </vt:lpstr>
      <vt:lpstr>Eph. 以弗所書 4:11-16</vt:lpstr>
      <vt:lpstr>Col. 哥羅西書 1:18</vt:lpstr>
      <vt:lpstr>** Did you notice that Moses wasn’t simply supposed to delegate all of his work load, NO……..He was supposed to train up leaders to take on some of his work load, so that he could do without interruption what he was truly called to do…..Verses 19-20 摩西不但要分派工作, 他也要訓練領袖來承擔工作, 使他能不受干擾地從事他真正蒙召的工作. 19-20 節 </vt:lpstr>
      <vt:lpstr>4. You cannot do it on your own. 你無法靠自己而行   We need the Lord to lead and to guide, and we need each other on the way for encouragement! 我們需要主帶領,引導, 也需要彼此一路的鼓勵!  </vt:lpstr>
      <vt:lpstr>Acts 使徒行傳 6:1-7</vt:lpstr>
      <vt:lpstr>21-23節</vt:lpstr>
      <vt:lpstr>17 , 18節</vt:lpstr>
      <vt:lpstr>  5. You can do it with some help. 有他人幫助,你能夠完成   Some things were never designed to be accomplished on your own. 有些事情從來不是要靠自己單獨完成的.  God placed you into community, we call it the family of God. 上帝把我們放置在社群中, 我們稱之為神的家.  </vt:lpstr>
      <vt:lpstr>Ecc. 傳道書 4:10-12</vt:lpstr>
      <vt:lpstr> Closing 結語</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Try this Alone.” 不要獨自嘗試 Exodus 18 出埃及記18章</dc:title>
  <dc:creator>jp</dc:creator>
  <cp:lastModifiedBy>jp</cp:lastModifiedBy>
  <cp:revision>20</cp:revision>
  <dcterms:created xsi:type="dcterms:W3CDTF">2017-10-17T01:37:29Z</dcterms:created>
  <dcterms:modified xsi:type="dcterms:W3CDTF">2017-10-17T04:06:08Z</dcterms:modified>
</cp:coreProperties>
</file>