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4"/>
  </p:notesMasterIdLst>
  <p:sldIdLst>
    <p:sldId id="256" r:id="rId2"/>
    <p:sldId id="640" r:id="rId3"/>
    <p:sldId id="273" r:id="rId4"/>
    <p:sldId id="641" r:id="rId5"/>
    <p:sldId id="277" r:id="rId6"/>
    <p:sldId id="278" r:id="rId7"/>
    <p:sldId id="259" r:id="rId8"/>
    <p:sldId id="274" r:id="rId9"/>
    <p:sldId id="275" r:id="rId10"/>
    <p:sldId id="260" r:id="rId11"/>
    <p:sldId id="276" r:id="rId12"/>
    <p:sldId id="261" r:id="rId13"/>
    <p:sldId id="262" r:id="rId14"/>
    <p:sldId id="263" r:id="rId15"/>
    <p:sldId id="279" r:id="rId16"/>
    <p:sldId id="264" r:id="rId17"/>
    <p:sldId id="268" r:id="rId18"/>
    <p:sldId id="271" r:id="rId19"/>
    <p:sldId id="270" r:id="rId20"/>
    <p:sldId id="269" r:id="rId21"/>
    <p:sldId id="28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8C8-E26A-480C-BC09-526861C9B27C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DDEA-0010-45F2-89E2-C3D9CA4B3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2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dirty="0">
              <a:latin typeface="Calibri" charset="0"/>
              <a:ea typeface="MS PGothic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826CC-D11C-B34D-ABF5-CF97C3EB4C7B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HK" b="1" dirty="0">
              <a:latin typeface="Calibri" charset="0"/>
              <a:ea typeface="MS PGothic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7BB10-B875-0647-B8B3-D2D3BC016866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3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dirty="0">
              <a:latin typeface="Calibri" charset="0"/>
              <a:ea typeface="MS PGothic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4C5E8-84E8-C64E-A550-630EAA76B320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2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dirty="0">
              <a:latin typeface="Calibri" charset="0"/>
              <a:ea typeface="MS PGothic" charset="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E3755-C0E0-764F-A022-636B1486ACCA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dirty="0">
              <a:latin typeface="Calibri" charset="0"/>
              <a:ea typeface="MS PGothic" charset="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55706-8E09-BE44-B233-C74A1FFF80C3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5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dirty="0">
              <a:latin typeface="Calibri" charset="0"/>
              <a:ea typeface="MS PGothic" charset="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55706-8E09-BE44-B233-C74A1FFF80C3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7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9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87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9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26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9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CEB-3178-3F4B-9247-6C133CCB83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1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3/2/2019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4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77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3/2/2019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4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9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7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8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34400" y="3214676"/>
            <a:ext cx="1981200" cy="18288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馬可福音</a:t>
            </a:r>
            <a:r>
              <a:rPr lang="en-US" altLang="zh-TW" sz="2800" dirty="0"/>
              <a:t>11:15-17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耶穌潔淨聖殿</a:t>
            </a:r>
            <a:br>
              <a:rPr lang="en-US" altLang="zh-TW" sz="4800" dirty="0"/>
            </a:br>
            <a:br>
              <a:rPr lang="en-US" altLang="zh-TW" sz="48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81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聖</a:t>
            </a:r>
            <a:r>
              <a:rPr lang="en-US" altLang="zh-CN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殿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05000" y="1719072"/>
            <a:ext cx="8407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zh-CN" altLang="en-US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所羅門</a:t>
            </a:r>
            <a:r>
              <a:rPr kumimoji="0" lang="pt-BR" altLang="zh-TW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 – 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所</a:t>
            </a:r>
            <a:r>
              <a:rPr kumimoji="0" lang="zh-CN" altLang="en-US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羅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巴伯</a:t>
            </a:r>
            <a:r>
              <a:rPr kumimoji="0" lang="pt-BR" altLang="zh-TW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 – 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希律</a:t>
            </a:r>
            <a:endParaRPr kumimoji="0" lang="en-US" altLang="zh-TW" sz="3200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2563" y="2628726"/>
            <a:ext cx="831730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zh-TW" altLang="en-US" sz="3200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列王記</a:t>
            </a:r>
            <a:r>
              <a:rPr lang="zh-TW" altLang="pt-BR" sz="3200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上</a:t>
            </a:r>
            <a:r>
              <a:rPr lang="zh-TW" altLang="en-US" sz="3200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8:</a:t>
            </a:r>
            <a:r>
              <a:rPr lang="pt-BR" altLang="zh-TW" sz="3200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41-43</a:t>
            </a:r>
            <a:endParaRPr lang="en-US" altLang="zh-CN" sz="3200" baseline="30000" dirty="0">
              <a:solidFill>
                <a:prstClr val="black"/>
              </a:solidFill>
              <a:latin typeface="Franklin Gothic Medium"/>
              <a:ea typeface="微软雅黑" panose="020B0503020204020204" pitchFamily="34" charset="-122"/>
            </a:endParaRPr>
          </a:p>
          <a:p>
            <a:pPr marL="45720">
              <a:spcBef>
                <a:spcPts val="1800"/>
              </a:spcBef>
            </a:pPr>
            <a:r>
              <a:rPr lang="en-US" altLang="zh-CN" sz="3000" baseline="30000" dirty="0">
                <a:solidFill>
                  <a:prstClr val="black"/>
                </a:solidFill>
                <a:latin typeface="Franklin Gothic Medium"/>
                <a:ea typeface="微软雅黑" panose="020B0503020204020204" pitchFamily="34" charset="-122"/>
              </a:rPr>
              <a:t>41</a:t>
            </a:r>
            <a:r>
              <a:rPr lang="zh-TW" altLang="en-US" sz="3000" baseline="30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「論到不屬你民以色列的外邦人，為你名從遠方而來，</a:t>
            </a:r>
            <a:r>
              <a:rPr lang="is-IS" altLang="zh-CN" sz="3000" baseline="30000" dirty="0">
                <a:solidFill>
                  <a:prstClr val="black"/>
                </a:solidFill>
                <a:latin typeface="Franklin Gothic Medium"/>
                <a:ea typeface="微软雅黑" panose="020B0503020204020204" pitchFamily="34" charset="-122"/>
              </a:rPr>
              <a:t>42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（他們聽人論說你的大名和大能的手，並伸出來的膀臂）向這殿禱告，</a:t>
            </a:r>
            <a:r>
              <a:rPr lang="en-US" altLang="zh-TW" sz="3000" baseline="30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43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求你在天上你的居所垂聽，照著外邦人所祈求的而行，使天下萬民都認識你的名，敬畏你像你的民以色列一樣；又使他們知道我建造的這殿是稱為你名下的。</a:t>
            </a:r>
          </a:p>
        </p:txBody>
      </p:sp>
    </p:spTree>
    <p:extLst>
      <p:ext uri="{BB962C8B-B14F-4D97-AF65-F5344CB8AC3E}">
        <p14:creationId xmlns:p14="http://schemas.microsoft.com/office/powerpoint/2010/main" val="40769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聖</a:t>
            </a:r>
            <a:r>
              <a:rPr lang="en-US" altLang="zh-CN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44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殿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05000" y="1719072"/>
            <a:ext cx="84078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zh-CN" altLang="en-US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所羅門</a:t>
            </a:r>
            <a:r>
              <a:rPr kumimoji="0" lang="pt-BR" altLang="zh-TW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 – 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所</a:t>
            </a:r>
            <a:r>
              <a:rPr kumimoji="0" lang="zh-CN" altLang="en-US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羅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巴伯</a:t>
            </a:r>
            <a:r>
              <a:rPr kumimoji="0" lang="pt-BR" altLang="zh-TW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 – </a:t>
            </a:r>
            <a:r>
              <a:rPr kumimoji="0" lang="zh-TW" altLang="pt-BR" sz="3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希律</a:t>
            </a:r>
            <a:endParaRPr kumimoji="0" lang="en-GB" sz="3600" b="1" dirty="0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/>
            <a:endParaRPr kumimoji="0" lang="en-NZ" b="1" dirty="0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689" y="3445971"/>
            <a:ext cx="2016125" cy="5842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pt-BR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外邦人院</a:t>
            </a:r>
            <a:endParaRPr kumimoji="0"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temple-mode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23" y="2873090"/>
            <a:ext cx="4962115" cy="37215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38489" y="3778962"/>
            <a:ext cx="2084234" cy="210706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2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pt-BR" b="1" dirty="0">
                <a:latin typeface="微軟正黑體" charset="0"/>
                <a:ea typeface="微軟正黑體" charset="0"/>
                <a:cs typeface="微軟正黑體" charset="0"/>
              </a:rPr>
              <a:t>外邦人</a:t>
            </a:r>
            <a:r>
              <a:rPr lang="zh-TW" altLang="en-US" b="1" dirty="0">
                <a:latin typeface="微軟正黑體" charset="0"/>
                <a:ea typeface="微軟正黑體" charset="0"/>
                <a:cs typeface="微軟正黑體" charset="0"/>
              </a:rPr>
              <a:t>院的大小</a:t>
            </a:r>
            <a:r>
              <a:rPr lang="zh-CN" altLang="en-US" b="1" dirty="0">
                <a:latin typeface="微軟正黑體" charset="0"/>
                <a:ea typeface="微軟正黑體" charset="0"/>
                <a:cs typeface="微軟正黑體" charset="0"/>
              </a:rPr>
              <a:t>透視圖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b="57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猶太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人自我中心，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無意與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外邦人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接觸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905000" y="1719071"/>
            <a:ext cx="8407893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猶太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人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單單聚焦於</a:t>
            </a: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他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們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的祝福。</a:t>
            </a:r>
            <a:b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lang="en-US" altLang="zh-TW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他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們奪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取了神原意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為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外邦人而保留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的祝福。</a:t>
            </a:r>
            <a:b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lang="zh-TW" altLang="en-US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他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們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不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但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沒有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接觸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外邦人，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還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刻意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攔阻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外邦人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尋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求那又真又活的神。</a:t>
            </a:r>
            <a:endParaRPr lang="de-DE" sz="3200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buClr>
                <a:srgbClr val="CC3300"/>
              </a:buClr>
              <a:buFont typeface="Arial" charset="0"/>
              <a:buChar char="•"/>
            </a:pPr>
            <a:endParaRPr lang="en-NZ" sz="3200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今天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教會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的表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現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有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什麼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不同</a:t>
            </a:r>
            <a:r>
              <a:rPr lang="zh-CN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嗎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？</a:t>
            </a:r>
            <a:r>
              <a:rPr lang="en-US" altLang="zh-TW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878368" y="1904946"/>
            <a:ext cx="8407893" cy="3990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教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會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是神的殿</a:t>
            </a:r>
            <a:b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哥林多後書</a:t>
            </a:r>
            <a: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6:</a:t>
            </a:r>
            <a:r>
              <a:rPr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16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b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lang="zh-TW" altLang="pt-BR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神的殿依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然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民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禱告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的殿</a:t>
            </a:r>
            <a:b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11:</a:t>
            </a:r>
            <a:r>
              <a:rPr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17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endParaRPr lang="en-NZ" sz="2800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今天</a:t>
            </a:r>
            <a:r>
              <a:rPr lang="zh-TW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的“外邦人院”在那裏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？</a:t>
            </a:r>
            <a:r>
              <a:rPr lang="en-US" altLang="zh-TW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878368" y="1904946"/>
            <a:ext cx="8407893" cy="3498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你心裏的“外邦人院”在那裏？</a:t>
            </a:r>
            <a:endParaRPr lang="en-US" altLang="zh-TW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教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會</a:t>
            </a: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還有“外邦人院”嗎？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SzPct val="100000"/>
              <a:buFont typeface="Wingdings" charset="0"/>
              <a:buChar char="§"/>
            </a:pP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神的殿依</a:t>
            </a:r>
            <a:r>
              <a:rPr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然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民</a:t>
            </a:r>
            <a:r>
              <a:rPr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禱告</a:t>
            </a:r>
            <a:r>
              <a:rPr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的殿</a:t>
            </a:r>
            <a:br>
              <a:rPr lang="en-US" altLang="zh-TW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11:</a:t>
            </a:r>
            <a:r>
              <a:rPr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17</a:t>
            </a:r>
            <a:r>
              <a:rPr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endParaRPr lang="en-NZ" sz="2800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今天</a:t>
            </a:r>
            <a:r>
              <a:rPr lang="zh-TW" altLang="en-US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的“外邦人院”在那裏</a:t>
            </a:r>
            <a:r>
              <a:rPr lang="zh-TW" altLang="pt-BR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？</a:t>
            </a:r>
            <a:r>
              <a:rPr lang="en-US" altLang="zh-TW" sz="3600" b="1" dirty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905000" y="1719072"/>
            <a:ext cx="8407893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9900"/>
              </a:buClr>
              <a:buSzPct val="100000"/>
            </a:pPr>
            <a:r>
              <a:rPr lang="zh-CN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「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因</a:t>
            </a:r>
            <a:r>
              <a:rPr lang="zh-CN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為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你的</a:t>
            </a:r>
            <a:r>
              <a:rPr lang="zh-CN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財寶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在哪</a:t>
            </a:r>
            <a:r>
              <a:rPr lang="zh-CN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裡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，你的心也在那</a:t>
            </a:r>
            <a:r>
              <a:rPr lang="zh-CN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裡。」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（</a:t>
            </a:r>
            <a:r>
              <a:rPr lang="pt-BR" altLang="zh-TW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TW" altLang="en-US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馬太福音</a:t>
            </a:r>
            <a:r>
              <a:rPr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6:</a:t>
            </a:r>
            <a:r>
              <a:rPr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21</a:t>
            </a:r>
            <a:r>
              <a:rPr lang="zh-TW" altLang="pt-BR" sz="3200" b="1" i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）</a:t>
            </a:r>
            <a:endParaRPr lang="en-US" altLang="zh-TW" sz="3200" i="1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7" name="Picture 9" descr="bd0489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15" y="3697379"/>
            <a:ext cx="2251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 txBox="1">
            <a:spLocks/>
          </p:cNvSpPr>
          <p:nvPr/>
        </p:nvSpPr>
        <p:spPr bwMode="auto">
          <a:xfrm>
            <a:off x="1847851" y="733426"/>
            <a:ext cx="7993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zh-TW" altLang="en-US" sz="44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全球基督徒每年的收入</a:t>
            </a:r>
            <a:endParaRPr kumimoji="0" lang="en-NZ" sz="4400" b="1" i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7104064" y="4221163"/>
            <a:ext cx="3311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奉獻給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海外宣教</a:t>
            </a:r>
            <a:br>
              <a:rPr kumimoji="0" lang="en-GB" sz="32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GB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0.1%</a:t>
            </a:r>
            <a:endParaRPr kumimoji="0" lang="en-NZ" sz="24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3556" name="TextBox 16"/>
          <p:cNvSpPr txBox="1">
            <a:spLocks noChangeArrowheads="1"/>
          </p:cNvSpPr>
          <p:nvPr/>
        </p:nvSpPr>
        <p:spPr bwMode="auto">
          <a:xfrm>
            <a:off x="7175501" y="1628776"/>
            <a:ext cx="309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zh-TW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用</a:t>
            </a:r>
            <a:r>
              <a:rPr kumimoji="0" lang="zh-CN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於個人</a:t>
            </a:r>
            <a:r>
              <a:rPr kumimoji="0" lang="zh-TW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方面</a:t>
            </a:r>
            <a:br>
              <a:rPr kumimoji="0" lang="en-GB" altLang="zh-TW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NZ" altLang="zh-TW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98.1%</a:t>
            </a:r>
            <a:endParaRPr kumimoji="0" lang="en-NZ" sz="3200" b="1" dirty="0">
              <a:solidFill>
                <a:srgbClr val="B85808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700" y="2924175"/>
            <a:ext cx="331788" cy="293688"/>
          </a:xfrm>
          <a:prstGeom prst="roundRect">
            <a:avLst/>
          </a:prstGeom>
          <a:solidFill>
            <a:srgbClr val="FEC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Char char="q"/>
            </a:pPr>
            <a:endParaRPr lang="en-NZ">
              <a:solidFill>
                <a:srgbClr val="FFFF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7175501" y="2852738"/>
            <a:ext cx="3311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奉獻給</a:t>
            </a:r>
            <a:r>
              <a:rPr kumimoji="0" lang="zh-TW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教會</a:t>
            </a:r>
            <a:r>
              <a:rPr kumimoji="0" lang="en-US" altLang="zh-TW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kumimoji="0" lang="zh-CN" altLang="en-US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機構</a:t>
            </a:r>
            <a:br>
              <a:rPr kumimoji="0" lang="en-GB" altLang="zh-TW" sz="3200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r>
              <a:rPr kumimoji="0" lang="en-GB" sz="3200" b="1" dirty="0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1.8%</a:t>
            </a:r>
            <a:endParaRPr kumimoji="0" lang="en-AU" altLang="zh-TW" sz="3200" b="1" dirty="0">
              <a:solidFill>
                <a:srgbClr val="98480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3559" name="TextBox 19"/>
          <p:cNvSpPr txBox="1">
            <a:spLocks noChangeArrowheads="1"/>
          </p:cNvSpPr>
          <p:nvPr/>
        </p:nvSpPr>
        <p:spPr bwMode="auto">
          <a:xfrm>
            <a:off x="5087938" y="5797550"/>
            <a:ext cx="55800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en-GB" sz="1400" b="1" dirty="0">
                <a:solidFill>
                  <a:srgbClr val="B85808"/>
                </a:solidFill>
                <a:cs typeface="Arial" charset="0"/>
              </a:rPr>
              <a:t>Sources: </a:t>
            </a:r>
            <a:r>
              <a:rPr kumimoji="0" lang="en-GB" sz="1400" b="1" dirty="0" err="1">
                <a:solidFill>
                  <a:srgbClr val="B85808"/>
                </a:solidFill>
                <a:cs typeface="Arial" charset="0"/>
              </a:rPr>
              <a:t>www.worldchristiandatabase.org</a:t>
            </a:r>
            <a:r>
              <a:rPr kumimoji="0" lang="en-GB" sz="1400" b="1" dirty="0">
                <a:solidFill>
                  <a:srgbClr val="B85808"/>
                </a:solidFill>
                <a:cs typeface="Arial" charset="0"/>
              </a:rPr>
              <a:t>   </a:t>
            </a:r>
          </a:p>
          <a:p>
            <a:pPr eaLnBrk="1" hangingPunct="1"/>
            <a:r>
              <a:rPr kumimoji="0" lang="en-GB" sz="1400" b="1" dirty="0">
                <a:solidFill>
                  <a:srgbClr val="B85808"/>
                </a:solidFill>
                <a:cs typeface="Arial" charset="0"/>
              </a:rPr>
              <a:t>                 </a:t>
            </a:r>
            <a:r>
              <a:rPr kumimoji="0" lang="en-GB" sz="1400" b="1" dirty="0" err="1">
                <a:solidFill>
                  <a:srgbClr val="B85808"/>
                </a:solidFill>
                <a:cs typeface="Arial" charset="0"/>
              </a:rPr>
              <a:t>www.globalchristians.org</a:t>
            </a:r>
            <a:endParaRPr kumimoji="0" lang="en-GB" sz="1400" b="1" dirty="0">
              <a:solidFill>
                <a:srgbClr val="B85808"/>
              </a:solidFill>
              <a:cs typeface="Arial" charset="0"/>
            </a:endParaRPr>
          </a:p>
          <a:p>
            <a:pPr eaLnBrk="1" hangingPunct="1"/>
            <a:endParaRPr kumimoji="0" lang="en-NZ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43700" y="1700214"/>
            <a:ext cx="331788" cy="293687"/>
          </a:xfrm>
          <a:prstGeom prst="roundRect">
            <a:avLst/>
          </a:prstGeom>
          <a:solidFill>
            <a:srgbClr val="E9B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NZ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3700" y="4292600"/>
            <a:ext cx="331788" cy="293688"/>
          </a:xfrm>
          <a:prstGeom prst="roundRect">
            <a:avLst/>
          </a:prstGeom>
          <a:solidFill>
            <a:srgbClr val="F80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NZ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23562" name="Picture 12" descr="Christian Income World wide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84314"/>
            <a:ext cx="47672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4"/>
          <p:cNvSpPr>
            <a:spLocks noChangeArrowheads="1"/>
          </p:cNvSpPr>
          <p:nvPr/>
        </p:nvSpPr>
        <p:spPr bwMode="auto">
          <a:xfrm>
            <a:off x="2351088" y="2593975"/>
            <a:ext cx="2952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57</a:t>
            </a:r>
            <a:r>
              <a:rPr lang="zh-TW" altLang="en-US" sz="2800" b="1" dirty="0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兆美元</a:t>
            </a:r>
            <a:endParaRPr lang="en-US" altLang="zh-TW" sz="2800" b="1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/>
            <a:r>
              <a:rPr lang="en-US" altLang="zh-TW" sz="2800" b="1" dirty="0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(57 Trillion)</a:t>
            </a:r>
            <a:endParaRPr lang="en-PH" altLang="zh-TW" sz="2800" b="1" dirty="0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3564" name="Rectangle 4"/>
          <p:cNvSpPr>
            <a:spLocks noChangeArrowheads="1"/>
          </p:cNvSpPr>
          <p:nvPr/>
        </p:nvSpPr>
        <p:spPr bwMode="auto">
          <a:xfrm>
            <a:off x="2063750" y="3789363"/>
            <a:ext cx="3887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200" b="1" dirty="0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US$57,000,000,000,000.00</a:t>
            </a:r>
            <a:endParaRPr lang="en-PH" altLang="zh-TW" sz="2200" b="1" dirty="0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8" grpId="0"/>
      <p:bldP spid="23563" grpId="0"/>
      <p:bldP spid="235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 txBox="1">
            <a:spLocks/>
          </p:cNvSpPr>
          <p:nvPr/>
        </p:nvSpPr>
        <p:spPr bwMode="auto">
          <a:xfrm>
            <a:off x="1847851" y="908051"/>
            <a:ext cx="7993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endParaRPr kumimoji="0" lang="en-NZ" sz="3200" b="1" i="1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4579" name="Text Box 74"/>
          <p:cNvSpPr txBox="1">
            <a:spLocks noChangeArrowheads="1"/>
          </p:cNvSpPr>
          <p:nvPr/>
        </p:nvSpPr>
        <p:spPr bwMode="auto">
          <a:xfrm>
            <a:off x="1774825" y="1341439"/>
            <a:ext cx="762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100%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90%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80%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70%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60%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50%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40%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30%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20%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10%</a:t>
            </a:r>
          </a:p>
          <a:p>
            <a:pPr algn="r" eaLnBrk="1" hangingPunct="1">
              <a:spcBef>
                <a:spcPct val="50000"/>
              </a:spcBef>
            </a:pPr>
            <a:r>
              <a:rPr kumimoji="0" lang="en-US" altLang="zh-TW" sz="16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0%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40238" y="1196975"/>
            <a:ext cx="5715000" cy="1143000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pt-BR" sz="44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CN" altLang="en-US" sz="44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會資源</a:t>
            </a:r>
            <a:r>
              <a:rPr kumimoji="0" lang="zh-TW" altLang="pt-BR" sz="44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的分配</a:t>
            </a:r>
            <a:endParaRPr kumimoji="0" lang="en-US" altLang="zh-TW" sz="44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2541588" y="525145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3200" b="1">
                <a:solidFill>
                  <a:srgbClr val="984807"/>
                </a:solidFill>
                <a:latin typeface="微軟正黑體" charset="0"/>
                <a:ea typeface="微軟正黑體" charset="0"/>
                <a:cs typeface="微軟正黑體" charset="0"/>
              </a:rPr>
              <a:t>教</a:t>
            </a:r>
            <a:r>
              <a:rPr kumimoji="0" lang="zh-CN" altLang="en-US" sz="3200" b="1">
                <a:solidFill>
                  <a:srgbClr val="984807"/>
                </a:solidFill>
                <a:latin typeface="微軟正黑體" charset="0"/>
                <a:ea typeface="微軟正黑體" charset="0"/>
                <a:cs typeface="微軟正黑體" charset="0"/>
              </a:rPr>
              <a:t>會</a:t>
            </a:r>
            <a:r>
              <a:rPr kumimoji="0" lang="zh-TW" altLang="en-US" sz="3200" b="1">
                <a:solidFill>
                  <a:srgbClr val="984807"/>
                </a:solidFill>
                <a:latin typeface="微軟正黑體" charset="0"/>
                <a:ea typeface="微軟正黑體" charset="0"/>
                <a:cs typeface="微軟正黑體" charset="0"/>
              </a:rPr>
              <a:t>內部</a:t>
            </a:r>
            <a:endParaRPr kumimoji="0" lang="en-US" altLang="zh-TW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27350" y="4941888"/>
            <a:ext cx="1219200" cy="381000"/>
            <a:chOff x="0" y="576"/>
            <a:chExt cx="768" cy="240"/>
          </a:xfrm>
        </p:grpSpPr>
        <p:sp>
          <p:nvSpPr>
            <p:cNvPr id="24655" name="Oval 6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56" name="Oval 7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27350" y="4797425"/>
            <a:ext cx="1219200" cy="381000"/>
            <a:chOff x="0" y="576"/>
            <a:chExt cx="768" cy="240"/>
          </a:xfrm>
        </p:grpSpPr>
        <p:sp>
          <p:nvSpPr>
            <p:cNvPr id="24653" name="Oval 9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54" name="Oval 10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55913" y="4652963"/>
            <a:ext cx="1219200" cy="381000"/>
            <a:chOff x="0" y="576"/>
            <a:chExt cx="768" cy="240"/>
          </a:xfrm>
        </p:grpSpPr>
        <p:sp>
          <p:nvSpPr>
            <p:cNvPr id="24651" name="Oval 12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52" name="Oval 13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000375" y="4508500"/>
            <a:ext cx="1219200" cy="381000"/>
            <a:chOff x="0" y="576"/>
            <a:chExt cx="768" cy="240"/>
          </a:xfrm>
        </p:grpSpPr>
        <p:sp>
          <p:nvSpPr>
            <p:cNvPr id="24649" name="Oval 15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50" name="Oval 16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855913" y="4365625"/>
            <a:ext cx="1219200" cy="381000"/>
            <a:chOff x="0" y="576"/>
            <a:chExt cx="768" cy="240"/>
          </a:xfrm>
        </p:grpSpPr>
        <p:sp>
          <p:nvSpPr>
            <p:cNvPr id="24647" name="Oval 18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48" name="Oval 19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855913" y="4149725"/>
            <a:ext cx="1219200" cy="381000"/>
            <a:chOff x="0" y="576"/>
            <a:chExt cx="768" cy="240"/>
          </a:xfrm>
        </p:grpSpPr>
        <p:sp>
          <p:nvSpPr>
            <p:cNvPr id="24645" name="Oval 2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46" name="Oval 2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000375" y="4005263"/>
            <a:ext cx="1219200" cy="381000"/>
            <a:chOff x="0" y="576"/>
            <a:chExt cx="768" cy="240"/>
          </a:xfrm>
        </p:grpSpPr>
        <p:sp>
          <p:nvSpPr>
            <p:cNvPr id="24643" name="Oval 24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44" name="Oval 25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2782888" y="3860800"/>
            <a:ext cx="1346200" cy="381000"/>
            <a:chOff x="0" y="576"/>
            <a:chExt cx="768" cy="240"/>
          </a:xfrm>
        </p:grpSpPr>
        <p:sp>
          <p:nvSpPr>
            <p:cNvPr id="24641" name="Oval 27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42" name="Oval 28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927350" y="3716338"/>
            <a:ext cx="1219200" cy="381000"/>
            <a:chOff x="0" y="576"/>
            <a:chExt cx="768" cy="240"/>
          </a:xfrm>
        </p:grpSpPr>
        <p:sp>
          <p:nvSpPr>
            <p:cNvPr id="24639" name="Oval 30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40" name="Oval 31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5913" y="3500438"/>
            <a:ext cx="1219200" cy="381000"/>
            <a:chOff x="0" y="576"/>
            <a:chExt cx="768" cy="240"/>
          </a:xfrm>
        </p:grpSpPr>
        <p:sp>
          <p:nvSpPr>
            <p:cNvPr id="24637" name="Oval 33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38" name="Oval 34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927350" y="3357563"/>
            <a:ext cx="1219200" cy="381000"/>
            <a:chOff x="0" y="576"/>
            <a:chExt cx="768" cy="240"/>
          </a:xfrm>
        </p:grpSpPr>
        <p:sp>
          <p:nvSpPr>
            <p:cNvPr id="24635" name="Oval 36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36" name="Oval 37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2927350" y="3213100"/>
            <a:ext cx="1219200" cy="381000"/>
            <a:chOff x="0" y="576"/>
            <a:chExt cx="768" cy="240"/>
          </a:xfrm>
        </p:grpSpPr>
        <p:sp>
          <p:nvSpPr>
            <p:cNvPr id="24633" name="Oval 39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34" name="Oval 40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2855913" y="3068638"/>
            <a:ext cx="1320800" cy="381000"/>
            <a:chOff x="0" y="576"/>
            <a:chExt cx="768" cy="240"/>
          </a:xfrm>
        </p:grpSpPr>
        <p:sp>
          <p:nvSpPr>
            <p:cNvPr id="24631" name="Oval 42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32" name="Oval 43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2927350" y="2924175"/>
            <a:ext cx="1308100" cy="381000"/>
            <a:chOff x="0" y="576"/>
            <a:chExt cx="768" cy="240"/>
          </a:xfrm>
        </p:grpSpPr>
        <p:sp>
          <p:nvSpPr>
            <p:cNvPr id="24629" name="Oval 45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30" name="Oval 46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2927350" y="2708275"/>
            <a:ext cx="1219200" cy="381000"/>
            <a:chOff x="0" y="576"/>
            <a:chExt cx="768" cy="240"/>
          </a:xfrm>
        </p:grpSpPr>
        <p:sp>
          <p:nvSpPr>
            <p:cNvPr id="24627" name="Oval 5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28" name="Oval 5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9" name="Group 50"/>
          <p:cNvGrpSpPr>
            <a:grpSpLocks/>
          </p:cNvGrpSpPr>
          <p:nvPr/>
        </p:nvGrpSpPr>
        <p:grpSpPr bwMode="auto">
          <a:xfrm>
            <a:off x="3000375" y="2492375"/>
            <a:ext cx="1219200" cy="381000"/>
            <a:chOff x="0" y="576"/>
            <a:chExt cx="768" cy="240"/>
          </a:xfrm>
        </p:grpSpPr>
        <p:sp>
          <p:nvSpPr>
            <p:cNvPr id="24625" name="Oval 5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26" name="Oval 5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000375" y="2349500"/>
            <a:ext cx="1219200" cy="381000"/>
            <a:chOff x="0" y="576"/>
            <a:chExt cx="768" cy="240"/>
          </a:xfrm>
        </p:grpSpPr>
        <p:sp>
          <p:nvSpPr>
            <p:cNvPr id="24623" name="Oval 5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24" name="Oval 5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2927350" y="2133600"/>
            <a:ext cx="1219200" cy="381000"/>
            <a:chOff x="0" y="576"/>
            <a:chExt cx="768" cy="240"/>
          </a:xfrm>
        </p:grpSpPr>
        <p:sp>
          <p:nvSpPr>
            <p:cNvPr id="24621" name="Oval 5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22" name="Oval 5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22" name="Group 50"/>
          <p:cNvGrpSpPr>
            <a:grpSpLocks/>
          </p:cNvGrpSpPr>
          <p:nvPr/>
        </p:nvGrpSpPr>
        <p:grpSpPr bwMode="auto">
          <a:xfrm>
            <a:off x="2927350" y="1989138"/>
            <a:ext cx="1219200" cy="381000"/>
            <a:chOff x="0" y="576"/>
            <a:chExt cx="768" cy="240"/>
          </a:xfrm>
        </p:grpSpPr>
        <p:sp>
          <p:nvSpPr>
            <p:cNvPr id="24619" name="Oval 51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20" name="Oval 52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94" name="Text Box 80"/>
          <p:cNvSpPr txBox="1">
            <a:spLocks noChangeArrowheads="1"/>
          </p:cNvSpPr>
          <p:nvPr/>
        </p:nvSpPr>
        <p:spPr bwMode="auto">
          <a:xfrm>
            <a:off x="3149600" y="23225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87%</a:t>
            </a:r>
            <a:endParaRPr kumimoji="0" lang="en-AU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5" name="Text Box 83"/>
          <p:cNvSpPr txBox="1">
            <a:spLocks noChangeArrowheads="1"/>
          </p:cNvSpPr>
          <p:nvPr/>
        </p:nvSpPr>
        <p:spPr bwMode="auto">
          <a:xfrm>
            <a:off x="4876800" y="54102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kumimoji="0" lang="zh-TW" altLang="en-US" sz="3200" b="1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一般宣教</a:t>
            </a:r>
            <a:endParaRPr kumimoji="0" lang="en-US" altLang="zh-TW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5232400" y="4941888"/>
            <a:ext cx="1219200" cy="381000"/>
            <a:chOff x="0" y="576"/>
            <a:chExt cx="768" cy="240"/>
          </a:xfrm>
        </p:grpSpPr>
        <p:sp>
          <p:nvSpPr>
            <p:cNvPr id="24617" name="Oval 76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18" name="Oval 77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5303838" y="3789363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12%</a:t>
            </a:r>
            <a:endParaRPr kumimoji="0" lang="en-AU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1" name="Text Box 84"/>
          <p:cNvSpPr txBox="1">
            <a:spLocks noChangeArrowheads="1"/>
          </p:cNvSpPr>
          <p:nvPr/>
        </p:nvSpPr>
        <p:spPr bwMode="auto">
          <a:xfrm>
            <a:off x="6951664" y="5397500"/>
            <a:ext cx="216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3200" b="1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拓荒宣教</a:t>
            </a:r>
            <a:endParaRPr kumimoji="0" lang="en-US" altLang="zh-TW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2" name="Oval 79"/>
          <p:cNvSpPr>
            <a:spLocks noChangeArrowheads="1"/>
          </p:cNvSpPr>
          <p:nvPr/>
        </p:nvSpPr>
        <p:spPr bwMode="auto">
          <a:xfrm>
            <a:off x="7751763" y="5157789"/>
            <a:ext cx="457200" cy="166687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7521575" y="411003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1%</a:t>
            </a:r>
            <a:endParaRPr kumimoji="0" lang="en-AU" sz="3200" b="1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104" name="Picture 81" descr="EXA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0600" y="2819400"/>
            <a:ext cx="1828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9" name="TextBox 19"/>
          <p:cNvSpPr txBox="1">
            <a:spLocks noChangeArrowheads="1"/>
          </p:cNvSpPr>
          <p:nvPr/>
        </p:nvSpPr>
        <p:spPr bwMode="auto">
          <a:xfrm>
            <a:off x="6527801" y="6011864"/>
            <a:ext cx="3698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en-GB" sz="1400" b="1">
                <a:solidFill>
                  <a:srgbClr val="B85808"/>
                </a:solidFill>
                <a:latin typeface="微軟正黑體" charset="0"/>
                <a:ea typeface="微軟正黑體" charset="0"/>
                <a:cs typeface="微軟正黑體" charset="0"/>
              </a:rPr>
              <a:t>Source: www.worldchristiandatabase.org</a:t>
            </a:r>
          </a:p>
          <a:p>
            <a:pPr eaLnBrk="1" hangingPunct="1"/>
            <a:endParaRPr kumimoji="0" lang="en-NZ" b="1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24" name="Group 75"/>
          <p:cNvGrpSpPr>
            <a:grpSpLocks/>
          </p:cNvGrpSpPr>
          <p:nvPr/>
        </p:nvGrpSpPr>
        <p:grpSpPr bwMode="auto">
          <a:xfrm>
            <a:off x="5303838" y="4797425"/>
            <a:ext cx="1219200" cy="381000"/>
            <a:chOff x="0" y="576"/>
            <a:chExt cx="768" cy="240"/>
          </a:xfrm>
        </p:grpSpPr>
        <p:sp>
          <p:nvSpPr>
            <p:cNvPr id="24615" name="Oval 76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16" name="Oval 77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5375275" y="4652963"/>
            <a:ext cx="1219200" cy="381000"/>
            <a:chOff x="0" y="576"/>
            <a:chExt cx="768" cy="240"/>
          </a:xfrm>
        </p:grpSpPr>
        <p:sp>
          <p:nvSpPr>
            <p:cNvPr id="24613" name="Oval 76"/>
            <p:cNvSpPr>
              <a:spLocks noChangeArrowheads="1"/>
            </p:cNvSpPr>
            <p:nvPr/>
          </p:nvSpPr>
          <p:spPr bwMode="auto">
            <a:xfrm>
              <a:off x="0" y="624"/>
              <a:ext cx="768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24614" name="Oval 77"/>
            <p:cNvSpPr>
              <a:spLocks noChangeArrowheads="1"/>
            </p:cNvSpPr>
            <p:nvPr/>
          </p:nvSpPr>
          <p:spPr bwMode="auto">
            <a:xfrm>
              <a:off x="0" y="576"/>
              <a:ext cx="768" cy="192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99" name="Oval 78"/>
          <p:cNvSpPr>
            <a:spLocks noChangeArrowheads="1"/>
          </p:cNvSpPr>
          <p:nvPr/>
        </p:nvSpPr>
        <p:spPr bwMode="auto">
          <a:xfrm>
            <a:off x="5664200" y="4652963"/>
            <a:ext cx="838200" cy="2286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4" grpId="0"/>
      <p:bldP spid="95" grpId="0"/>
      <p:bldP spid="100" grpId="0"/>
      <p:bldP spid="101" grpId="0"/>
      <p:bldP spid="102" grpId="0" animBg="1"/>
      <p:bldP spid="103" grpId="0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 txBox="1">
            <a:spLocks/>
          </p:cNvSpPr>
          <p:nvPr/>
        </p:nvSpPr>
        <p:spPr bwMode="auto">
          <a:xfrm>
            <a:off x="1847851" y="908051"/>
            <a:ext cx="7993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endParaRPr kumimoji="0" lang="en-NZ" sz="3200" b="1" i="1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874839" y="1046163"/>
            <a:ext cx="7920037" cy="7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9900"/>
              </a:buClr>
              <a:buSzPct val="100000"/>
            </a:pPr>
            <a:r>
              <a:rPr lang="zh-CN" altLang="en-US" sz="4400" b="1" dirty="0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rPr>
              <a:t>聖經翻譯</a:t>
            </a:r>
            <a:endParaRPr lang="en-NZ" sz="4400" b="1" dirty="0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26628" name="Picture 1031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341439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992314" y="1984375"/>
            <a:ext cx="766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pt-BR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世界上有</a:t>
            </a:r>
            <a:r>
              <a:rPr kumimoji="0" lang="pt-BR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6,</a:t>
            </a:r>
            <a:r>
              <a:rPr kumimoji="0"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0" lang="pt-BR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0" lang="pt-BR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種語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endParaRPr kumimoji="0"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1992314" y="2801938"/>
            <a:ext cx="7813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完成整本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聖經翻譯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的，只有 </a:t>
            </a:r>
            <a:r>
              <a:rPr kumimoji="0" lang="pt-BR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kumimoji="0"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種語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endParaRPr kumimoji="0"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1029"/>
          <p:cNvSpPr txBox="1">
            <a:spLocks noChangeArrowheads="1"/>
          </p:cNvSpPr>
          <p:nvPr/>
        </p:nvSpPr>
        <p:spPr bwMode="auto">
          <a:xfrm>
            <a:off x="2028825" y="3644900"/>
            <a:ext cx="7766050" cy="14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聖經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kumimoji="0" lang="zh-TW" altLang="pt-BR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kumimoji="0" lang="pt-BR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500 </a:t>
            </a:r>
            <a:r>
              <a:rPr kumimoji="0"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</a:t>
            </a:r>
            <a:r>
              <a:rPr kumimoji="0" lang="zh-TW" altLang="pt-BR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r>
              <a:rPr kumimoji="0" lang="zh-TW" altLang="pt-BR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譯本</a:t>
            </a:r>
            <a:endParaRPr kumimoji="0" lang="en-US" altLang="zh-CN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中文聖經亦有近百個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譯本</a:t>
            </a:r>
            <a:endParaRPr kumimoji="0"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TextBox 19"/>
          <p:cNvSpPr txBox="1">
            <a:spLocks noChangeArrowheads="1"/>
          </p:cNvSpPr>
          <p:nvPr/>
        </p:nvSpPr>
        <p:spPr bwMode="auto">
          <a:xfrm>
            <a:off x="2063750" y="5929314"/>
            <a:ext cx="860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en-GB" sz="1400" b="1">
                <a:solidFill>
                  <a:srgbClr val="B85808"/>
                </a:solidFill>
                <a:cs typeface="Arial" charset="0"/>
              </a:rPr>
              <a:t>Sources: Operation World 2010, www.hyperhistory.net  (The Development of Bible Translations) </a:t>
            </a:r>
            <a:endParaRPr kumimoji="0" lang="en-NZ" b="1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b="1" dirty="0">
                <a:latin typeface="微軟正黑體" charset="0"/>
                <a:ea typeface="微軟正黑體" charset="0"/>
                <a:cs typeface="微軟正黑體" charset="0"/>
              </a:rPr>
              <a:t>11:15-17</a:t>
            </a:r>
            <a:endParaRPr lang="en-US" dirty="0"/>
          </a:p>
        </p:txBody>
      </p:sp>
      <p:pic>
        <p:nvPicPr>
          <p:cNvPr id="5" name="Content Placeholder 4" descr="temple-model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15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848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 txBox="1">
            <a:spLocks/>
          </p:cNvSpPr>
          <p:nvPr/>
        </p:nvSpPr>
        <p:spPr bwMode="auto">
          <a:xfrm>
            <a:off x="1511301" y="836614"/>
            <a:ext cx="7993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endParaRPr kumimoji="0" lang="en-NZ" sz="3200" b="1" i="1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279650" y="1125538"/>
            <a:ext cx="7416800" cy="7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9900"/>
              </a:buClr>
              <a:buSzPct val="100000"/>
            </a:pPr>
            <a:r>
              <a:rPr lang="zh-TW" altLang="pt-BR" sz="4400" b="1" dirty="0">
                <a:solidFill>
                  <a:prstClr val="black"/>
                </a:solidFill>
                <a:latin typeface="微軟正黑體" charset="0"/>
                <a:ea typeface="微軟正黑體" charset="0"/>
                <a:cs typeface="微軟正黑體" charset="0"/>
              </a:rPr>
              <a:t>基督教刊物</a:t>
            </a:r>
            <a:endParaRPr lang="en-NZ" sz="4400" b="1" dirty="0">
              <a:solidFill>
                <a:prstClr val="black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06700" y="2171700"/>
            <a:ext cx="6172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在基督教</a:t>
            </a:r>
            <a:r>
              <a:rPr kumimoji="0"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書</a:t>
            </a:r>
            <a:r>
              <a:rPr kumimoji="0"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店中，有</a:t>
            </a:r>
            <a:r>
              <a:rPr kumimoji="0"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9</a:t>
            </a:r>
            <a:r>
              <a:rPr kumimoji="0"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7</a:t>
            </a:r>
            <a:r>
              <a:rPr kumimoji="0" lang="pt-BR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% </a:t>
            </a:r>
            <a:r>
              <a:rPr kumimoji="0"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的</a:t>
            </a:r>
            <a:r>
              <a:rPr kumimoji="0"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書刊</a:t>
            </a:r>
            <a:r>
              <a:rPr kumimoji="0"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是</a:t>
            </a:r>
            <a:r>
              <a:rPr kumimoji="0"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關乎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我</a:t>
            </a:r>
            <a:r>
              <a:rPr kumimoji="0"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們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自己</a:t>
            </a:r>
            <a:r>
              <a:rPr kumimoji="0" lang="zh-CN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的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需要</a:t>
            </a:r>
            <a:r>
              <a:rPr kumimoji="0" lang="zh-TW" altLang="pt-BR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！</a:t>
            </a:r>
            <a:endParaRPr kumimoji="0" lang="en-US" altLang="zh-TW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spcBef>
                <a:spcPct val="50000"/>
              </a:spcBef>
            </a:pPr>
            <a:endParaRPr kumimoji="0" lang="en-US" altLang="zh-TW" sz="32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27653" name="TextBox 19"/>
          <p:cNvSpPr txBox="1">
            <a:spLocks noChangeArrowheads="1"/>
          </p:cNvSpPr>
          <p:nvPr/>
        </p:nvSpPr>
        <p:spPr bwMode="auto">
          <a:xfrm>
            <a:off x="3756026" y="5876925"/>
            <a:ext cx="7235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en-GB" sz="1400" b="1">
                <a:solidFill>
                  <a:srgbClr val="B85808"/>
                </a:solidFill>
                <a:cs typeface="Arial" charset="0"/>
              </a:rPr>
              <a:t>Source: WORD Catalogue, April 2011 (list of available Christian books and items)   </a:t>
            </a:r>
          </a:p>
          <a:p>
            <a:pPr eaLnBrk="1" hangingPunct="1"/>
            <a:endParaRPr kumimoji="0" lang="en-NZ" b="1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1618">
            <a:off x="3798889" y="4616451"/>
            <a:ext cx="3017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933825"/>
            <a:ext cx="22717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7176121" y="3429001"/>
            <a:ext cx="3240617" cy="24304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247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 txBox="1">
            <a:spLocks/>
          </p:cNvSpPr>
          <p:nvPr/>
        </p:nvSpPr>
        <p:spPr bwMode="auto">
          <a:xfrm>
            <a:off x="1847851" y="908051"/>
            <a:ext cx="7993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endParaRPr kumimoji="0" lang="en-NZ" sz="3200" b="1" i="1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2232026" y="1268413"/>
            <a:ext cx="3559175" cy="3600450"/>
          </a:xfrm>
          <a:prstGeom prst="ellipse">
            <a:avLst/>
          </a:prstGeom>
          <a:gradFill rotWithShape="1">
            <a:gsLst>
              <a:gs pos="0">
                <a:srgbClr val="4C000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zh-HK" sz="3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3280355" y="1819878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敬拜</a:t>
            </a:r>
            <a:endParaRPr kumimoji="0"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2756369" y="1798836"/>
            <a:ext cx="2427513" cy="262532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 flipH="1">
            <a:off x="2724589" y="1804195"/>
            <a:ext cx="2535206" cy="248066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 flipH="1">
            <a:off x="2362200" y="3068639"/>
            <a:ext cx="1600200" cy="6762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2286000" y="283845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</a:t>
            </a:r>
            <a:endParaRPr kumimoji="0"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2636838" y="3663950"/>
            <a:ext cx="373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HK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endParaRPr kumimoji="0" lang="zh-HK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143250" y="3859850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門訓</a:t>
            </a:r>
            <a:endParaRPr kumimoji="0"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3962400" y="2860676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團契</a:t>
            </a:r>
            <a:endParaRPr kumimoji="0"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2362200" y="53340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該這樣</a:t>
            </a:r>
            <a:r>
              <a:rPr kumimoji="0" lang="pt-BR" altLang="zh-HK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39"/>
          <p:cNvSpPr>
            <a:spLocks noChangeArrowheads="1"/>
          </p:cNvSpPr>
          <p:nvPr/>
        </p:nvSpPr>
        <p:spPr bwMode="auto">
          <a:xfrm>
            <a:off x="5951538" y="1196975"/>
            <a:ext cx="3886200" cy="38100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>
            <a:off x="6484939" y="1806576"/>
            <a:ext cx="663575" cy="663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6904038" y="2187575"/>
            <a:ext cx="1981200" cy="1828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 flipH="1">
            <a:off x="8605838" y="1806575"/>
            <a:ext cx="698500" cy="698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 flipH="1" flipV="1">
            <a:off x="8529638" y="3778251"/>
            <a:ext cx="698500" cy="695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V="1">
            <a:off x="6561138" y="3806825"/>
            <a:ext cx="666750" cy="6667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HK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6816725" y="2628900"/>
            <a:ext cx="21473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pt-BR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</a:t>
            </a:r>
          </a:p>
          <a:p>
            <a:pPr algn="ctr" eaLnBrk="1" hangingPunct="1"/>
            <a:r>
              <a:rPr kumimoji="0" lang="pt-BR" altLang="zh-HK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pt-BR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</a:t>
            </a:r>
            <a:r>
              <a:rPr lang="zh-CN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普世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宣教</a:t>
            </a:r>
            <a:r>
              <a:rPr kumimoji="0" lang="pt-BR" altLang="zh-HK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6816725" y="1557338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敬拜</a:t>
            </a:r>
            <a:endParaRPr kumimoji="0"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Box 62"/>
          <p:cNvSpPr txBox="1">
            <a:spLocks noChangeArrowheads="1"/>
          </p:cNvSpPr>
          <p:nvPr/>
        </p:nvSpPr>
        <p:spPr bwMode="auto">
          <a:xfrm rot="5400000">
            <a:off x="8887123" y="2815927"/>
            <a:ext cx="923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團契</a:t>
            </a:r>
            <a:endParaRPr kumimoji="0"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 rot="16200000">
            <a:off x="6047631" y="2863056"/>
            <a:ext cx="923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</a:t>
            </a:r>
            <a:endParaRPr kumimoji="0"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6600826" y="4221163"/>
            <a:ext cx="254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門訓</a:t>
            </a:r>
          </a:p>
        </p:txBody>
      </p:sp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6972300" y="5346701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pt-BR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0"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該這樣</a:t>
            </a:r>
            <a:r>
              <a:rPr kumimoji="0" lang="pt-BR" altLang="zh-HK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 txBox="1">
            <a:spLocks/>
          </p:cNvSpPr>
          <p:nvPr/>
        </p:nvSpPr>
        <p:spPr bwMode="auto">
          <a:xfrm>
            <a:off x="1847851" y="908051"/>
            <a:ext cx="7993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endParaRPr kumimoji="0" lang="en-NZ" sz="3200" b="1" i="1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32176" y="3357563"/>
            <a:ext cx="6697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kumimoji="0" lang="zh-TW" altLang="pt-BR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神的</a:t>
            </a:r>
            <a:r>
              <a:rPr kumimoji="0" lang="zh-CN" altLang="en-US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殿</a:t>
            </a:r>
            <a:r>
              <a:rPr kumimoji="0" lang="zh-TW" altLang="pt-BR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是</a:t>
            </a:r>
            <a:r>
              <a:rPr kumimoji="0" lang="zh-CN" altLang="en-US" sz="4800" b="1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kumimoji="0" lang="zh-TW" altLang="pt-BR" sz="4800" b="1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民</a:t>
            </a:r>
            <a:r>
              <a:rPr kumimoji="0" lang="zh-CN" altLang="en-US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禱告</a:t>
            </a:r>
            <a:r>
              <a:rPr kumimoji="0" lang="zh-TW" altLang="pt-BR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的殿</a:t>
            </a:r>
            <a:r>
              <a:rPr kumimoji="0" lang="zh-CN" altLang="en-US" sz="4800" b="1">
                <a:solidFill>
                  <a:srgbClr val="CC3300"/>
                </a:solidFill>
                <a:latin typeface="微軟正黑體" charset="0"/>
                <a:ea typeface="微軟正黑體" charset="0"/>
                <a:cs typeface="微軟正黑體" charset="0"/>
              </a:rPr>
              <a:t>！</a:t>
            </a:r>
            <a:endParaRPr kumimoji="0" lang="en-US" altLang="zh-TW" sz="4800" b="1" i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rot="-908012">
            <a:off x="1905000" y="1866900"/>
            <a:ext cx="5289550" cy="1143000"/>
          </a:xfrm>
          <a:prstGeom prst="rect">
            <a:avLst/>
          </a:prstGeom>
          <a:noFill/>
          <a:ln w="57150" cmpd="thickThin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kumimoji="0" lang="zh-TW" altLang="pt-BR" sz="6000" b="1">
                <a:solidFill>
                  <a:srgbClr val="953735"/>
                </a:solidFill>
                <a:latin typeface="微軟正黑體" charset="0"/>
                <a:ea typeface="微軟正黑體" charset="0"/>
                <a:cs typeface="微軟正黑體" charset="0"/>
              </a:rPr>
              <a:t>千</a:t>
            </a:r>
            <a:r>
              <a:rPr kumimoji="0" lang="zh-CN" altLang="en-US" sz="6000" b="1">
                <a:solidFill>
                  <a:srgbClr val="953735"/>
                </a:solidFill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kumimoji="0" lang="zh-TW" altLang="pt-BR" sz="6000" b="1">
                <a:solidFill>
                  <a:srgbClr val="953735"/>
                </a:solidFill>
                <a:latin typeface="微軟正黑體" charset="0"/>
                <a:ea typeface="微軟正黑體" charset="0"/>
                <a:cs typeface="微軟正黑體" charset="0"/>
              </a:rPr>
              <a:t>別忘</a:t>
            </a:r>
            <a:r>
              <a:rPr kumimoji="0" lang="zh-CN" altLang="en-US" sz="6000" b="1">
                <a:solidFill>
                  <a:srgbClr val="953735"/>
                </a:solidFill>
                <a:latin typeface="微軟正黑體" charset="0"/>
                <a:ea typeface="微軟正黑體" charset="0"/>
                <a:cs typeface="微軟正黑體" charset="0"/>
              </a:rPr>
              <a:t>記</a:t>
            </a:r>
            <a:endParaRPr kumimoji="0" lang="en-US" altLang="zh-TW" sz="6000" b="1">
              <a:solidFill>
                <a:srgbClr val="953735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b="1" dirty="0">
                <a:latin typeface="微軟正黑體" charset="0"/>
                <a:ea typeface="微軟正黑體" charset="0"/>
                <a:cs typeface="微軟正黑體" charset="0"/>
              </a:rPr>
              <a:t>11:15-17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CN" sz="3200" baseline="30000" dirty="0"/>
              <a:t>15</a:t>
            </a:r>
            <a:r>
              <a:rPr lang="zh-TW" altLang="en-US" sz="3200" baseline="30000" dirty="0"/>
              <a:t> </a:t>
            </a:r>
            <a:r>
              <a:rPr lang="zh-TW" altLang="en-US" sz="3200" dirty="0"/>
              <a:t>他們來到耶路撒冷。耶穌進入聖殿，趕出殿裏做買賣的人，推倒兌換銀錢之人的桌子和賣鴿子之人的凳子；</a:t>
            </a:r>
            <a:r>
              <a:rPr lang="en-US" altLang="zh-TW" sz="3200" baseline="30000" dirty="0"/>
              <a:t>16</a:t>
            </a:r>
            <a:r>
              <a:rPr lang="zh-TW" altLang="en-US" sz="3200" dirty="0"/>
              <a:t> 也不許人拿著器具從殿裏經過；</a:t>
            </a:r>
            <a:r>
              <a:rPr lang="en-US" altLang="zh-TW" sz="3200" baseline="30000" dirty="0"/>
              <a:t>17</a:t>
            </a:r>
            <a:r>
              <a:rPr lang="zh-TW" altLang="en-US" sz="3200" baseline="30000" dirty="0"/>
              <a:t> </a:t>
            </a:r>
            <a:r>
              <a:rPr lang="zh-TW" altLang="en-US" sz="3200" dirty="0"/>
              <a:t>便教訓他們說：「經上不是記著說：</a:t>
            </a:r>
          </a:p>
          <a:p>
            <a:pPr marL="45720" indent="0">
              <a:buNone/>
            </a:pPr>
            <a:r>
              <a:rPr lang="en-US" altLang="zh-TW" sz="3200" dirty="0"/>
              <a:t>		</a:t>
            </a:r>
            <a:r>
              <a:rPr lang="zh-TW" altLang="en-US" sz="3200" dirty="0">
                <a:solidFill>
                  <a:srgbClr val="FF0000"/>
                </a:solidFill>
              </a:rPr>
              <a:t>我的殿必稱為萬國禱告的殿嗎？</a:t>
            </a:r>
          </a:p>
          <a:p>
            <a:pPr marL="4572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		</a:t>
            </a:r>
            <a:r>
              <a:rPr lang="zh-TW" altLang="en-US" sz="3200" dirty="0">
                <a:solidFill>
                  <a:srgbClr val="FF0000"/>
                </a:solidFill>
              </a:rPr>
              <a:t>你們倒使它成為賊窩了</a:t>
            </a:r>
            <a:r>
              <a:rPr lang="zh-TW" altLang="en-US" sz="3200" dirty="0"/>
              <a:t>。」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17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耶穌巡視聖殿</a:t>
            </a:r>
            <a:endParaRPr lang="en-US" sz="4000" dirty="0"/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05000" y="1719071"/>
            <a:ext cx="840789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30000"/>
              </a:spcBef>
              <a:buClr>
                <a:srgbClr val="CC6600"/>
              </a:buClr>
              <a:buFont typeface="Wingdings" charset="0"/>
              <a:buChar char="§"/>
            </a:pP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耶穌來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到耶路撒冷，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巡視聖殿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。</a:t>
            </a:r>
            <a:br>
              <a:rPr kumimoji="0" lang="en-US" altLang="zh-TW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en-GB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spcBef>
                <a:spcPts val="1800"/>
              </a:spcBef>
              <a:buClr>
                <a:srgbClr val="CC6600"/>
              </a:buClr>
              <a:buFont typeface="Wingdings" charset="0"/>
              <a:buChar char="§"/>
            </a:pP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耶穌看見聖殿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這情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況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，令祂十分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憤怒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，甚至拿起鞭子把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牲畜趕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走。（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約</a:t>
            </a:r>
            <a:r>
              <a:rPr kumimoji="0" lang="en-US" altLang="zh-TW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2: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15）</a:t>
            </a:r>
            <a:br>
              <a:rPr kumimoji="0" lang="en-US" altLang="zh-TW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br>
              <a:rPr kumimoji="0" lang="en-US" altLang="zh-TW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br>
              <a:rPr kumimoji="0" lang="en-US" altLang="zh-TW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</a:br>
            <a:endParaRPr kumimoji="0" lang="en-GB" dirty="0">
              <a:solidFill>
                <a:srgbClr val="CC33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>
              <a:spcBef>
                <a:spcPts val="1800"/>
              </a:spcBef>
              <a:buClr>
                <a:srgbClr val="CC6600"/>
              </a:buClr>
              <a:buFont typeface="Wingdings" charset="0"/>
              <a:buChar char="§"/>
            </a:pP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究竟是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什麼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原因令到</a:t>
            </a:r>
            <a:r>
              <a:rPr kumimoji="0" lang="zh-CN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耶穌這麼憤怒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？</a:t>
            </a:r>
            <a:endParaRPr kumimoji="0" lang="en-NZ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858">
            <a:off x="7677550" y="2660648"/>
            <a:ext cx="2317156" cy="30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b="1" dirty="0">
                <a:latin typeface="微軟正黑體" charset="0"/>
                <a:ea typeface="微軟正黑體" charset="0"/>
                <a:cs typeface="微軟正黑體" charset="0"/>
              </a:rPr>
              <a:t>11:15-17</a:t>
            </a:r>
            <a:endParaRPr lang="en-US" dirty="0"/>
          </a:p>
        </p:txBody>
      </p:sp>
      <p:pic>
        <p:nvPicPr>
          <p:cNvPr id="5" name="Content Placeholder 4" descr="temple-model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15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236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lang="en-US" altLang="zh-TW" b="1" dirty="0">
                <a:latin typeface="微軟正黑體" charset="0"/>
                <a:ea typeface="微軟正黑體" charset="0"/>
                <a:cs typeface="微軟正黑體" charset="0"/>
              </a:rPr>
              <a:t>11:15-17</a:t>
            </a:r>
            <a:endParaRPr lang="en-US" dirty="0"/>
          </a:p>
        </p:txBody>
      </p:sp>
      <p:pic>
        <p:nvPicPr>
          <p:cNvPr id="4" name="Content Placeholder 3" descr="HerodTempleMed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3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70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聖殿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乃是「</a:t>
            </a:r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民</a:t>
            </a:r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禱告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的殿」</a:t>
            </a:r>
            <a:endParaRPr lang="en-US" sz="3600" dirty="0"/>
          </a:p>
        </p:txBody>
      </p:sp>
      <p:sp>
        <p:nvSpPr>
          <p:cNvPr id="5" name="Title Placeholder 1"/>
          <p:cNvSpPr txBox="1">
            <a:spLocks noGrp="1"/>
          </p:cNvSpPr>
          <p:nvPr>
            <p:ph idx="1"/>
          </p:nvPr>
        </p:nvSpPr>
        <p:spPr bwMode="auto">
          <a:xfrm>
            <a:off x="1905001" y="2246014"/>
            <a:ext cx="8407893" cy="38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514350" indent="-5143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0" indent="0" eaLnBrk="1" hangingPunct="1">
              <a:buNone/>
            </a:pPr>
            <a:r>
              <a:rPr kumimoji="0" lang="en-US" altLang="zh-TW" sz="36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   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kumimoji="0"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11:17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，以賽亞書</a:t>
            </a:r>
            <a:r>
              <a:rPr kumimoji="0"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56:3-7</a:t>
            </a:r>
          </a:p>
          <a:p>
            <a:pPr marL="0" indent="0" eaLnBrk="1" hangingPunct="1">
              <a:buNone/>
            </a:pPr>
            <a:endParaRPr kumimoji="0" lang="en-US" altLang="zh-TW" sz="3200" b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eaLnBrk="1" hangingPunct="1">
              <a:buNone/>
            </a:pP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「經上不是記著說我的殿必稱為萬國禱告的殿嗎？」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可</a:t>
            </a:r>
            <a:r>
              <a:rPr kumimoji="0" lang="en-US" altLang="zh-TW" sz="24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11:17</a:t>
            </a:r>
          </a:p>
          <a:p>
            <a:pPr eaLnBrk="1" hangingPunct="1"/>
            <a:endParaRPr kumimoji="0" lang="en-NZ" sz="3600" b="1" i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8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微軟正黑體" charset="0"/>
                <a:ea typeface="微軟正黑體" charset="0"/>
                <a:cs typeface="微軟正黑體" charset="0"/>
              </a:rPr>
              <a:t>以賽亞書</a:t>
            </a:r>
            <a:r>
              <a:rPr lang="en-US" altLang="zh-TW" sz="3600" b="1" dirty="0">
                <a:latin typeface="微軟正黑體" charset="0"/>
                <a:ea typeface="微軟正黑體" charset="0"/>
                <a:cs typeface="微軟正黑體" charset="0"/>
              </a:rPr>
              <a:t>56:3-7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5000" y="1688270"/>
            <a:ext cx="85558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aseline="30000" dirty="0">
                <a:solidFill>
                  <a:prstClr val="black"/>
                </a:solidFill>
                <a:latin typeface="Franklin Gothic Medium"/>
                <a:ea typeface="微软雅黑" panose="020B0503020204020204" pitchFamily="34" charset="-122"/>
              </a:rPr>
              <a:t>3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FF0000"/>
                </a:solidFill>
                <a:latin typeface="Franklin Gothic Medium"/>
                <a:ea typeface="微軟正黑體" panose="020B0604030504040204" pitchFamily="34" charset="-120"/>
              </a:rPr>
              <a:t>與耶和華聯合的外邦人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不要說：耶和華必定將我從他民中分別出來。太監也不要說：我是枯樹。</a:t>
            </a:r>
            <a:r>
              <a:rPr lang="en-US" altLang="zh-TW" sz="3000" baseline="30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4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因為耶和華如此說：那些謹守我的安息日，揀選我所喜悅的事，持守我約的太監，</a:t>
            </a:r>
            <a:r>
              <a:rPr lang="en-US" altLang="zh-TW" sz="3000" baseline="30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5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我必使他們在我殿中，在我牆內，有記念，有名號，比有兒女的更美。我必賜他們永遠的名，不能剪除。</a:t>
            </a:r>
            <a:r>
              <a:rPr lang="en-US" altLang="zh-TW" sz="3000" baseline="30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6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還有那些</a:t>
            </a:r>
            <a:r>
              <a:rPr lang="zh-TW" altLang="en-US" sz="3000" b="1" dirty="0">
                <a:solidFill>
                  <a:srgbClr val="FF0000"/>
                </a:solidFill>
                <a:latin typeface="Franklin Gothic Medium"/>
                <a:ea typeface="微軟正黑體" panose="020B0604030504040204" pitchFamily="34" charset="-120"/>
              </a:rPr>
              <a:t>與耶和華聯合的外邦人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，要事奉他，要愛耶和華的名，要作他的僕人－就是凡守安息日不干犯，又持守他約的人。</a:t>
            </a:r>
            <a:r>
              <a:rPr lang="en-US" altLang="zh-CN" sz="3000" baseline="30000" dirty="0">
                <a:solidFill>
                  <a:prstClr val="black"/>
                </a:solidFill>
                <a:latin typeface="Franklin Gothic Medium"/>
                <a:ea typeface="微软雅黑" panose="020B0503020204020204" pitchFamily="34" charset="-122"/>
              </a:rPr>
              <a:t>7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FF0000"/>
                </a:solidFill>
                <a:latin typeface="Franklin Gothic Medium"/>
                <a:ea typeface="微軟正黑體" panose="020B0604030504040204" pitchFamily="34" charset="-120"/>
              </a:rPr>
              <a:t>我必領他們到我的聖山，使他們在禱告我的殿中喜樂</a:t>
            </a:r>
            <a:r>
              <a:rPr lang="zh-TW" altLang="en-US" sz="3000" dirty="0">
                <a:solidFill>
                  <a:prstClr val="black"/>
                </a:solidFill>
                <a:latin typeface="Franklin Gothic Medium"/>
                <a:ea typeface="微軟正黑體" panose="020B0604030504040204" pitchFamily="34" charset="-120"/>
              </a:rPr>
              <a:t>。</a:t>
            </a:r>
          </a:p>
          <a:p>
            <a:r>
              <a:rPr lang="en-US" sz="3000" dirty="0">
                <a:solidFill>
                  <a:prstClr val="black"/>
                </a:solidFill>
                <a:latin typeface="Franklin Gothic Medium"/>
              </a:rPr>
              <a:t> </a:t>
            </a:r>
            <a:endParaRPr lang="zh-TW" altLang="en-US" sz="3000" dirty="0">
              <a:solidFill>
                <a:prstClr val="black"/>
              </a:solidFill>
              <a:latin typeface="Franklin Gothic Medium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26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聖殿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乃是「</a:t>
            </a:r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萬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民</a:t>
            </a:r>
            <a:r>
              <a:rPr lang="zh-CN" altLang="en-US" sz="3600" b="1" dirty="0">
                <a:latin typeface="微軟正黑體" charset="0"/>
                <a:ea typeface="微軟正黑體" charset="0"/>
                <a:cs typeface="微軟正黑體" charset="0"/>
              </a:rPr>
              <a:t>禱告</a:t>
            </a:r>
            <a:r>
              <a:rPr lang="zh-TW" altLang="pt-BR" sz="3600" b="1" dirty="0">
                <a:latin typeface="微軟正黑體" charset="0"/>
                <a:ea typeface="微軟正黑體" charset="0"/>
                <a:cs typeface="微軟正黑體" charset="0"/>
              </a:rPr>
              <a:t>的殿」</a:t>
            </a:r>
            <a:endParaRPr lang="en-US" sz="3600" dirty="0"/>
          </a:p>
        </p:txBody>
      </p:sp>
      <p:sp>
        <p:nvSpPr>
          <p:cNvPr id="5" name="Title Placeholder 1"/>
          <p:cNvSpPr txBox="1">
            <a:spLocks noGrp="1"/>
          </p:cNvSpPr>
          <p:nvPr>
            <p:ph idx="1"/>
          </p:nvPr>
        </p:nvSpPr>
        <p:spPr bwMode="auto">
          <a:xfrm>
            <a:off x="1905000" y="1719072"/>
            <a:ext cx="8407893" cy="13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0" indent="0" eaLnBrk="1" hangingPunct="1">
              <a:buNone/>
            </a:pPr>
            <a:r>
              <a:rPr kumimoji="0" lang="en-US" altLang="zh-TW" sz="36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    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馬可福音</a:t>
            </a:r>
            <a:r>
              <a:rPr kumimoji="0"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11:17</a:t>
            </a:r>
            <a:r>
              <a:rPr kumimoji="0" lang="zh-TW" altLang="en-US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，以賽亞書</a:t>
            </a:r>
            <a:r>
              <a:rPr kumimoji="0" lang="en-US" altLang="zh-TW" sz="3200" b="1" dirty="0">
                <a:solidFill>
                  <a:srgbClr val="C00000"/>
                </a:solidFill>
                <a:latin typeface="微軟正黑體" charset="0"/>
                <a:ea typeface="微軟正黑體" charset="0"/>
                <a:cs typeface="微軟正黑體" charset="0"/>
              </a:rPr>
              <a:t>56:3-7</a:t>
            </a:r>
          </a:p>
          <a:p>
            <a:pPr eaLnBrk="1" hangingPunct="1"/>
            <a:endParaRPr kumimoji="0" lang="en-NZ" sz="3600" b="1" i="1" dirty="0">
              <a:solidFill>
                <a:srgbClr val="C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1" y="2523334"/>
            <a:ext cx="853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kumimoji="0" lang="zh-TW" altLang="pt-BR" sz="32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神</a:t>
            </a:r>
            <a:r>
              <a:rPr kumimoji="0" lang="zh-CN" altLang="en-US" sz="32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曾應許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接納</a:t>
            </a:r>
            <a:r>
              <a:rPr kumimoji="0"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外邦人</a:t>
            </a:r>
            <a:r>
              <a:rPr kumimoji="0" lang="zh-CN" altLang="en-US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進</a:t>
            </a:r>
            <a:r>
              <a:rPr kumimoji="0" lang="zh-TW" altLang="pt-BR" sz="32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入</a:t>
            </a:r>
            <a:r>
              <a:rPr kumimoji="0" lang="zh-TW" altLang="pt-BR" sz="32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祂的</a:t>
            </a:r>
            <a:r>
              <a:rPr kumimoji="0" lang="zh-CN" altLang="en-US" sz="32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聖殿</a:t>
            </a:r>
            <a:r>
              <a:rPr kumimoji="0" lang="zh-TW" altLang="en-US" sz="3200" b="1" dirty="0">
                <a:solidFill>
                  <a:srgbClr val="843127"/>
                </a:solidFill>
                <a:latin typeface="微軟正黑體" charset="0"/>
                <a:ea typeface="微軟正黑體" charset="0"/>
                <a:cs typeface="微軟正黑體" charset="0"/>
              </a:rPr>
              <a:t>！</a:t>
            </a:r>
            <a:endParaRPr kumimoji="0" lang="pt-BR" sz="3200" b="1" dirty="0">
              <a:solidFill>
                <a:srgbClr val="843127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768206"/>
            <a:ext cx="860901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1053</Words>
  <Application>Microsoft Office PowerPoint</Application>
  <PresentationFormat>Widescreen</PresentationFormat>
  <Paragraphs>112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微軟正黑體</vt:lpstr>
      <vt:lpstr>微软雅黑</vt:lpstr>
      <vt:lpstr>MS PGothic</vt:lpstr>
      <vt:lpstr>新細明體</vt:lpstr>
      <vt:lpstr>Arial</vt:lpstr>
      <vt:lpstr>Calibri</vt:lpstr>
      <vt:lpstr>Franklin Gothic Medium</vt:lpstr>
      <vt:lpstr>Wingdings</vt:lpstr>
      <vt:lpstr>Wingdings 2</vt:lpstr>
      <vt:lpstr>Grid</vt:lpstr>
      <vt:lpstr>耶穌潔淨聖殿  </vt:lpstr>
      <vt:lpstr>馬可福音11:15-17</vt:lpstr>
      <vt:lpstr>馬可福音11:15-17</vt:lpstr>
      <vt:lpstr>耶穌巡視聖殿</vt:lpstr>
      <vt:lpstr>馬可福音11:15-17</vt:lpstr>
      <vt:lpstr>馬可福音11:15-17</vt:lpstr>
      <vt:lpstr>聖殿乃是「萬民禱告的殿」</vt:lpstr>
      <vt:lpstr>以賽亞書56:3-7</vt:lpstr>
      <vt:lpstr>聖殿乃是「萬民禱告的殿」</vt:lpstr>
      <vt:lpstr>聖 殿</vt:lpstr>
      <vt:lpstr>聖 殿</vt:lpstr>
      <vt:lpstr>外邦人院的大小透視圖</vt:lpstr>
      <vt:lpstr>猶太人自我中心，無意與外邦人接觸</vt:lpstr>
      <vt:lpstr>今天教會的表現有什麼不同嗎？ </vt:lpstr>
      <vt:lpstr>今天的“外邦人院”在那裏？ </vt:lpstr>
      <vt:lpstr>今天的“外邦人院”在那裏？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Choi</dc:creator>
  <cp:lastModifiedBy>CCCCCC</cp:lastModifiedBy>
  <cp:revision>5</cp:revision>
  <dcterms:created xsi:type="dcterms:W3CDTF">2019-02-24T07:06:30Z</dcterms:created>
  <dcterms:modified xsi:type="dcterms:W3CDTF">2019-03-02T17:27:47Z</dcterms:modified>
</cp:coreProperties>
</file>